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24"/>
  </p:notesMasterIdLst>
  <p:handoutMasterIdLst>
    <p:handoutMasterId r:id="rId25"/>
  </p:handoutMasterIdLst>
  <p:sldIdLst>
    <p:sldId id="257" r:id="rId6"/>
    <p:sldId id="258" r:id="rId7"/>
    <p:sldId id="260" r:id="rId8"/>
    <p:sldId id="261" r:id="rId9"/>
    <p:sldId id="263" r:id="rId10"/>
    <p:sldId id="264" r:id="rId11"/>
    <p:sldId id="262" r:id="rId12"/>
    <p:sldId id="265" r:id="rId13"/>
    <p:sldId id="277" r:id="rId14"/>
    <p:sldId id="267" r:id="rId15"/>
    <p:sldId id="278" r:id="rId16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B4"/>
    <a:srgbClr val="0033CC"/>
    <a:srgbClr val="003399"/>
    <a:srgbClr val="3333FF"/>
    <a:srgbClr val="3333CC"/>
    <a:srgbClr val="0000FF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 autoAdjust="0"/>
    <p:restoredTop sz="93875" autoAdjust="0"/>
  </p:normalViewPr>
  <p:slideViewPr>
    <p:cSldViewPr>
      <p:cViewPr varScale="1">
        <p:scale>
          <a:sx n="123" d="100"/>
          <a:sy n="123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F572-265B-3547-BC13-FCABC9ED0447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4195-DB73-2948-AAE3-1992059A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8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AF339365-9AAE-4473-BF43-687E300CC7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687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2525" y="692150"/>
            <a:ext cx="4552950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10221">
              <a:defRPr/>
            </a:pPr>
            <a:r>
              <a:rPr lang="en-US" dirty="0">
                <a:latin typeface="Times New Roman" pitchFamily="-1" charset="0"/>
                <a:cs typeface="+mn-cs"/>
              </a:rPr>
              <a:t>Another useful flip-flop is the </a:t>
            </a:r>
            <a:r>
              <a:rPr lang="en-US" b="1" dirty="0">
                <a:latin typeface="Times New Roman" pitchFamily="-1" charset="0"/>
                <a:cs typeface="+mn-cs"/>
              </a:rPr>
              <a:t>J–K flip-flop. </a:t>
            </a:r>
            <a:r>
              <a:rPr lang="en-US" dirty="0">
                <a:latin typeface="Times New Roman" pitchFamily="-1" charset="0"/>
                <a:cs typeface="+mn-cs"/>
              </a:rPr>
              <a:t>Like the S–R flip-flop, it has two inputs. However, in this case all possible combinations of input values are valid. Figure 11.26 shows a gate implementation of the J–K flip-flop.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35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DF00B-398C-4E32-A106-4EFC87DFAA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60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804F3-1F08-4F79-8004-EB8AE6F905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56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C1C0B-A663-4676-98A1-EF2B0305DC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35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9E1F5-56A0-4092-8225-C60227A118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2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223F-1B41-4171-8A8F-48E3E08B55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4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8630A-5A24-4AF5-8F66-7351743884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8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BD3C-8DAA-4E9B-A2FB-8311C2F98C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43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535D-A06A-468D-A90E-EB638E36CF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11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D119-87EF-4256-90AF-48015D9F2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806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C713-78D8-4984-95D4-4FF8F2B61A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29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9E2C-54B9-41F4-8A75-685EC36FDB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3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16C61-14C4-4AE7-93C7-F4B6C59C8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748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7B6BF-2C52-4BDE-8452-EF6BF7F5B2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391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0D25-200A-48E8-9DDC-62FF0E140F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642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115E-AF98-4ED5-8C11-3B9BEE12ED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98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9FC2-E98C-4F23-9B53-6ACB1EC38C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40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9B22-775F-47F2-BB39-AB61C96BBD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603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26F5-8834-4AA6-B58D-F267DCAD1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28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131B-21CC-4493-8A15-CB73888D0B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094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34EED-9150-4CBA-936D-69B651A6C2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725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AE18-2A9D-4F31-9547-7F6DAE83B8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456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C30F2-9D2A-4E04-93BB-C67D265F9F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0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4142-2AF2-4C81-AF7A-E8BA01F519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242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88C6-7EA3-44BB-A5F1-1E34EBE592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51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554ED-928E-4E9C-BDF8-1051F03C90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55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1C57-2C44-473C-9386-A931A836DC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007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B0ED0-AA16-40FE-AF3A-4C33E99CDA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659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D6AD-AF07-42B5-9D46-5539309758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80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55EF-A800-4D1A-B1F9-AA6D889391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1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0062-1BFD-4FAE-8485-7BAF213806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219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F441C-5005-4038-84DB-2FDDB93481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866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04E6-0F91-44E7-9B5E-F664EBA0AB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909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0B03-4C4F-4E9E-BB4E-3FB1746A8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9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AC32-1D6B-4D70-805C-E15AC96883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41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F062-751B-4EE9-900C-7289453D4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631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1DA4-678B-431F-80DB-70D7FF838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028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C23B-4C7F-4ED8-A02D-7FB18565B1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30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C30C1-A8FB-470F-8DDB-BC6F509634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318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BC0D9-E6BB-4FB2-B907-408BB5D78A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579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2410-B111-4672-B80A-1470C985BF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8673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878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0316-90B9-47E1-9D52-5114F42BC1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798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18A5-4C2C-4EE1-920D-EDA3AE8694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841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FB6D-48BA-406B-907B-8A5D67E9CB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5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24B9-9B2F-4D4E-B8CB-81B920F9B5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712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45D5D-4683-4050-B25A-4DE824392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1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E67F9-B259-41B4-84A7-FFB3DF4E7E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2555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E36D1-BADA-4678-B8BD-92B0B8C911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7982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9DFC-976C-4D6B-8193-C5AF489C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557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A63F-6A54-442E-88AD-E00D272E60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7828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01B87-1841-4BFE-85BB-CBB0D4F951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61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816B-6821-463E-94FD-740CBB093C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2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9E861-AD90-4143-ABAD-63B485863C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0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43882-8A51-4435-921E-75A4987E1B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1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A35C1-EB63-4480-AB2E-C5E855A028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02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B0948D-7B13-4C95-ADBF-523A4CD9FA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0FB78-9F76-4BA3-B607-145052372D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A38662-C29B-4744-AC2F-5D09956BA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5FCF6E-81D6-41FA-94ED-9718693F5E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FEC22B-A995-420B-97FC-0CF5935C30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ctrTitle"/>
          </p:nvPr>
        </p:nvSpPr>
        <p:spPr>
          <a:xfrm>
            <a:off x="4800600" y="228600"/>
            <a:ext cx="4343400" cy="612775"/>
          </a:xfrm>
        </p:spPr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  <a:t>CSS 422 Hardware and Computer Organization</a:t>
            </a:r>
            <a:b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endParaRPr lang="en-US" altLang="ko-KR"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147" name="Rectangle 6"/>
          <p:cNvSpPr>
            <a:spLocks/>
          </p:cNvSpPr>
          <p:nvPr/>
        </p:nvSpPr>
        <p:spPr bwMode="auto">
          <a:xfrm>
            <a:off x="762000" y="16764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4800" dirty="0">
                <a:solidFill>
                  <a:schemeClr val="bg1"/>
                </a:solidFill>
              </a:rPr>
              <a:t>Sequential Circuit</a:t>
            </a:r>
          </a:p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Flip Flops / Memory Components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439102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Professor: Munehiro Fukuda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3492" y="3650218"/>
            <a:ext cx="70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Ver. 2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DF00B-398C-4E32-A106-4EFC87DFAA0A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Lecture 11: Flip Flops</a:t>
            </a:r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 versus Flip-Flop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834417"/>
              </p:ext>
            </p:extLst>
          </p:nvPr>
        </p:nvGraphicFramePr>
        <p:xfrm>
          <a:off x="685800" y="2362200"/>
          <a:ext cx="8229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Flip-Flop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1101">
                <a:tc>
                  <a:txBody>
                    <a:bodyPr/>
                    <a:lstStyle/>
                    <a:p>
                      <a:r>
                        <a:rPr lang="en-US" dirty="0"/>
                        <a:t>Similarities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algn="just">
                        <a:buFont typeface="Arial"/>
                        <a:buChar char="•"/>
                      </a:pPr>
                      <a:r>
                        <a:rPr lang="en-US" sz="1800" dirty="0"/>
                        <a:t>Basic components for sequential circuit design</a:t>
                      </a:r>
                    </a:p>
                    <a:p>
                      <a:pPr marL="171450" indent="-171450" algn="just">
                        <a:buFont typeface="Arial"/>
                        <a:buChar char="•"/>
                      </a:pPr>
                      <a:r>
                        <a:rPr lang="en-US" sz="1800" dirty="0"/>
                        <a:t>They are bi-state devices. It is in one of two states.</a:t>
                      </a:r>
                    </a:p>
                    <a:p>
                      <a:pPr marL="171450" indent="-171450" algn="just">
                        <a:buFont typeface="Arial"/>
                        <a:buChar char="•"/>
                      </a:pPr>
                      <a:r>
                        <a:rPr lang="en-US" sz="1800" dirty="0"/>
                        <a:t>Without inputs, they remain in that state.</a:t>
                      </a:r>
                    </a:p>
                    <a:p>
                      <a:pPr marL="171450" indent="-171450" algn="just">
                        <a:buFont typeface="Arial"/>
                        <a:buChar char="•"/>
                      </a:pPr>
                      <a:r>
                        <a:rPr lang="en-US" sz="1800" dirty="0"/>
                        <a:t>They have two outputs which</a:t>
                      </a:r>
                      <a:r>
                        <a:rPr lang="en-US" sz="1800" baseline="0" dirty="0"/>
                        <a:t> are always the complements of each other.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US" dirty="0"/>
                        <a:t>Differences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Level</a:t>
                      </a:r>
                      <a:r>
                        <a:rPr lang="en-US" sz="1800" baseline="0" dirty="0"/>
                        <a:t> triggered: State changes when the clock is active.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Edge triggered: State transition occurs</a:t>
                      </a:r>
                      <a:r>
                        <a:rPr lang="en-US" sz="1800" baseline="0" dirty="0"/>
                        <a:t> when the clock transition from 0 to 1 or from 1 to 0.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322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/>
              <a:t>How to Create an Edge</a:t>
            </a:r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5009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 descr="PropDelau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91000"/>
            <a:ext cx="3606800" cy="1736192"/>
          </a:xfrm>
          <a:prstGeom prst="rect">
            <a:avLst/>
          </a:prstGeom>
        </p:spPr>
      </p:pic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pPr marL="0" indent="0"/>
            <a:r>
              <a:rPr lang="en-US" sz="1800" dirty="0"/>
              <a:t>  Delay in the inverter makes the circuit work.</a:t>
            </a:r>
          </a:p>
          <a:p>
            <a:pPr marL="0" indent="0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0" y="6019800"/>
            <a:ext cx="6858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240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/>
              <a:t>JK Flip Flop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7" name="Picture 2" descr="http://sub.allaboutcircuits.com/images/041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4663225" cy="16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24000" y="1600200"/>
            <a:ext cx="198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Clocked JK Latch</a:t>
            </a:r>
          </a:p>
        </p:txBody>
      </p:sp>
      <p:pic>
        <p:nvPicPr>
          <p:cNvPr id="9" name="Picture 8" descr="SRLatch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109" y="4114800"/>
            <a:ext cx="1773291" cy="1502924"/>
          </a:xfrm>
          <a:prstGeom prst="rect">
            <a:avLst/>
          </a:prstGeom>
          <a:effectLst/>
        </p:spPr>
      </p:pic>
      <p:pic>
        <p:nvPicPr>
          <p:cNvPr id="10" name="Picture 9" descr="SRLatch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709" y="4114800"/>
            <a:ext cx="1773291" cy="1502924"/>
          </a:xfrm>
          <a:prstGeom prst="rect">
            <a:avLst/>
          </a:prstGeom>
          <a:effectLst/>
        </p:spPr>
      </p:pic>
      <p:sp>
        <p:nvSpPr>
          <p:cNvPr id="11" name="Delay 10"/>
          <p:cNvSpPr/>
          <p:nvPr/>
        </p:nvSpPr>
        <p:spPr>
          <a:xfrm>
            <a:off x="3713109" y="4114800"/>
            <a:ext cx="381000" cy="30480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elay 11"/>
          <p:cNvSpPr/>
          <p:nvPr/>
        </p:nvSpPr>
        <p:spPr>
          <a:xfrm>
            <a:off x="1274709" y="4114800"/>
            <a:ext cx="381000" cy="30480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elay 12"/>
          <p:cNvSpPr/>
          <p:nvPr/>
        </p:nvSpPr>
        <p:spPr>
          <a:xfrm>
            <a:off x="3713109" y="5334000"/>
            <a:ext cx="381000" cy="30480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elay 13"/>
          <p:cNvSpPr/>
          <p:nvPr/>
        </p:nvSpPr>
        <p:spPr>
          <a:xfrm>
            <a:off x="1274709" y="5334000"/>
            <a:ext cx="381000" cy="304800"/>
          </a:xfrm>
          <a:prstGeom prst="flowChartDelay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341509" y="5943600"/>
            <a:ext cx="228600" cy="228600"/>
            <a:chOff x="7010400" y="2209800"/>
            <a:chExt cx="228600" cy="228600"/>
          </a:xfrm>
          <a:effectLst/>
        </p:grpSpPr>
        <p:sp>
          <p:nvSpPr>
            <p:cNvPr id="15" name="Isosceles Triangle 14"/>
            <p:cNvSpPr/>
            <p:nvPr/>
          </p:nvSpPr>
          <p:spPr>
            <a:xfrm rot="5400000">
              <a:off x="7048500" y="2247900"/>
              <a:ext cx="228600" cy="1524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010400" y="2286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3636909" y="5562600"/>
            <a:ext cx="762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560709" y="5410200"/>
            <a:ext cx="152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570109" y="6019800"/>
            <a:ext cx="10668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32109" y="4419600"/>
            <a:ext cx="228600" cy="9906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60709" y="4191000"/>
            <a:ext cx="152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636909" y="4343400"/>
            <a:ext cx="76200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3332109" y="4191000"/>
            <a:ext cx="228600" cy="1219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36909" y="4343400"/>
            <a:ext cx="0" cy="167640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46109" y="4343400"/>
            <a:ext cx="228600" cy="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46109" y="5410200"/>
            <a:ext cx="228600" cy="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046109" y="6019800"/>
            <a:ext cx="1295400" cy="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046109" y="4343400"/>
            <a:ext cx="0" cy="167640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65109" y="4953000"/>
            <a:ext cx="381000" cy="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65109" y="5486400"/>
            <a:ext cx="60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65109" y="4267200"/>
            <a:ext cx="6096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1122309" y="4191000"/>
            <a:ext cx="152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122309" y="5562600"/>
            <a:ext cx="1524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122309" y="5562600"/>
            <a:ext cx="0" cy="304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1122309" y="3962400"/>
            <a:ext cx="0" cy="2286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694309" y="5410200"/>
            <a:ext cx="0" cy="457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770509" y="3962400"/>
            <a:ext cx="0" cy="3048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1122309" y="3962400"/>
            <a:ext cx="46482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122309" y="5867400"/>
            <a:ext cx="4572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1884309" y="4114800"/>
            <a:ext cx="1295400" cy="1524000"/>
          </a:xfrm>
          <a:prstGeom prst="rect">
            <a:avLst/>
          </a:prstGeom>
          <a:solidFill>
            <a:srgbClr val="8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322709" y="4114800"/>
            <a:ext cx="1295400" cy="1524000"/>
          </a:xfrm>
          <a:prstGeom prst="rect">
            <a:avLst/>
          </a:prstGeom>
          <a:solidFill>
            <a:srgbClr val="800000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36509" y="4114800"/>
            <a:ext cx="27443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0309" y="5334000"/>
            <a:ext cx="30441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3373" y="4800600"/>
            <a:ext cx="533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189109" y="5486400"/>
            <a:ext cx="736099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Master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27509" y="5486400"/>
            <a:ext cx="633770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Slave</a:t>
            </a:r>
          </a:p>
        </p:txBody>
      </p:sp>
      <p:cxnSp>
        <p:nvCxnSpPr>
          <p:cNvPr id="92" name="Elbow Connector 91"/>
          <p:cNvCxnSpPr/>
          <p:nvPr/>
        </p:nvCxnSpPr>
        <p:spPr>
          <a:xfrm>
            <a:off x="7543800" y="1752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/>
          <p:nvPr/>
        </p:nvCxnSpPr>
        <p:spPr>
          <a:xfrm flipH="1">
            <a:off x="6858000" y="1752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/>
          <p:nvPr/>
        </p:nvCxnSpPr>
        <p:spPr>
          <a:xfrm>
            <a:off x="7848600" y="2133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flipH="1">
            <a:off x="8153400" y="1752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flipH="1">
            <a:off x="6705600" y="2133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 flipH="1">
            <a:off x="6705600" y="2514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flipH="1">
            <a:off x="6858000" y="28194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 flipH="1">
            <a:off x="7315200" y="28194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/>
          <p:nvPr/>
        </p:nvCxnSpPr>
        <p:spPr>
          <a:xfrm rot="10800000" flipV="1">
            <a:off x="6858000" y="3733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/>
          <p:nvPr/>
        </p:nvCxnSpPr>
        <p:spPr>
          <a:xfrm rot="10800000" flipV="1">
            <a:off x="7543800" y="5638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 flipV="1">
            <a:off x="7543800" y="5257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/>
          <p:cNvCxnSpPr/>
          <p:nvPr/>
        </p:nvCxnSpPr>
        <p:spPr>
          <a:xfrm rot="10800000" flipV="1">
            <a:off x="6858000" y="4876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0800000" flipV="1">
            <a:off x="7543800" y="6019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/>
          <p:nvPr/>
        </p:nvCxnSpPr>
        <p:spPr>
          <a:xfrm>
            <a:off x="7543800" y="28194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/>
          <p:nvPr/>
        </p:nvCxnSpPr>
        <p:spPr>
          <a:xfrm>
            <a:off x="7086600" y="28194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>
            <a:off x="7543800" y="3733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/>
          <p:nvPr/>
        </p:nvCxnSpPr>
        <p:spPr>
          <a:xfrm>
            <a:off x="6858000" y="5638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/>
          <p:nvPr/>
        </p:nvCxnSpPr>
        <p:spPr>
          <a:xfrm>
            <a:off x="7848600" y="2514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7239000" y="1752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7848600" y="1981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6705600" y="1981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086600" y="21336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086600" y="25146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8458200" y="17526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8229600" y="2362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8229600" y="27432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705600" y="3048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239000" y="5867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7239000" y="3733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848600" y="3962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/>
          <p:nvPr/>
        </p:nvCxnSpPr>
        <p:spPr>
          <a:xfrm rot="10800000" flipV="1">
            <a:off x="8153400" y="3733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8534400" y="3733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6705600" y="54864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/>
          <p:nvPr/>
        </p:nvCxnSpPr>
        <p:spPr>
          <a:xfrm>
            <a:off x="7848600" y="4114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/>
          <p:nvPr/>
        </p:nvCxnSpPr>
        <p:spPr>
          <a:xfrm rot="10800000" flipV="1">
            <a:off x="6705600" y="4114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 rot="10800000" flipV="1">
            <a:off x="6705600" y="4495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/>
          <p:nvPr/>
        </p:nvCxnSpPr>
        <p:spPr>
          <a:xfrm>
            <a:off x="7848600" y="4495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7086600" y="41148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7086600" y="44958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229600" y="4343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8229600" y="4724400"/>
            <a:ext cx="60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6705600" y="3962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7239000" y="4876800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924800" y="52578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6705600" y="5105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/>
          <p:nvPr/>
        </p:nvCxnSpPr>
        <p:spPr>
          <a:xfrm>
            <a:off x="8153400" y="56388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7848600" y="56388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8534400" y="58674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924800" y="60198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6705600" y="6248400"/>
            <a:ext cx="838200" cy="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6400800" y="2133600"/>
            <a:ext cx="27443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6400800" y="2438400"/>
            <a:ext cx="30441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6172200" y="1676400"/>
            <a:ext cx="533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6400800" y="4191000"/>
            <a:ext cx="274434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/>
              <a:t>J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6400800" y="4495800"/>
            <a:ext cx="30441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1400" dirty="0"/>
              <a:t>K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6172200" y="3733800"/>
            <a:ext cx="533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248400" y="5638800"/>
            <a:ext cx="533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CLK</a:t>
            </a:r>
          </a:p>
        </p:txBody>
      </p:sp>
      <p:cxnSp>
        <p:nvCxnSpPr>
          <p:cNvPr id="209" name="Straight Connector 208"/>
          <p:cNvCxnSpPr/>
          <p:nvPr/>
        </p:nvCxnSpPr>
        <p:spPr>
          <a:xfrm>
            <a:off x="6400800" y="57150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400800" y="6096000"/>
            <a:ext cx="32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400800" y="4876800"/>
            <a:ext cx="473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Qm</a:t>
            </a:r>
            <a:endParaRPr lang="en-US" sz="1400" dirty="0"/>
          </a:p>
        </p:txBody>
      </p:sp>
      <p:sp>
        <p:nvSpPr>
          <p:cNvPr id="213" name="TextBox 212"/>
          <p:cNvSpPr txBox="1"/>
          <p:nvPr/>
        </p:nvSpPr>
        <p:spPr>
          <a:xfrm>
            <a:off x="6400800" y="5257800"/>
            <a:ext cx="3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Ss</a:t>
            </a:r>
            <a:endParaRPr lang="en-US" sz="1400" dirty="0"/>
          </a:p>
        </p:txBody>
      </p:sp>
      <p:sp>
        <p:nvSpPr>
          <p:cNvPr id="214" name="TextBox 213"/>
          <p:cNvSpPr txBox="1"/>
          <p:nvPr/>
        </p:nvSpPr>
        <p:spPr>
          <a:xfrm>
            <a:off x="3048000" y="5334000"/>
            <a:ext cx="473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Qm</a:t>
            </a:r>
            <a:endParaRPr lang="en-US" sz="1400" dirty="0"/>
          </a:p>
        </p:txBody>
      </p:sp>
      <p:sp>
        <p:nvSpPr>
          <p:cNvPr id="215" name="TextBox 214"/>
          <p:cNvSpPr txBox="1"/>
          <p:nvPr/>
        </p:nvSpPr>
        <p:spPr>
          <a:xfrm>
            <a:off x="4114800" y="3886200"/>
            <a:ext cx="394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Ss</a:t>
            </a:r>
            <a:endParaRPr lang="en-US" sz="1400" dirty="0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7924800" y="30480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7924800" y="2819400"/>
            <a:ext cx="9144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7010400" y="3124200"/>
            <a:ext cx="697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Which?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6400800" y="2819400"/>
            <a:ext cx="324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648200" y="2667000"/>
            <a:ext cx="381000" cy="1524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sz="1000" dirty="0"/>
              <a:t>Qt-1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4114800" y="2667000"/>
            <a:ext cx="381000" cy="152400"/>
            <a:chOff x="4114800" y="2667000"/>
            <a:chExt cx="381000" cy="152400"/>
          </a:xfrm>
        </p:grpSpPr>
        <p:sp>
          <p:nvSpPr>
            <p:cNvPr id="221" name="TextBox 220"/>
            <p:cNvSpPr txBox="1"/>
            <p:nvPr/>
          </p:nvSpPr>
          <p:spPr>
            <a:xfrm>
              <a:off x="4114800" y="2667000"/>
              <a:ext cx="381000" cy="152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en-US" sz="1000" dirty="0"/>
                <a:t>Qt-1</a:t>
              </a: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4114800" y="2667000"/>
              <a:ext cx="304800" cy="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Rectangle 224"/>
          <p:cNvSpPr/>
          <p:nvPr/>
        </p:nvSpPr>
        <p:spPr>
          <a:xfrm>
            <a:off x="3429000" y="2819400"/>
            <a:ext cx="1752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 Flop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pic>
        <p:nvPicPr>
          <p:cNvPr id="7" name="Picture 6" descr="D-FF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905000"/>
            <a:ext cx="6434328" cy="41727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200" y="2133600"/>
            <a:ext cx="52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1905000"/>
            <a:ext cx="72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3886200"/>
            <a:ext cx="898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State</a:t>
            </a:r>
          </a:p>
          <a:p>
            <a:r>
              <a:rPr lang="en-US" sz="1100" dirty="0"/>
              <a:t>Reset</a:t>
            </a:r>
          </a:p>
          <a:p>
            <a:r>
              <a:rPr lang="en-US" sz="1100" dirty="0"/>
              <a:t>Set</a:t>
            </a:r>
          </a:p>
          <a:p>
            <a:r>
              <a:rPr lang="en-US" sz="1100" dirty="0"/>
              <a:t>No Change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2971800"/>
            <a:ext cx="2434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Set upon an up edge of the clock</a:t>
            </a:r>
          </a:p>
        </p:txBody>
      </p:sp>
    </p:spTree>
    <p:extLst>
      <p:ext uri="{BB962C8B-B14F-4D97-AF65-F5344CB8AC3E}">
        <p14:creationId xmlns:p14="http://schemas.microsoft.com/office/powerpoint/2010/main" val="106854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838200"/>
          </a:xfrm>
        </p:spPr>
        <p:txBody>
          <a:bodyPr/>
          <a:lstStyle/>
          <a:p>
            <a:r>
              <a:rPr lang="en-US" dirty="0"/>
              <a:t>D Flip Flop Application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7" name="Picture 6" descr="D-FF-Appl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295400"/>
            <a:ext cx="6103917" cy="49785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1295400"/>
            <a:ext cx="305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1: Data Register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19400" y="3886200"/>
            <a:ext cx="303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2: Shift Register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2209800"/>
            <a:ext cx="1634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MOVE.B Mem10, D0</a:t>
            </a:r>
          </a:p>
          <a:p>
            <a:endParaRPr lang="en-US" sz="1200" dirty="0"/>
          </a:p>
          <a:p>
            <a:r>
              <a:rPr lang="en-US" sz="1200" dirty="0"/>
              <a:t>ADD.B Mem20, D0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0" y="2025134"/>
            <a:ext cx="228600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D0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5257800"/>
            <a:ext cx="573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82177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/>
              <a:t>T Flip Flop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7" name="Picture 6" descr="T-FF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00200"/>
            <a:ext cx="6300216" cy="42306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19812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81400" y="1981200"/>
            <a:ext cx="72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1905000"/>
            <a:ext cx="8983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Toggle</a:t>
            </a:r>
          </a:p>
          <a:p>
            <a:r>
              <a:rPr lang="en-US" sz="1100" dirty="0"/>
              <a:t>No Change</a:t>
            </a:r>
          </a:p>
          <a:p>
            <a:r>
              <a:rPr lang="en-US" sz="1100" dirty="0"/>
              <a:t>No Change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2590800"/>
            <a:ext cx="240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Transition Table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3124200"/>
            <a:ext cx="40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Emulate a T flip-flop with a JK flip-flop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0200" y="1447800"/>
            <a:ext cx="202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flip-flop diagram</a:t>
            </a:r>
          </a:p>
        </p:txBody>
      </p:sp>
    </p:spTree>
    <p:extLst>
      <p:ext uri="{BB962C8B-B14F-4D97-AF65-F5344CB8AC3E}">
        <p14:creationId xmlns:p14="http://schemas.microsoft.com/office/powerpoint/2010/main" val="112531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Flip Flop Application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685800"/>
          </a:xfrm>
        </p:spPr>
        <p:txBody>
          <a:bodyPr/>
          <a:lstStyle/>
          <a:p>
            <a:r>
              <a:rPr lang="en-US" dirty="0"/>
              <a:t>Clock divisors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grpSp>
        <p:nvGrpSpPr>
          <p:cNvPr id="36" name="Group 35"/>
          <p:cNvGrpSpPr/>
          <p:nvPr/>
        </p:nvGrpSpPr>
        <p:grpSpPr>
          <a:xfrm>
            <a:off x="1371600" y="2590800"/>
            <a:ext cx="6466356" cy="1817132"/>
            <a:chOff x="1371600" y="1981200"/>
            <a:chExt cx="6466356" cy="1817132"/>
          </a:xfrm>
        </p:grpSpPr>
        <p:pic>
          <p:nvPicPr>
            <p:cNvPr id="7" name="Picture 6" descr="T-FF2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2169829"/>
              <a:ext cx="979042" cy="1030571"/>
            </a:xfrm>
            <a:prstGeom prst="rect">
              <a:avLst/>
            </a:prstGeom>
          </p:spPr>
        </p:pic>
        <p:pic>
          <p:nvPicPr>
            <p:cNvPr id="8" name="Picture 7" descr="T-FF2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0" y="2169829"/>
              <a:ext cx="979042" cy="1030571"/>
            </a:xfrm>
            <a:prstGeom prst="rect">
              <a:avLst/>
            </a:prstGeom>
          </p:spPr>
        </p:pic>
        <p:pic>
          <p:nvPicPr>
            <p:cNvPr id="9" name="Picture 8" descr="T-FF2.jpe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209800"/>
              <a:ext cx="979042" cy="1030571"/>
            </a:xfrm>
            <a:prstGeom prst="rect">
              <a:avLst/>
            </a:prstGeom>
          </p:spPr>
        </p:pic>
        <p:cxnSp>
          <p:nvCxnSpPr>
            <p:cNvPr id="11" name="Elbow Connector 10"/>
            <p:cNvCxnSpPr/>
            <p:nvPr/>
          </p:nvCxnSpPr>
          <p:spPr>
            <a:xfrm>
              <a:off x="2971800" y="2362200"/>
              <a:ext cx="1403921" cy="801971"/>
            </a:xfrm>
            <a:prstGeom prst="bentConnector4">
              <a:avLst>
                <a:gd name="adj1" fmla="val 32566"/>
                <a:gd name="adj2" fmla="val 128505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4876800" y="2362200"/>
              <a:ext cx="1403921" cy="801971"/>
            </a:xfrm>
            <a:prstGeom prst="bentConnector4">
              <a:avLst>
                <a:gd name="adj1" fmla="val 32566"/>
                <a:gd name="adj2" fmla="val 128505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1371600" y="1981200"/>
              <a:ext cx="787495" cy="533400"/>
              <a:chOff x="1371600" y="1981200"/>
              <a:chExt cx="787495" cy="533400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905000" y="2286000"/>
                <a:ext cx="15240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1981200" y="2286000"/>
                <a:ext cx="0" cy="2286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1371600" y="1981200"/>
                <a:ext cx="7874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Vcc</a:t>
                </a:r>
                <a:r>
                  <a:rPr lang="en-US" sz="1200" dirty="0"/>
                  <a:t> (5V)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276600" y="1981200"/>
              <a:ext cx="787495" cy="533400"/>
              <a:chOff x="1371600" y="1981200"/>
              <a:chExt cx="787495" cy="53340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>
                <a:off x="1905000" y="2286000"/>
                <a:ext cx="15240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1981200" y="2286000"/>
                <a:ext cx="0" cy="2286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1371600" y="1981200"/>
                <a:ext cx="7874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Vcc</a:t>
                </a:r>
                <a:r>
                  <a:rPr lang="en-US" sz="1200" dirty="0"/>
                  <a:t> (5V)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5181600" y="2057400"/>
              <a:ext cx="787495" cy="533400"/>
              <a:chOff x="1371600" y="1981200"/>
              <a:chExt cx="787495" cy="5334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1905000" y="2286000"/>
                <a:ext cx="15240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1981200" y="2286000"/>
                <a:ext cx="0" cy="22860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371600" y="1981200"/>
                <a:ext cx="7874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Vcc</a:t>
                </a:r>
                <a:r>
                  <a:rPr lang="en-US" sz="1200" dirty="0"/>
                  <a:t> (5V)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1981200" y="3429000"/>
              <a:ext cx="915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20MHz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86200" y="3429000"/>
              <a:ext cx="915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10MHz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943600" y="3352800"/>
              <a:ext cx="787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5MHz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8000" y="2209800"/>
              <a:ext cx="979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2.5MHz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438400" y="3124200"/>
              <a:ext cx="1" cy="2286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Elbow Connector 36"/>
          <p:cNvCxnSpPr/>
          <p:nvPr/>
        </p:nvCxnSpPr>
        <p:spPr>
          <a:xfrm>
            <a:off x="3429000" y="4797623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H="1">
            <a:off x="2743200" y="4797623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H="1">
            <a:off x="4038600" y="4797623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124200" y="4797623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733800" y="5026223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590800" y="5026223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343400" y="4797623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371600" y="4724400"/>
            <a:ext cx="120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20 MHz CLK</a:t>
            </a:r>
          </a:p>
        </p:txBody>
      </p:sp>
      <p:cxnSp>
        <p:nvCxnSpPr>
          <p:cNvPr id="45" name="Elbow Connector 44"/>
          <p:cNvCxnSpPr/>
          <p:nvPr/>
        </p:nvCxnSpPr>
        <p:spPr>
          <a:xfrm>
            <a:off x="6019800" y="4800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rot="10800000" flipV="1">
            <a:off x="5334000" y="4800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0800000" flipV="1">
            <a:off x="6629400" y="4800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715000" y="4800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324600" y="5029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105400" y="50292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934200" y="4800600"/>
            <a:ext cx="381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4724400" y="4800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flipH="1">
            <a:off x="2743200" y="53340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124200" y="53340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590800" y="5562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4038600" y="53340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H="1">
            <a:off x="5334000" y="53340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715000" y="53340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181600" y="5562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>
            <a:off x="6629400" y="53340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419600" y="5562600"/>
            <a:ext cx="762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10400" y="55626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H="1">
            <a:off x="2667000" y="5943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048000" y="5943600"/>
            <a:ext cx="914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514600" y="6172200"/>
            <a:ext cx="3048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962400" y="5943600"/>
            <a:ext cx="1371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/>
          <p:nvPr/>
        </p:nvCxnSpPr>
        <p:spPr>
          <a:xfrm>
            <a:off x="5334000" y="5943600"/>
            <a:ext cx="381000" cy="228600"/>
          </a:xfrm>
          <a:prstGeom prst="bentConnector3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715000" y="6172200"/>
            <a:ext cx="16002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819400" y="2743200"/>
            <a:ext cx="38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Q1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724400" y="2743200"/>
            <a:ext cx="38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Q2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629400" y="2743200"/>
            <a:ext cx="38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Q3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133600" y="5410200"/>
            <a:ext cx="38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Q1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124649" y="6019800"/>
            <a:ext cx="389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098482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0"/>
            <a:ext cx="8991600" cy="838200"/>
          </a:xfrm>
        </p:spPr>
        <p:txBody>
          <a:bodyPr/>
          <a:lstStyle/>
          <a:p>
            <a:r>
              <a:rPr lang="en-US" sz="4000" dirty="0"/>
              <a:t>Flip Flops and Their Transition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8216"/>
            <a:ext cx="6934200" cy="478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308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difference between latches and flip-flops.</a:t>
            </a:r>
          </a:p>
          <a:p>
            <a:r>
              <a:rPr lang="en-US" dirty="0"/>
              <a:t>Understand the reason why:</a:t>
            </a:r>
          </a:p>
          <a:p>
            <a:pPr lvl="1"/>
            <a:r>
              <a:rPr lang="en-US" dirty="0"/>
              <a:t>Transiting from SR to JK latches</a:t>
            </a:r>
          </a:p>
          <a:p>
            <a:pPr lvl="1"/>
            <a:r>
              <a:rPr lang="en-US"/>
              <a:t>Transiting </a:t>
            </a:r>
            <a:r>
              <a:rPr lang="en-US" dirty="0"/>
              <a:t>from JK latch to master-slave JK flip-flop</a:t>
            </a:r>
          </a:p>
          <a:p>
            <a:r>
              <a:rPr lang="en-US" dirty="0"/>
              <a:t>Understand what applications use SR latch, D flip-flop, and T flip-flop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636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1-Bit Memory Devices</a:t>
            </a:r>
          </a:p>
          <a:p>
            <a:pPr lvl="1"/>
            <a:r>
              <a:rPr lang="en-US" sz="2000" dirty="0"/>
              <a:t>Latches (event-driven devices)</a:t>
            </a:r>
          </a:p>
          <a:p>
            <a:pPr lvl="2"/>
            <a:r>
              <a:rPr lang="en-US" sz="2000" dirty="0"/>
              <a:t>SR Latch</a:t>
            </a:r>
          </a:p>
          <a:p>
            <a:pPr lvl="2"/>
            <a:r>
              <a:rPr lang="en-US" sz="2000" dirty="0"/>
              <a:t>JK Latch</a:t>
            </a:r>
          </a:p>
          <a:p>
            <a:pPr lvl="2"/>
            <a:r>
              <a:rPr lang="en-US" sz="2000" dirty="0"/>
              <a:t>D Latch</a:t>
            </a:r>
          </a:p>
          <a:p>
            <a:pPr lvl="1"/>
            <a:r>
              <a:rPr lang="en-US" sz="2000" dirty="0"/>
              <a:t>Flip-Flops (clock-driven devices)</a:t>
            </a:r>
          </a:p>
          <a:p>
            <a:pPr lvl="2"/>
            <a:r>
              <a:rPr lang="en-US" sz="2000" dirty="0"/>
              <a:t>JK Flip-Flop</a:t>
            </a:r>
          </a:p>
          <a:p>
            <a:pPr lvl="2"/>
            <a:r>
              <a:rPr lang="en-US" sz="2000" dirty="0"/>
              <a:t>D Flip-Flop</a:t>
            </a:r>
          </a:p>
          <a:p>
            <a:pPr lvl="2"/>
            <a:r>
              <a:rPr lang="en-US" sz="2000" dirty="0"/>
              <a:t>T Flip-Flop</a:t>
            </a:r>
          </a:p>
          <a:p>
            <a:pPr lvl="2"/>
            <a:endParaRPr lang="en-US" sz="2000" dirty="0"/>
          </a:p>
          <a:p>
            <a:pPr marL="0" indent="0">
              <a:buNone/>
            </a:pPr>
            <a:r>
              <a:rPr lang="en-US" sz="2000" dirty="0"/>
              <a:t>Burger Ch4 and 5.</a:t>
            </a:r>
          </a:p>
          <a:p>
            <a:pPr marL="0" indent="0">
              <a:buNone/>
            </a:pPr>
            <a:r>
              <a:rPr lang="en-US" sz="2000" dirty="0"/>
              <a:t>Null </a:t>
            </a:r>
            <a:r>
              <a:rPr lang="en-US" sz="2000" dirty="0" err="1"/>
              <a:t>Ch</a:t>
            </a:r>
            <a:r>
              <a:rPr lang="en-US" sz="2000" dirty="0"/>
              <a:t> 3.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16C61-14C4-4AE7-93C7-F4B6C59C883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41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/>
          <a:lstStyle/>
          <a:p>
            <a:r>
              <a:rPr lang="en-US" sz="4000" dirty="0"/>
              <a:t>Combinational vs Sequential Circuit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Combinational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873125"/>
          </a:xfrm>
        </p:spPr>
        <p:txBody>
          <a:bodyPr/>
          <a:lstStyle/>
          <a:p>
            <a:r>
              <a:rPr lang="en-US" sz="1600" dirty="0"/>
              <a:t>No state and time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Sequential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949325"/>
          </a:xfrm>
        </p:spPr>
        <p:txBody>
          <a:bodyPr/>
          <a:lstStyle/>
          <a:p>
            <a:r>
              <a:rPr lang="en-US" sz="1600" dirty="0"/>
              <a:t>Maintaining states</a:t>
            </a:r>
          </a:p>
          <a:p>
            <a:r>
              <a:rPr lang="en-US" sz="1600" dirty="0"/>
              <a:t>States transiting along time with inputs and the current states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11" name="Rectangle 10"/>
          <p:cNvSpPr/>
          <p:nvPr/>
        </p:nvSpPr>
        <p:spPr>
          <a:xfrm>
            <a:off x="1524000" y="3505200"/>
            <a:ext cx="990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2200" y="3352800"/>
            <a:ext cx="990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4200" y="4572000"/>
            <a:ext cx="990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4876800"/>
            <a:ext cx="990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  <a:p>
            <a:pPr algn="ctr"/>
            <a:r>
              <a:rPr lang="en-US" dirty="0"/>
              <a:t>Q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3810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162800" y="3810000"/>
            <a:ext cx="106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5800" y="3962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514600" y="3962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91200" y="3810000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791200" y="4724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477000" y="54102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477000" y="50292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943600" y="4114800"/>
            <a:ext cx="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943600" y="4495800"/>
            <a:ext cx="76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705600" y="4495800"/>
            <a:ext cx="0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43600" y="4114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924800" y="5105400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229600" y="5105400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257800" y="6019800"/>
            <a:ext cx="2971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257800" y="54102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257800" y="54102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81000" y="3581400"/>
            <a:ext cx="743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19400" y="3505200"/>
            <a:ext cx="903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876800" y="3352800"/>
            <a:ext cx="743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24800" y="3352800"/>
            <a:ext cx="903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447800" y="4572000"/>
            <a:ext cx="122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</a:rPr>
              <a:t>Out = f( In 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391400" y="3886200"/>
            <a:ext cx="166704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</a:rPr>
              <a:t>O = f( In, </a:t>
            </a:r>
            <a:r>
              <a:rPr lang="en-US" sz="1600" dirty="0" err="1">
                <a:solidFill>
                  <a:srgbClr val="800000"/>
                </a:solidFill>
              </a:rPr>
              <a:t>Qt</a:t>
            </a:r>
            <a:r>
              <a:rPr lang="en-US" sz="1600" dirty="0">
                <a:solidFill>
                  <a:srgbClr val="800000"/>
                </a:solidFill>
              </a:rPr>
              <a:t> )</a:t>
            </a:r>
          </a:p>
          <a:p>
            <a:r>
              <a:rPr lang="en-US" sz="1600" dirty="0">
                <a:solidFill>
                  <a:srgbClr val="800000"/>
                </a:solidFill>
              </a:rPr>
              <a:t>Qt+1 = G(In, </a:t>
            </a:r>
            <a:r>
              <a:rPr lang="en-US" sz="1600" dirty="0" err="1">
                <a:solidFill>
                  <a:srgbClr val="800000"/>
                </a:solidFill>
              </a:rPr>
              <a:t>Qt</a:t>
            </a:r>
            <a:r>
              <a:rPr lang="en-US" sz="1600" dirty="0">
                <a:solidFill>
                  <a:srgbClr val="8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2139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600" cy="1143000"/>
          </a:xfrm>
        </p:spPr>
        <p:txBody>
          <a:bodyPr/>
          <a:lstStyle/>
          <a:p>
            <a:r>
              <a:rPr lang="en-US" sz="3600" dirty="0"/>
              <a:t>Asynchronous versus Synchronous Logic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724400" y="1524000"/>
            <a:ext cx="4040188" cy="639762"/>
          </a:xfrm>
        </p:spPr>
        <p:txBody>
          <a:bodyPr/>
          <a:lstStyle/>
          <a:p>
            <a:r>
              <a:rPr lang="en-US" sz="2000" dirty="0"/>
              <a:t>Clock-driven (Synchronous)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724400" y="2163762"/>
            <a:ext cx="4040188" cy="3951288"/>
          </a:xfrm>
        </p:spPr>
        <p:txBody>
          <a:bodyPr/>
          <a:lstStyle/>
          <a:p>
            <a:r>
              <a:rPr lang="en-US" sz="1800" dirty="0"/>
              <a:t>States and outputs change with periodic clock signals.</a:t>
            </a:r>
          </a:p>
          <a:p>
            <a:endParaRPr lang="en-US" sz="1800" dirty="0"/>
          </a:p>
          <a:p>
            <a:r>
              <a:rPr lang="en-US" sz="1800" dirty="0"/>
              <a:t>1-bit memory device: Flip-Flop</a:t>
            </a:r>
          </a:p>
          <a:p>
            <a:pPr lvl="1"/>
            <a:r>
              <a:rPr lang="en-US" sz="1800" dirty="0"/>
              <a:t>D Flip-Flop</a:t>
            </a:r>
          </a:p>
          <a:p>
            <a:pPr lvl="1"/>
            <a:r>
              <a:rPr lang="en-US" sz="1800" dirty="0"/>
              <a:t>JK Flip-Flop</a:t>
            </a:r>
          </a:p>
          <a:p>
            <a:pPr lvl="1"/>
            <a:r>
              <a:rPr lang="en-US" sz="1800" dirty="0"/>
              <a:t>T Flip-Flop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81000" y="1524000"/>
            <a:ext cx="4041775" cy="639762"/>
          </a:xfrm>
        </p:spPr>
        <p:txBody>
          <a:bodyPr/>
          <a:lstStyle/>
          <a:p>
            <a:r>
              <a:rPr lang="en-US" sz="2000" dirty="0"/>
              <a:t>Event-driven (Asynchronous)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381000" y="2163762"/>
            <a:ext cx="4041775" cy="3951288"/>
          </a:xfrm>
        </p:spPr>
        <p:txBody>
          <a:bodyPr/>
          <a:lstStyle/>
          <a:p>
            <a:r>
              <a:rPr lang="en-US" sz="1800" dirty="0"/>
              <a:t>States and outputs change with random events.</a:t>
            </a:r>
          </a:p>
          <a:p>
            <a:endParaRPr lang="en-US" sz="1800" dirty="0"/>
          </a:p>
          <a:p>
            <a:r>
              <a:rPr lang="en-US" sz="1800" dirty="0"/>
              <a:t>1-bit memory device: Latch</a:t>
            </a:r>
          </a:p>
          <a:p>
            <a:pPr lvl="1"/>
            <a:r>
              <a:rPr lang="en-US" sz="1800" dirty="0"/>
              <a:t>SR Latch</a:t>
            </a:r>
          </a:p>
          <a:p>
            <a:pPr lvl="1"/>
            <a:r>
              <a:rPr lang="en-US" sz="1800" dirty="0"/>
              <a:t>D Latch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65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10" name="Picture 9" descr="SRLatch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133600"/>
            <a:ext cx="630936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236220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2362200"/>
            <a:ext cx="723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487" y="1902023"/>
            <a:ext cx="5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   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2590800"/>
            <a:ext cx="500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i="1" dirty="0">
                <a:solidFill>
                  <a:srgbClr val="800000"/>
                </a:solidFill>
              </a:rPr>
              <a:t>active</a:t>
            </a:r>
          </a:p>
        </p:txBody>
      </p:sp>
      <p:pic>
        <p:nvPicPr>
          <p:cNvPr id="13" name="Picture 12" descr="SRLatchTruthTable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028" y="2209800"/>
            <a:ext cx="2190375" cy="1277719"/>
          </a:xfrm>
          <a:prstGeom prst="rect">
            <a:avLst/>
          </a:prstGeom>
        </p:spPr>
      </p:pic>
      <p:pic>
        <p:nvPicPr>
          <p:cNvPr id="14" name="Picture 13" descr="SRLatch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733800"/>
            <a:ext cx="2492555" cy="21125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22877" y="3075801"/>
            <a:ext cx="806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</a:t>
            </a:r>
            <a:r>
              <a:rPr lang="en-US" sz="1200" baseline="-25000" dirty="0"/>
              <a:t>n-1   </a:t>
            </a:r>
            <a:r>
              <a:rPr lang="en-US" sz="1200" dirty="0"/>
              <a:t>Q</a:t>
            </a:r>
            <a:r>
              <a:rPr lang="en-US" sz="1200" baseline="-25000" dirty="0"/>
              <a:t>n-1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267200" y="3124200"/>
            <a:ext cx="1524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3000" y="2590800"/>
            <a:ext cx="9290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</a:t>
            </a:r>
          </a:p>
          <a:p>
            <a:r>
              <a:rPr lang="en-US" sz="1200" dirty="0"/>
              <a:t>Reset</a:t>
            </a:r>
          </a:p>
          <a:p>
            <a:r>
              <a:rPr lang="en-US" sz="1200" dirty="0"/>
              <a:t>No change</a:t>
            </a:r>
          </a:p>
          <a:p>
            <a:r>
              <a:rPr lang="en-US" sz="1200" dirty="0"/>
              <a:t>Undefined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400800" y="1676400"/>
            <a:ext cx="0" cy="434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16002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Active Low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10400" y="1524000"/>
            <a:ext cx="192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Active High</a:t>
            </a:r>
          </a:p>
          <a:p>
            <a:r>
              <a:rPr lang="en-US" dirty="0">
                <a:solidFill>
                  <a:srgbClr val="800000"/>
                </a:solidFill>
              </a:rPr>
              <a:t>(Textbook Spec.)</a:t>
            </a:r>
          </a:p>
        </p:txBody>
      </p:sp>
    </p:spTree>
    <p:extLst>
      <p:ext uri="{BB962C8B-B14F-4D97-AF65-F5344CB8AC3E}">
        <p14:creationId xmlns:p14="http://schemas.microsoft.com/office/powerpoint/2010/main" val="133417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/>
              <a:t>Switch </a:t>
            </a:r>
            <a:r>
              <a:rPr lang="en-US" dirty="0" err="1"/>
              <a:t>Debouncer</a:t>
            </a: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7" name="Picture 6" descr="Chattering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5425440" cy="4828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57800" y="1981200"/>
            <a:ext cx="1630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Bouncing by a switch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419600"/>
            <a:ext cx="4359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Once a state is set, bouncing repeats no change and set in Q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1400" y="5943600"/>
            <a:ext cx="1025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Timing chart</a:t>
            </a:r>
          </a:p>
        </p:txBody>
      </p:sp>
    </p:spTree>
    <p:extLst>
      <p:ext uri="{BB962C8B-B14F-4D97-AF65-F5344CB8AC3E}">
        <p14:creationId xmlns:p14="http://schemas.microsoft.com/office/powerpoint/2010/main" val="389753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 and Time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1752600"/>
          </a:xfrm>
        </p:spPr>
        <p:txBody>
          <a:bodyPr/>
          <a:lstStyle/>
          <a:p>
            <a:r>
              <a:rPr lang="en-US" sz="1800" dirty="0"/>
              <a:t>The </a:t>
            </a:r>
            <a:r>
              <a:rPr lang="en-US" sz="1800" b="1" i="1" dirty="0"/>
              <a:t>clock  </a:t>
            </a:r>
            <a:r>
              <a:rPr lang="en-US" sz="1800" dirty="0"/>
              <a:t>in a digital system is an electronic analog of the pendulum which synchronizes the circuits in a computer system</a:t>
            </a:r>
          </a:p>
          <a:p>
            <a:pPr lvl="1"/>
            <a:r>
              <a:rPr lang="en-US" sz="1800" dirty="0"/>
              <a:t>The master control signal</a:t>
            </a:r>
          </a:p>
          <a:p>
            <a:pPr lvl="1"/>
            <a:r>
              <a:rPr lang="en-US" sz="1800" dirty="0"/>
              <a:t> Changes occur on the rising or falling edges of a clock pulse</a:t>
            </a:r>
          </a:p>
          <a:p>
            <a:r>
              <a:rPr lang="en-US" sz="2000" dirty="0">
                <a:sym typeface="Symbol" pitchFamily="18" charset="2"/>
              </a:rPr>
              <a:t>Frequencies are the inverse of time (speed)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7" name="Picture 1027" descr="lesson 2 figure 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292" y="4495800"/>
            <a:ext cx="3326846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028"/>
          <p:cNvSpPr>
            <a:spLocks noChangeShapeType="1"/>
          </p:cNvSpPr>
          <p:nvPr/>
        </p:nvSpPr>
        <p:spPr bwMode="auto">
          <a:xfrm>
            <a:off x="5105400" y="5105400"/>
            <a:ext cx="419100" cy="0"/>
          </a:xfrm>
          <a:prstGeom prst="line">
            <a:avLst/>
          </a:prstGeom>
          <a:noFill/>
          <a:ln w="19050" cmpd="sng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" name="Line 1029"/>
          <p:cNvSpPr>
            <a:spLocks noChangeShapeType="1"/>
          </p:cNvSpPr>
          <p:nvPr/>
        </p:nvSpPr>
        <p:spPr bwMode="auto">
          <a:xfrm>
            <a:off x="5105400" y="5562600"/>
            <a:ext cx="419100" cy="0"/>
          </a:xfrm>
          <a:prstGeom prst="line">
            <a:avLst/>
          </a:prstGeom>
          <a:noFill/>
          <a:ln w="19050" cmpd="sng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" name="Text Box 1031"/>
          <p:cNvSpPr txBox="1">
            <a:spLocks noChangeArrowheads="1"/>
          </p:cNvSpPr>
          <p:nvPr/>
        </p:nvSpPr>
        <p:spPr bwMode="auto">
          <a:xfrm rot="16200000">
            <a:off x="4911726" y="5756274"/>
            <a:ext cx="6335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b="1" dirty="0"/>
              <a:t>Logic 0</a:t>
            </a:r>
          </a:p>
        </p:txBody>
      </p:sp>
      <p:sp>
        <p:nvSpPr>
          <p:cNvPr id="12" name="Line 1032"/>
          <p:cNvSpPr>
            <a:spLocks noChangeShapeType="1"/>
          </p:cNvSpPr>
          <p:nvPr/>
        </p:nvSpPr>
        <p:spPr bwMode="auto">
          <a:xfrm flipH="1">
            <a:off x="5410200" y="46482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Text Box 1033"/>
          <p:cNvSpPr txBox="1">
            <a:spLocks noChangeArrowheads="1"/>
          </p:cNvSpPr>
          <p:nvPr/>
        </p:nvSpPr>
        <p:spPr bwMode="auto">
          <a:xfrm rot="16200000">
            <a:off x="4847512" y="4601288"/>
            <a:ext cx="7619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b="1" dirty="0"/>
              <a:t>Logic 1</a:t>
            </a:r>
          </a:p>
        </p:txBody>
      </p:sp>
      <p:sp>
        <p:nvSpPr>
          <p:cNvPr id="14" name="Line 1034"/>
          <p:cNvSpPr>
            <a:spLocks noChangeShapeType="1"/>
          </p:cNvSpPr>
          <p:nvPr/>
        </p:nvSpPr>
        <p:spPr bwMode="auto">
          <a:xfrm>
            <a:off x="5410200" y="5105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" name="Text Box 1035"/>
          <p:cNvSpPr txBox="1">
            <a:spLocks noChangeArrowheads="1"/>
          </p:cNvSpPr>
          <p:nvPr/>
        </p:nvSpPr>
        <p:spPr bwMode="auto">
          <a:xfrm rot="16200000">
            <a:off x="4547810" y="5205790"/>
            <a:ext cx="9042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000" b="1" dirty="0"/>
              <a:t>Not Defined</a:t>
            </a:r>
          </a:p>
        </p:txBody>
      </p:sp>
      <p:sp>
        <p:nvSpPr>
          <p:cNvPr id="17" name="Text Box 1038"/>
          <p:cNvSpPr txBox="1">
            <a:spLocks noChangeArrowheads="1"/>
          </p:cNvSpPr>
          <p:nvPr/>
        </p:nvSpPr>
        <p:spPr bwMode="auto">
          <a:xfrm>
            <a:off x="6858000" y="4800600"/>
            <a:ext cx="3770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3300"/>
                </a:solidFill>
              </a:rPr>
              <a:t>1V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858000" y="4800600"/>
            <a:ext cx="0" cy="3048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Line 1032"/>
          <p:cNvSpPr>
            <a:spLocks noChangeShapeType="1"/>
          </p:cNvSpPr>
          <p:nvPr/>
        </p:nvSpPr>
        <p:spPr bwMode="auto">
          <a:xfrm>
            <a:off x="5410200" y="5562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03939"/>
              </p:ext>
            </p:extLst>
          </p:nvPr>
        </p:nvGraphicFramePr>
        <p:xfrm>
          <a:off x="304800" y="3505200"/>
          <a:ext cx="44195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Frequency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 kilohertz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1msec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 megahertz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r>
                        <a:rPr lang="en-US" sz="1000" baseline="30000" dirty="0"/>
                        <a:t>6</a:t>
                      </a:r>
                      <a:r>
                        <a:rPr lang="en-US" sz="1000" dirty="0"/>
                        <a:t>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1μsec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IBM PC (with Intel 486)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20nsec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1gigahertz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r>
                        <a:rPr lang="en-US" sz="1000" baseline="30000" dirty="0"/>
                        <a:t>9</a:t>
                      </a:r>
                      <a:r>
                        <a:rPr lang="en-US" sz="1000" dirty="0"/>
                        <a:t>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1nsec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Dell Precision T550</a:t>
                      </a:r>
                      <a:r>
                        <a:rPr lang="en-US" sz="1000" baseline="0" dirty="0"/>
                        <a:t> (</a:t>
                      </a:r>
                      <a:r>
                        <a:rPr lang="en-US" sz="1000" dirty="0"/>
                        <a:t>Intel Zeon X5698)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4.4</a:t>
                      </a:r>
                      <a:r>
                        <a:rPr lang="en-US" sz="1000" baseline="0" dirty="0"/>
                        <a:t> GHz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 terahertz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  <a:r>
                        <a:rPr lang="en-US" sz="1000" baseline="30000" dirty="0"/>
                        <a:t>12</a:t>
                      </a:r>
                      <a:r>
                        <a:rPr lang="en-US" sz="1000" baseline="0" dirty="0"/>
                        <a:t> Hz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1psec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228600" y="4572000"/>
            <a:ext cx="4648200" cy="381000"/>
          </a:xfrm>
          <a:prstGeom prst="ellipse">
            <a:avLst/>
          </a:prstGeom>
          <a:noFill/>
          <a:ln w="127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181600" y="3733800"/>
            <a:ext cx="345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This is the TTL (74 series) level.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724400" y="4038600"/>
            <a:ext cx="609600" cy="685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2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Clocked SR Latch and D Latch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</a:rPr>
              <a:t>Clocked SR Latch</a:t>
            </a:r>
          </a:p>
          <a:p>
            <a:r>
              <a:rPr lang="en-US" sz="1400" dirty="0"/>
              <a:t>Prevent the latch from changing state except at certain specific time.</a:t>
            </a:r>
          </a:p>
          <a:p>
            <a:r>
              <a:rPr lang="en-US" sz="1400" dirty="0"/>
              <a:t>When clock is 1, the latch is sensitive to S or R.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800000"/>
                </a:solidFill>
              </a:rPr>
              <a:t>D Latch</a:t>
            </a:r>
          </a:p>
          <a:p>
            <a:r>
              <a:rPr lang="en-US" sz="1400" dirty="0"/>
              <a:t>Avoid the SR latch’s instability by giving R as the inverse of S.</a:t>
            </a:r>
          </a:p>
          <a:p>
            <a:r>
              <a:rPr lang="en-US" sz="1400" dirty="0"/>
              <a:t>Stored value is available at Q</a:t>
            </a:r>
          </a:p>
          <a:p>
            <a:r>
              <a:rPr lang="en-US" sz="1400" dirty="0"/>
              <a:t>To load the current value of D, give a </a:t>
            </a:r>
            <a:r>
              <a:rPr lang="en-US" sz="1400" dirty="0" err="1"/>
              <a:t>positie</a:t>
            </a:r>
            <a:r>
              <a:rPr lang="en-US" sz="1400" dirty="0"/>
              <a:t> pulse on the clock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67062"/>
            <a:ext cx="4163991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33380"/>
            <a:ext cx="4079113" cy="1948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 descr="DLatch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014563"/>
            <a:ext cx="5562600" cy="14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8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229600" cy="1600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en-US" sz="1800" kern="0" dirty="0">
                <a:latin typeface="+mj-lt"/>
              </a:rPr>
              <a:t>  </a:t>
            </a:r>
            <a:r>
              <a:rPr lang="en-US" sz="1800" dirty="0"/>
              <a:t>Avoid the SR latch’s instability by preventing the inputs being 1 at the same time.</a:t>
            </a:r>
          </a:p>
          <a:p>
            <a:pPr marL="0" indent="0"/>
            <a:r>
              <a:rPr lang="en-US" sz="1800" dirty="0">
                <a:latin typeface="+mj-lt"/>
              </a:rPr>
              <a:t>  In this case all possible combinations of input values are valid </a:t>
            </a:r>
            <a:endParaRPr lang="en-US" sz="1800" kern="0" dirty="0">
              <a:latin typeface="+mj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" y="533400"/>
            <a:ext cx="8229600" cy="838200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r>
              <a:rPr lang="en-US" sz="3200" kern="0" dirty="0"/>
              <a:t>Clocked JK Latch</a:t>
            </a:r>
          </a:p>
        </p:txBody>
      </p:sp>
      <p:pic>
        <p:nvPicPr>
          <p:cNvPr id="1026" name="Picture 2" descr="http://sub.allaboutcircuits.com/images/0419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75" y="2895600"/>
            <a:ext cx="8641077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11: Flip Flops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BE67F9-B259-41B4-84A7-FFB3DF4E7E57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10396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9896</TotalTime>
  <Words>867</Words>
  <Application>Microsoft Macintosh PowerPoint</Application>
  <PresentationFormat>On-screen Show (4:3)</PresentationFormat>
  <Paragraphs>250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Frutiger 55 Roman</vt:lpstr>
      <vt:lpstr>Arial</vt:lpstr>
      <vt:lpstr>Calibri</vt:lpstr>
      <vt:lpstr>Times New Roman</vt:lpstr>
      <vt:lpstr>1_Office Theme</vt:lpstr>
      <vt:lpstr>Office Theme</vt:lpstr>
      <vt:lpstr>2_Office Theme</vt:lpstr>
      <vt:lpstr>3_Office Theme</vt:lpstr>
      <vt:lpstr>4_Office Theme</vt:lpstr>
      <vt:lpstr>CSS 422 Hardware and Computer Organization </vt:lpstr>
      <vt:lpstr>Topics</vt:lpstr>
      <vt:lpstr>Combinational vs Sequential Circuit</vt:lpstr>
      <vt:lpstr>Asynchronous versus Synchronous Logic</vt:lpstr>
      <vt:lpstr>SR Latch</vt:lpstr>
      <vt:lpstr>Switch Debouncer </vt:lpstr>
      <vt:lpstr>Clocks and Time</vt:lpstr>
      <vt:lpstr>Clocked SR Latch and D Latch</vt:lpstr>
      <vt:lpstr>PowerPoint Presentation</vt:lpstr>
      <vt:lpstr>Latch versus Flip-Flop</vt:lpstr>
      <vt:lpstr>How to Create an Edge</vt:lpstr>
      <vt:lpstr>JK Flip Flop</vt:lpstr>
      <vt:lpstr>D Flip Flop</vt:lpstr>
      <vt:lpstr>D Flip Flop Application</vt:lpstr>
      <vt:lpstr>T Flip Flop</vt:lpstr>
      <vt:lpstr>T Flip Flop Application</vt:lpstr>
      <vt:lpstr>Flip Flops and Their Transition Tables</vt:lpstr>
      <vt:lpstr>Summary</vt:lpstr>
      <vt:lpstr>Custom Show 1</vt:lpstr>
    </vt:vector>
  </TitlesOfParts>
  <Company>Pluto Sound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CSc3360 Windowing Systems Programming</dc:title>
  <dc:creator>Stephen J. Pellicer</dc:creator>
  <cp:lastModifiedBy>Munehiro Fukuda</cp:lastModifiedBy>
  <cp:revision>547</cp:revision>
  <cp:lastPrinted>1601-01-01T00:00:00Z</cp:lastPrinted>
  <dcterms:created xsi:type="dcterms:W3CDTF">2006-01-05T18:10:09Z</dcterms:created>
  <dcterms:modified xsi:type="dcterms:W3CDTF">2025-02-24T16:48:12Z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