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6"/>
  </p:notesMasterIdLst>
  <p:handoutMasterIdLst>
    <p:handoutMasterId r:id="rId27"/>
  </p:handoutMasterIdLst>
  <p:sldIdLst>
    <p:sldId id="257" r:id="rId6"/>
    <p:sldId id="258" r:id="rId7"/>
    <p:sldId id="266" r:id="rId8"/>
    <p:sldId id="267" r:id="rId9"/>
    <p:sldId id="279" r:id="rId10"/>
    <p:sldId id="269" r:id="rId11"/>
    <p:sldId id="270" r:id="rId12"/>
    <p:sldId id="271" r:id="rId13"/>
    <p:sldId id="273" r:id="rId14"/>
    <p:sldId id="274" r:id="rId15"/>
    <p:sldId id="280" r:id="rId16"/>
    <p:sldId id="281" r:id="rId17"/>
    <p:sldId id="282" r:id="rId18"/>
    <p:sldId id="277" r:id="rId19"/>
    <p:sldId id="278" r:id="rId20"/>
    <p:sldId id="283" r:id="rId21"/>
    <p:sldId id="263" r:id="rId22"/>
    <p:sldId id="262" r:id="rId23"/>
    <p:sldId id="261" r:id="rId24"/>
    <p:sldId id="259" r:id="rId2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93875" autoAdjust="0"/>
  </p:normalViewPr>
  <p:slideViewPr>
    <p:cSldViewPr>
      <p:cViewPr varScale="1">
        <p:scale>
          <a:sx n="123" d="100"/>
          <a:sy n="123" d="100"/>
        </p:scale>
        <p:origin x="21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0" y="1676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</a:rPr>
              <a:t>Sequential Circuit</a:t>
            </a:r>
          </a:p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State Machines </a:t>
            </a:r>
            <a:r>
              <a:rPr lang="en-US" altLang="ko-KR" sz="2400">
                <a:solidFill>
                  <a:schemeClr val="bg1"/>
                </a:solidFill>
              </a:rPr>
              <a:t>and Registers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492" y="3650218"/>
            <a:ext cx="70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2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Lecture 12: State Machines &amp; Registers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991600" cy="838200"/>
          </a:xfrm>
        </p:spPr>
        <p:txBody>
          <a:bodyPr/>
          <a:lstStyle/>
          <a:p>
            <a:r>
              <a:rPr lang="en-US" dirty="0"/>
              <a:t>Step 2: State Transition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95485"/>
              </p:ext>
            </p:extLst>
          </p:nvPr>
        </p:nvGraphicFramePr>
        <p:xfrm>
          <a:off x="533400" y="21336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Input X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Input X =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S6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60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Simplification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99784"/>
              </p:ext>
            </p:extLst>
          </p:nvPr>
        </p:nvGraphicFramePr>
        <p:xfrm>
          <a:off x="533400" y="21336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Input X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Input X =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209800" y="4038600"/>
            <a:ext cx="6477000" cy="685800"/>
            <a:chOff x="2209800" y="4038600"/>
            <a:chExt cx="64770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2209800" y="4038600"/>
              <a:ext cx="6477000" cy="304800"/>
            </a:xfrm>
            <a:prstGeom prst="roundRect">
              <a:avLst/>
            </a:prstGeom>
            <a:solidFill>
              <a:srgbClr val="800000">
                <a:alpha val="20000"/>
              </a:srgbClr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09800" y="4419600"/>
              <a:ext cx="6477000" cy="304800"/>
            </a:xfrm>
            <a:prstGeom prst="roundRect">
              <a:avLst/>
            </a:prstGeom>
            <a:solidFill>
              <a:srgbClr val="800000">
                <a:alpha val="20000"/>
              </a:srgbClr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9600" y="5715000"/>
            <a:ext cx="8141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Coldwell’s merging rule:</a:t>
            </a:r>
          </a:p>
          <a:p>
            <a:r>
              <a:rPr lang="en-US" sz="1600" dirty="0"/>
              <a:t>States that transit to the same state and produces the same output can be merged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43169"/>
              </p:ext>
            </p:extLst>
          </p:nvPr>
        </p:nvGraphicFramePr>
        <p:xfrm>
          <a:off x="533400" y="3962400"/>
          <a:ext cx="8229600" cy="762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486400" y="3276600"/>
            <a:ext cx="609600" cy="657999"/>
            <a:chOff x="5486400" y="3276600"/>
            <a:chExt cx="609600" cy="657999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3276600"/>
              <a:ext cx="609600" cy="276999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S35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3657600"/>
              <a:ext cx="595385" cy="276999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dirty="0"/>
                <a:t>S35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09800" y="4800600"/>
            <a:ext cx="6477000" cy="685800"/>
            <a:chOff x="2209800" y="4800600"/>
            <a:chExt cx="6477000" cy="685800"/>
          </a:xfrm>
        </p:grpSpPr>
        <p:sp>
          <p:nvSpPr>
            <p:cNvPr id="20" name="Rounded Rectangle 19"/>
            <p:cNvSpPr/>
            <p:nvPr/>
          </p:nvSpPr>
          <p:spPr>
            <a:xfrm>
              <a:off x="2209800" y="4800600"/>
              <a:ext cx="6477000" cy="304800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09800" y="5181600"/>
              <a:ext cx="6477000" cy="304800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4413"/>
              </p:ext>
            </p:extLst>
          </p:nvPr>
        </p:nvGraphicFramePr>
        <p:xfrm>
          <a:off x="533400" y="4800600"/>
          <a:ext cx="8229600" cy="762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09800" y="3276600"/>
            <a:ext cx="609600" cy="657999"/>
            <a:chOff x="5486400" y="3276600"/>
            <a:chExt cx="609600" cy="657999"/>
          </a:xfrm>
        </p:grpSpPr>
        <p:sp>
          <p:nvSpPr>
            <p:cNvPr id="27" name="TextBox 26"/>
            <p:cNvSpPr txBox="1"/>
            <p:nvPr/>
          </p:nvSpPr>
          <p:spPr>
            <a:xfrm>
              <a:off x="5486400" y="3276600"/>
              <a:ext cx="609600" cy="276999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S46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657600"/>
              <a:ext cx="595385" cy="276999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dirty="0"/>
                <a:t>S46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9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838200"/>
          </a:xfrm>
        </p:spPr>
        <p:txBody>
          <a:bodyPr/>
          <a:lstStyle/>
          <a:p>
            <a:r>
              <a:rPr lang="en-US" altLang="ja-JP" dirty="0"/>
              <a:t>Step</a:t>
            </a:r>
            <a:r>
              <a:rPr lang="ja-JP" altLang="en-US" dirty="0"/>
              <a:t> </a:t>
            </a:r>
            <a:r>
              <a:rPr lang="en-US" altLang="ja-JP" dirty="0"/>
              <a:t>4:</a:t>
            </a:r>
            <a:r>
              <a:rPr lang="ja-JP" altLang="en-US" dirty="0"/>
              <a:t> </a:t>
            </a:r>
            <a:r>
              <a:rPr lang="en-US" altLang="ja-JP" dirty="0"/>
              <a:t>State</a:t>
            </a:r>
            <a:r>
              <a:rPr lang="ja-JP" altLang="en-US" dirty="0"/>
              <a:t> </a:t>
            </a:r>
            <a:r>
              <a:rPr lang="en-US" altLang="ja-JP" dirty="0"/>
              <a:t>Allocation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457511"/>
              </p:ext>
            </p:extLst>
          </p:nvPr>
        </p:nvGraphicFramePr>
        <p:xfrm>
          <a:off x="914400" y="3657600"/>
          <a:ext cx="7736839" cy="2153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6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60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 = 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 =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X=0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X=1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X=1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9">
                <a:tc>
                  <a:txBody>
                    <a:bodyPr/>
                    <a:lstStyle/>
                    <a:p>
                      <a:r>
                        <a:rPr lang="en-US" sz="1100" dirty="0"/>
                        <a:t>Current State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Next State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Next</a:t>
                      </a:r>
                      <a:r>
                        <a:rPr lang="ja-JP" altLang="en-US" sz="1100" dirty="0"/>
                        <a:t> </a:t>
                      </a:r>
                      <a:r>
                        <a:rPr lang="en-US" altLang="ja-JP" sz="1100" dirty="0"/>
                        <a:t>State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/>
                        <a:t>Inputs to JK FF-A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/>
                        <a:t>Inputs to JK FF-B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7"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AB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2156"/>
              </p:ext>
            </p:extLst>
          </p:nvPr>
        </p:nvGraphicFramePr>
        <p:xfrm>
          <a:off x="4876800" y="1905000"/>
          <a:ext cx="2438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Qt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Qt+1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30945"/>
              </p:ext>
            </p:extLst>
          </p:nvPr>
        </p:nvGraphicFramePr>
        <p:xfrm>
          <a:off x="990600" y="1905000"/>
          <a:ext cx="1447800" cy="1383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387">
                <a:tc>
                  <a:txBody>
                    <a:bodyPr/>
                    <a:lstStyle/>
                    <a:p>
                      <a:r>
                        <a:rPr lang="en-US" sz="1100" dirty="0"/>
                        <a:t>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4400" y="1524000"/>
            <a:ext cx="355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allocation to JK FF A and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1524000"/>
            <a:ext cx="307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JK FF State Transition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2200" y="3352800"/>
            <a:ext cx="441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Transition Table with JK FF A and B</a:t>
            </a:r>
          </a:p>
        </p:txBody>
      </p:sp>
      <p:sp>
        <p:nvSpPr>
          <p:cNvPr id="18" name="Oval 17"/>
          <p:cNvSpPr/>
          <p:nvPr/>
        </p:nvSpPr>
        <p:spPr>
          <a:xfrm>
            <a:off x="1676400" y="2133600"/>
            <a:ext cx="5334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38200" y="4419600"/>
            <a:ext cx="533400" cy="14478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09600" y="2667000"/>
            <a:ext cx="1034882" cy="2023533"/>
          </a:xfrm>
          <a:custGeom>
            <a:avLst/>
            <a:gdLst>
              <a:gd name="connsiteX0" fmla="*/ 1034882 w 1034882"/>
              <a:gd name="connsiteY0" fmla="*/ 0 h 2023533"/>
              <a:gd name="connsiteX1" fmla="*/ 27348 w 1034882"/>
              <a:gd name="connsiteY1" fmla="*/ 897467 h 2023533"/>
              <a:gd name="connsiteX2" fmla="*/ 264415 w 1034882"/>
              <a:gd name="connsiteY2" fmla="*/ 2023533 h 202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882" h="2023533">
                <a:moveTo>
                  <a:pt x="1034882" y="0"/>
                </a:moveTo>
                <a:cubicBezTo>
                  <a:pt x="595320" y="280106"/>
                  <a:pt x="155759" y="560212"/>
                  <a:pt x="27348" y="897467"/>
                </a:cubicBezTo>
                <a:cubicBezTo>
                  <a:pt x="-101063" y="1234722"/>
                  <a:pt x="264415" y="2023533"/>
                  <a:pt x="264415" y="2023533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0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5867400" cy="183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Step 5: </a:t>
            </a:r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00714"/>
              </p:ext>
            </p:extLst>
          </p:nvPr>
        </p:nvGraphicFramePr>
        <p:xfrm>
          <a:off x="3867949" y="3944779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3149" y="3639979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149" y="3792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639349" y="3792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0349" y="44019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51998"/>
              </p:ext>
            </p:extLst>
          </p:nvPr>
        </p:nvGraphicFramePr>
        <p:xfrm>
          <a:off x="2057400" y="3352800"/>
          <a:ext cx="60960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7527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r>
                        <a:rPr lang="en-US" baseline="-25000" dirty="0"/>
                        <a:t>B</a:t>
                      </a:r>
                      <a:r>
                        <a:rPr lang="en-US" dirty="0"/>
                        <a:t> = 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473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B</a:t>
                      </a:r>
                      <a:r>
                        <a:rPr lang="en-US" dirty="0"/>
                        <a:t> = ~X +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12314"/>
              </p:ext>
            </p:extLst>
          </p:nvPr>
        </p:nvGraphicFramePr>
        <p:xfrm>
          <a:off x="3867949" y="53340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63149" y="5029200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3149" y="5181600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639349" y="51816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0349" y="57912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82595"/>
              </p:ext>
            </p:extLst>
          </p:nvPr>
        </p:nvGraphicFramePr>
        <p:xfrm>
          <a:off x="6839749" y="3944779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34949" y="3639979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4949" y="3792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611149" y="3792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92149" y="44019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08594"/>
              </p:ext>
            </p:extLst>
          </p:nvPr>
        </p:nvGraphicFramePr>
        <p:xfrm>
          <a:off x="6839749" y="53340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34949" y="5029200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4949" y="5181600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6611149" y="51816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2149" y="57912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6858000" y="3962400"/>
            <a:ext cx="3810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858000" y="5334000"/>
            <a:ext cx="8382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86200" y="5334000"/>
            <a:ext cx="8382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14800" y="3962400"/>
            <a:ext cx="3810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657600" y="1981200"/>
            <a:ext cx="2286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267200" y="1981200"/>
            <a:ext cx="2286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3367400" y="3073400"/>
            <a:ext cx="501867" cy="990600"/>
          </a:xfrm>
          <a:custGeom>
            <a:avLst/>
            <a:gdLst>
              <a:gd name="connsiteX0" fmla="*/ 349467 w 501867"/>
              <a:gd name="connsiteY0" fmla="*/ 0 h 990600"/>
              <a:gd name="connsiteX1" fmla="*/ 2333 w 501867"/>
              <a:gd name="connsiteY1" fmla="*/ 584200 h 990600"/>
              <a:gd name="connsiteX2" fmla="*/ 501867 w 501867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867" h="990600">
                <a:moveTo>
                  <a:pt x="349467" y="0"/>
                </a:moveTo>
                <a:cubicBezTo>
                  <a:pt x="163200" y="209550"/>
                  <a:pt x="-23067" y="419100"/>
                  <a:pt x="2333" y="584200"/>
                </a:cubicBezTo>
                <a:cubicBezTo>
                  <a:pt x="27733" y="749300"/>
                  <a:pt x="501867" y="990600"/>
                  <a:pt x="501867" y="990600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411133" y="3081867"/>
            <a:ext cx="664214" cy="1253066"/>
          </a:xfrm>
          <a:custGeom>
            <a:avLst/>
            <a:gdLst>
              <a:gd name="connsiteX0" fmla="*/ 0 w 664214"/>
              <a:gd name="connsiteY0" fmla="*/ 0 h 1253066"/>
              <a:gd name="connsiteX1" fmla="*/ 660400 w 664214"/>
              <a:gd name="connsiteY1" fmla="*/ 931333 h 1253066"/>
              <a:gd name="connsiteX2" fmla="*/ 287867 w 664214"/>
              <a:gd name="connsiteY2" fmla="*/ 1253066 h 125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214" h="1253066">
                <a:moveTo>
                  <a:pt x="0" y="0"/>
                </a:moveTo>
                <a:cubicBezTo>
                  <a:pt x="306211" y="361244"/>
                  <a:pt x="612422" y="722489"/>
                  <a:pt x="660400" y="931333"/>
                </a:cubicBezTo>
                <a:cubicBezTo>
                  <a:pt x="708378" y="1140177"/>
                  <a:pt x="287867" y="1253066"/>
                  <a:pt x="287867" y="1253066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239000" y="5334000"/>
            <a:ext cx="4572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6096000"/>
            <a:ext cx="386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AB~X + ABX = AB(~X + X) = AB</a:t>
            </a:r>
          </a:p>
        </p:txBody>
      </p:sp>
    </p:spTree>
    <p:extLst>
      <p:ext uri="{BB962C8B-B14F-4D97-AF65-F5344CB8AC3E}">
        <p14:creationId xmlns:p14="http://schemas.microsoft.com/office/powerpoint/2010/main" val="231577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2’s Sequential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8" name="Picture 7" descr="SequentialCircuitEx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37116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6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Allocating D FF?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44460"/>
              </p:ext>
            </p:extLst>
          </p:nvPr>
        </p:nvGraphicFramePr>
        <p:xfrm>
          <a:off x="4876800" y="1905000"/>
          <a:ext cx="18288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Qt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Qt+1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38038"/>
              </p:ext>
            </p:extLst>
          </p:nvPr>
        </p:nvGraphicFramePr>
        <p:xfrm>
          <a:off x="990600" y="1905000"/>
          <a:ext cx="1447800" cy="1383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387">
                <a:tc>
                  <a:txBody>
                    <a:bodyPr/>
                    <a:lstStyle/>
                    <a:p>
                      <a:r>
                        <a:rPr lang="en-US" sz="1100" dirty="0"/>
                        <a:t>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1524000"/>
            <a:ext cx="345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allocation to D FF A and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524000"/>
            <a:ext cx="29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FF State Transition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3505200"/>
            <a:ext cx="431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Transition Table with D FF A and 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51778"/>
              </p:ext>
            </p:extLst>
          </p:nvPr>
        </p:nvGraphicFramePr>
        <p:xfrm>
          <a:off x="762000" y="3810000"/>
          <a:ext cx="7848603" cy="209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 = 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 = 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X = 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X = 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X = 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X = 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sz="1100" dirty="0"/>
                        <a:t>Current 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Next 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Next 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Inputs to D FF-A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Inputs to D FF-B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Z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Z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  <a:r>
                        <a:rPr lang="en-US" sz="1100" baseline="-250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  <a:r>
                        <a:rPr lang="en-US" sz="1100" baseline="-250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  <a:r>
                        <a:rPr lang="en-US" sz="1100" baseline="-250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  <a:r>
                        <a:rPr lang="en-US" sz="1100" baseline="-250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676400" y="2133600"/>
            <a:ext cx="5334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5800" y="4648200"/>
            <a:ext cx="685800" cy="12192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9600" y="2667000"/>
            <a:ext cx="1034882" cy="2023533"/>
          </a:xfrm>
          <a:custGeom>
            <a:avLst/>
            <a:gdLst>
              <a:gd name="connsiteX0" fmla="*/ 1034882 w 1034882"/>
              <a:gd name="connsiteY0" fmla="*/ 0 h 2023533"/>
              <a:gd name="connsiteX1" fmla="*/ 27348 w 1034882"/>
              <a:gd name="connsiteY1" fmla="*/ 897467 h 2023533"/>
              <a:gd name="connsiteX2" fmla="*/ 264415 w 1034882"/>
              <a:gd name="connsiteY2" fmla="*/ 2023533 h 202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882" h="2023533">
                <a:moveTo>
                  <a:pt x="1034882" y="0"/>
                </a:moveTo>
                <a:cubicBezTo>
                  <a:pt x="595320" y="280106"/>
                  <a:pt x="155759" y="560212"/>
                  <a:pt x="27348" y="897467"/>
                </a:cubicBezTo>
                <a:cubicBezTo>
                  <a:pt x="-101063" y="1234722"/>
                  <a:pt x="264415" y="2023533"/>
                  <a:pt x="264415" y="2023533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Kmap</a:t>
            </a:r>
            <a:r>
              <a:rPr lang="en-US" dirty="0"/>
              <a:t> and D FF-based Circuit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45D5D-4683-4050-B25A-4DE8243920D2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1132"/>
              </p:ext>
            </p:extLst>
          </p:nvPr>
        </p:nvGraphicFramePr>
        <p:xfrm>
          <a:off x="762000" y="4706779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401979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554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533400" y="4554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51639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247"/>
              </p:ext>
            </p:extLst>
          </p:nvPr>
        </p:nvGraphicFramePr>
        <p:xfrm>
          <a:off x="2971800" y="4706779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7000" y="4401979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4554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743200" y="4554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51639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4706779"/>
            <a:ext cx="1524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71800" y="4935379"/>
            <a:ext cx="4572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71800" y="4706779"/>
            <a:ext cx="2286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86812"/>
              </p:ext>
            </p:extLst>
          </p:nvPr>
        </p:nvGraphicFramePr>
        <p:xfrm>
          <a:off x="381000" y="3429000"/>
          <a:ext cx="4495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= ~AB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B</a:t>
                      </a:r>
                      <a:r>
                        <a:rPr lang="en-US" dirty="0"/>
                        <a:t> = ~A~B</a:t>
                      </a:r>
                      <a:r>
                        <a:rPr lang="en-US" baseline="0" dirty="0"/>
                        <a:t> + ~AX</a:t>
                      </a:r>
                    </a:p>
                    <a:p>
                      <a:r>
                        <a:rPr lang="en-US" baseline="0" dirty="0"/>
                        <a:t>      = ~A(~B + 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24000" y="5791200"/>
            <a:ext cx="23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AB(~X + X) = AB </a:t>
            </a:r>
          </a:p>
        </p:txBody>
      </p:sp>
      <p:pic>
        <p:nvPicPr>
          <p:cNvPr id="21" name="Picture 20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5867400" cy="177762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505200" y="2133600"/>
            <a:ext cx="2286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114800" y="2133600"/>
            <a:ext cx="2286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78047" y="3141133"/>
            <a:ext cx="3061020" cy="1701800"/>
          </a:xfrm>
          <a:custGeom>
            <a:avLst/>
            <a:gdLst>
              <a:gd name="connsiteX0" fmla="*/ 3061020 w 3061020"/>
              <a:gd name="connsiteY0" fmla="*/ 0 h 1701800"/>
              <a:gd name="connsiteX1" fmla="*/ 563353 w 3061020"/>
              <a:gd name="connsiteY1" fmla="*/ 863600 h 1701800"/>
              <a:gd name="connsiteX2" fmla="*/ 4553 w 3061020"/>
              <a:gd name="connsiteY2" fmla="*/ 1380067 h 1701800"/>
              <a:gd name="connsiteX3" fmla="*/ 283953 w 3061020"/>
              <a:gd name="connsiteY3" fmla="*/ 170180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020" h="1701800">
                <a:moveTo>
                  <a:pt x="3061020" y="0"/>
                </a:moveTo>
                <a:cubicBezTo>
                  <a:pt x="2066892" y="316794"/>
                  <a:pt x="1072764" y="633589"/>
                  <a:pt x="563353" y="863600"/>
                </a:cubicBezTo>
                <a:cubicBezTo>
                  <a:pt x="53942" y="1093611"/>
                  <a:pt x="51120" y="1240367"/>
                  <a:pt x="4553" y="1380067"/>
                </a:cubicBezTo>
                <a:cubicBezTo>
                  <a:pt x="-42014" y="1519767"/>
                  <a:pt x="283953" y="1701800"/>
                  <a:pt x="283953" y="1701800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608667" y="3183467"/>
            <a:ext cx="2556933" cy="1862666"/>
          </a:xfrm>
          <a:custGeom>
            <a:avLst/>
            <a:gdLst>
              <a:gd name="connsiteX0" fmla="*/ 2556933 w 2556933"/>
              <a:gd name="connsiteY0" fmla="*/ 0 h 1862666"/>
              <a:gd name="connsiteX1" fmla="*/ 1303866 w 2556933"/>
              <a:gd name="connsiteY1" fmla="*/ 880533 h 1862666"/>
              <a:gd name="connsiteX2" fmla="*/ 711200 w 2556933"/>
              <a:gd name="connsiteY2" fmla="*/ 1481666 h 1862666"/>
              <a:gd name="connsiteX3" fmla="*/ 0 w 2556933"/>
              <a:gd name="connsiteY3" fmla="*/ 1862666 h 1862666"/>
              <a:gd name="connsiteX4" fmla="*/ 0 w 2556933"/>
              <a:gd name="connsiteY4" fmla="*/ 1862666 h 1862666"/>
              <a:gd name="connsiteX5" fmla="*/ 0 w 2556933"/>
              <a:gd name="connsiteY5" fmla="*/ 1854200 h 186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933" h="1862666">
                <a:moveTo>
                  <a:pt x="2556933" y="0"/>
                </a:moveTo>
                <a:cubicBezTo>
                  <a:pt x="2084210" y="316794"/>
                  <a:pt x="1611488" y="633589"/>
                  <a:pt x="1303866" y="880533"/>
                </a:cubicBezTo>
                <a:cubicBezTo>
                  <a:pt x="996244" y="1127477"/>
                  <a:pt x="928511" y="1317977"/>
                  <a:pt x="711200" y="1481666"/>
                </a:cubicBezTo>
                <a:cubicBezTo>
                  <a:pt x="493889" y="1645355"/>
                  <a:pt x="0" y="1862666"/>
                  <a:pt x="0" y="1862666"/>
                </a:cubicBezTo>
                <a:lnTo>
                  <a:pt x="0" y="1862666"/>
                </a:lnTo>
                <a:lnTo>
                  <a:pt x="0" y="1854200"/>
                </a:ln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equentialCircuitEx2-DFF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35" y="3581400"/>
            <a:ext cx="421496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915400" cy="838200"/>
          </a:xfrm>
        </p:spPr>
        <p:txBody>
          <a:bodyPr/>
          <a:lstStyle/>
          <a:p>
            <a:r>
              <a:rPr lang="en-US" dirty="0"/>
              <a:t>D Flip-Flops as a Ripple Counter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368753"/>
            <a:ext cx="8240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0033CC"/>
              </a:buClr>
              <a:buFontTx/>
              <a:buChar char="•"/>
            </a:pPr>
            <a:r>
              <a:rPr lang="en-US" sz="1400" b="1" dirty="0"/>
              <a:t> A 4-bit binary </a:t>
            </a:r>
            <a:r>
              <a:rPr lang="en-US" sz="1400" b="1" i="1" dirty="0"/>
              <a:t>ripple counter</a:t>
            </a:r>
            <a:endParaRPr lang="en-US" sz="1400" b="1" dirty="0"/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1400" b="1" dirty="0"/>
              <a:t> Given the name because the pulses “ripple” through the circuit </a:t>
            </a:r>
          </a:p>
        </p:txBody>
      </p:sp>
      <p:sp>
        <p:nvSpPr>
          <p:cNvPr id="8" name="Freeform 33"/>
          <p:cNvSpPr>
            <a:spLocks/>
          </p:cNvSpPr>
          <p:nvPr/>
        </p:nvSpPr>
        <p:spPr bwMode="auto">
          <a:xfrm>
            <a:off x="1554163" y="3140075"/>
            <a:ext cx="1493837" cy="1219200"/>
          </a:xfrm>
          <a:custGeom>
            <a:avLst/>
            <a:gdLst>
              <a:gd name="T0" fmla="*/ 2147483647 w 912"/>
              <a:gd name="T1" fmla="*/ 2147483647 h 768"/>
              <a:gd name="T2" fmla="*/ 2147483647 w 912"/>
              <a:gd name="T3" fmla="*/ 2147483647 h 768"/>
              <a:gd name="T4" fmla="*/ 2147483647 w 912"/>
              <a:gd name="T5" fmla="*/ 2147483647 h 768"/>
              <a:gd name="T6" fmla="*/ 0 w 912"/>
              <a:gd name="T7" fmla="*/ 2147483647 h 768"/>
              <a:gd name="T8" fmla="*/ 0 w 912"/>
              <a:gd name="T9" fmla="*/ 0 h 768"/>
              <a:gd name="T10" fmla="*/ 2147483647 w 912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768"/>
              <a:gd name="T20" fmla="*/ 912 w 912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768">
                <a:moveTo>
                  <a:pt x="768" y="240"/>
                </a:moveTo>
                <a:lnTo>
                  <a:pt x="912" y="240"/>
                </a:lnTo>
                <a:lnTo>
                  <a:pt x="912" y="768"/>
                </a:lnTo>
                <a:lnTo>
                  <a:pt x="0" y="768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H="1">
            <a:off x="1177925" y="3522662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384175" y="3386137"/>
            <a:ext cx="676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Clock in</a:t>
            </a: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1065213" y="3514725"/>
            <a:ext cx="274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8"/>
          <p:cNvSpPr>
            <a:spLocks/>
          </p:cNvSpPr>
          <p:nvPr/>
        </p:nvSpPr>
        <p:spPr bwMode="auto">
          <a:xfrm>
            <a:off x="639763" y="3019425"/>
            <a:ext cx="609600" cy="381000"/>
          </a:xfrm>
          <a:custGeom>
            <a:avLst/>
            <a:gdLst>
              <a:gd name="T0" fmla="*/ 0 w 384"/>
              <a:gd name="T1" fmla="*/ 2147483647 h 240"/>
              <a:gd name="T2" fmla="*/ 2147483647 w 384"/>
              <a:gd name="T3" fmla="*/ 2147483647 h 240"/>
              <a:gd name="T4" fmla="*/ 2147483647 w 384"/>
              <a:gd name="T5" fmla="*/ 0 h 240"/>
              <a:gd name="T6" fmla="*/ 2147483647 w 384"/>
              <a:gd name="T7" fmla="*/ 0 h 240"/>
              <a:gd name="T8" fmla="*/ 2147483647 w 384"/>
              <a:gd name="T9" fmla="*/ 2147483647 h 240"/>
              <a:gd name="T10" fmla="*/ 2147483647 w 384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240"/>
              <a:gd name="T20" fmla="*/ 384 w 384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240">
                <a:moveTo>
                  <a:pt x="0" y="240"/>
                </a:moveTo>
                <a:lnTo>
                  <a:pt x="96" y="240"/>
                </a:lnTo>
                <a:lnTo>
                  <a:pt x="96" y="0"/>
                </a:lnTo>
                <a:lnTo>
                  <a:pt x="240" y="0"/>
                </a:lnTo>
                <a:lnTo>
                  <a:pt x="240" y="240"/>
                </a:lnTo>
                <a:lnTo>
                  <a:pt x="384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792163" y="31400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3459163" y="2911475"/>
            <a:ext cx="1493837" cy="1447800"/>
            <a:chOff x="2736" y="1632"/>
            <a:chExt cx="941" cy="912"/>
          </a:xfrm>
        </p:grpSpPr>
        <p:sp>
          <p:nvSpPr>
            <p:cNvPr id="15" name="Rectangle 61"/>
            <p:cNvSpPr>
              <a:spLocks noChangeAspect="1" noChangeArrowheads="1"/>
            </p:cNvSpPr>
            <p:nvPr/>
          </p:nvSpPr>
          <p:spPr bwMode="auto">
            <a:xfrm>
              <a:off x="3120" y="1680"/>
              <a:ext cx="409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16" name="Line 62"/>
            <p:cNvSpPr>
              <a:spLocks noChangeAspect="1" noChangeShapeType="1"/>
            </p:cNvSpPr>
            <p:nvPr/>
          </p:nvSpPr>
          <p:spPr bwMode="auto">
            <a:xfrm flipH="1">
              <a:off x="2976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3"/>
            <p:cNvSpPr>
              <a:spLocks noChangeAspect="1" noChangeShapeType="1"/>
            </p:cNvSpPr>
            <p:nvPr/>
          </p:nvSpPr>
          <p:spPr bwMode="auto">
            <a:xfrm>
              <a:off x="3123" y="1994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4"/>
            <p:cNvSpPr>
              <a:spLocks noChangeAspect="1" noChangeShapeType="1"/>
            </p:cNvSpPr>
            <p:nvPr/>
          </p:nvSpPr>
          <p:spPr bwMode="auto">
            <a:xfrm flipV="1">
              <a:off x="3123" y="2018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5"/>
            <p:cNvSpPr>
              <a:spLocks noChangeAspect="1" noChangeShapeType="1"/>
            </p:cNvSpPr>
            <p:nvPr/>
          </p:nvSpPr>
          <p:spPr bwMode="auto">
            <a:xfrm flipH="1">
              <a:off x="2976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6"/>
            <p:cNvSpPr>
              <a:spLocks noChangeAspect="1" noChangeArrowheads="1"/>
            </p:cNvSpPr>
            <p:nvPr/>
          </p:nvSpPr>
          <p:spPr bwMode="auto">
            <a:xfrm>
              <a:off x="3289" y="1632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1" name="Oval 67"/>
            <p:cNvSpPr>
              <a:spLocks noChangeAspect="1" noChangeArrowheads="1"/>
            </p:cNvSpPr>
            <p:nvPr/>
          </p:nvSpPr>
          <p:spPr bwMode="auto">
            <a:xfrm>
              <a:off x="3289" y="2209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3232" y="1659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S</a:t>
              </a:r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auto">
            <a:xfrm>
              <a:off x="3231" y="209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R</a:t>
              </a: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3092" y="1710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D</a:t>
              </a:r>
            </a:p>
          </p:txBody>
        </p:sp>
        <p:sp>
          <p:nvSpPr>
            <p:cNvPr id="25" name="Text Box 71"/>
            <p:cNvSpPr txBox="1">
              <a:spLocks noChangeArrowheads="1"/>
            </p:cNvSpPr>
            <p:nvPr/>
          </p:nvSpPr>
          <p:spPr bwMode="auto">
            <a:xfrm>
              <a:off x="3166" y="1976"/>
              <a:ext cx="2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800" b="1"/>
                <a:t>CLK</a:t>
              </a:r>
            </a:p>
          </p:txBody>
        </p:sp>
        <p:sp>
          <p:nvSpPr>
            <p:cNvPr id="26" name="Text Box 72"/>
            <p:cNvSpPr txBox="1">
              <a:spLocks noChangeArrowheads="1"/>
            </p:cNvSpPr>
            <p:nvPr/>
          </p:nvSpPr>
          <p:spPr bwMode="auto">
            <a:xfrm>
              <a:off x="3388" y="1749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27" name="Text Box 74"/>
            <p:cNvSpPr txBox="1">
              <a:spLocks noChangeArrowheads="1"/>
            </p:cNvSpPr>
            <p:nvPr/>
          </p:nvSpPr>
          <p:spPr bwMode="auto">
            <a:xfrm>
              <a:off x="3386" y="1985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3436" y="2013"/>
              <a:ext cx="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2736" y="1776"/>
              <a:ext cx="941" cy="768"/>
            </a:xfrm>
            <a:custGeom>
              <a:avLst/>
              <a:gdLst>
                <a:gd name="T0" fmla="*/ 1346 w 912"/>
                <a:gd name="T1" fmla="*/ 240 h 768"/>
                <a:gd name="T2" fmla="*/ 1602 w 912"/>
                <a:gd name="T3" fmla="*/ 240 h 768"/>
                <a:gd name="T4" fmla="*/ 1602 w 912"/>
                <a:gd name="T5" fmla="*/ 768 h 768"/>
                <a:gd name="T6" fmla="*/ 0 w 912"/>
                <a:gd name="T7" fmla="*/ 768 h 768"/>
                <a:gd name="T8" fmla="*/ 0 w 912"/>
                <a:gd name="T9" fmla="*/ 0 h 768"/>
                <a:gd name="T10" fmla="*/ 422 w 9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768"/>
                <a:gd name="T20" fmla="*/ 912 w 91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768">
                  <a:moveTo>
                    <a:pt x="768" y="240"/>
                  </a:moveTo>
                  <a:lnTo>
                    <a:pt x="912" y="240"/>
                  </a:lnTo>
                  <a:lnTo>
                    <a:pt x="9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78"/>
          <p:cNvSpPr>
            <a:spLocks noChangeShapeType="1"/>
          </p:cNvSpPr>
          <p:nvPr/>
        </p:nvSpPr>
        <p:spPr bwMode="auto">
          <a:xfrm flipH="1">
            <a:off x="3036888" y="352107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83"/>
          <p:cNvSpPr>
            <a:spLocks/>
          </p:cNvSpPr>
          <p:nvPr/>
        </p:nvSpPr>
        <p:spPr bwMode="auto">
          <a:xfrm>
            <a:off x="4729163" y="2438400"/>
            <a:ext cx="228600" cy="762000"/>
          </a:xfrm>
          <a:custGeom>
            <a:avLst/>
            <a:gdLst>
              <a:gd name="T0" fmla="*/ 0 w 144"/>
              <a:gd name="T1" fmla="*/ 2147483647 h 480"/>
              <a:gd name="T2" fmla="*/ 2147483647 w 144"/>
              <a:gd name="T3" fmla="*/ 2147483647 h 480"/>
              <a:gd name="T4" fmla="*/ 2147483647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84"/>
          <p:cNvGrpSpPr>
            <a:grpSpLocks/>
          </p:cNvGrpSpPr>
          <p:nvPr/>
        </p:nvGrpSpPr>
        <p:grpSpPr bwMode="auto">
          <a:xfrm>
            <a:off x="5237163" y="2906712"/>
            <a:ext cx="1493837" cy="1447800"/>
            <a:chOff x="2736" y="1632"/>
            <a:chExt cx="941" cy="912"/>
          </a:xfrm>
        </p:grpSpPr>
        <p:sp>
          <p:nvSpPr>
            <p:cNvPr id="33" name="Rectangle 85"/>
            <p:cNvSpPr>
              <a:spLocks noChangeAspect="1" noChangeArrowheads="1"/>
            </p:cNvSpPr>
            <p:nvPr/>
          </p:nvSpPr>
          <p:spPr bwMode="auto">
            <a:xfrm>
              <a:off x="3120" y="1680"/>
              <a:ext cx="409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34" name="Line 86"/>
            <p:cNvSpPr>
              <a:spLocks noChangeAspect="1" noChangeShapeType="1"/>
            </p:cNvSpPr>
            <p:nvPr/>
          </p:nvSpPr>
          <p:spPr bwMode="auto">
            <a:xfrm flipH="1">
              <a:off x="2976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87"/>
            <p:cNvSpPr>
              <a:spLocks noChangeAspect="1" noChangeShapeType="1"/>
            </p:cNvSpPr>
            <p:nvPr/>
          </p:nvSpPr>
          <p:spPr bwMode="auto">
            <a:xfrm>
              <a:off x="3123" y="1994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88"/>
            <p:cNvSpPr>
              <a:spLocks noChangeAspect="1" noChangeShapeType="1"/>
            </p:cNvSpPr>
            <p:nvPr/>
          </p:nvSpPr>
          <p:spPr bwMode="auto">
            <a:xfrm flipV="1">
              <a:off x="3123" y="2018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89"/>
            <p:cNvSpPr>
              <a:spLocks noChangeAspect="1" noChangeShapeType="1"/>
            </p:cNvSpPr>
            <p:nvPr/>
          </p:nvSpPr>
          <p:spPr bwMode="auto">
            <a:xfrm flipH="1">
              <a:off x="2976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90"/>
            <p:cNvSpPr>
              <a:spLocks noChangeAspect="1" noChangeArrowheads="1"/>
            </p:cNvSpPr>
            <p:nvPr/>
          </p:nvSpPr>
          <p:spPr bwMode="auto">
            <a:xfrm>
              <a:off x="3289" y="1632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9" name="Oval 91"/>
            <p:cNvSpPr>
              <a:spLocks noChangeAspect="1" noChangeArrowheads="1"/>
            </p:cNvSpPr>
            <p:nvPr/>
          </p:nvSpPr>
          <p:spPr bwMode="auto">
            <a:xfrm>
              <a:off x="3289" y="2209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0" name="Text Box 92"/>
            <p:cNvSpPr txBox="1">
              <a:spLocks noChangeArrowheads="1"/>
            </p:cNvSpPr>
            <p:nvPr/>
          </p:nvSpPr>
          <p:spPr bwMode="auto">
            <a:xfrm>
              <a:off x="3232" y="1659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S</a:t>
              </a:r>
            </a:p>
          </p:txBody>
        </p:sp>
        <p:sp>
          <p:nvSpPr>
            <p:cNvPr id="41" name="Text Box 93"/>
            <p:cNvSpPr txBox="1">
              <a:spLocks noChangeArrowheads="1"/>
            </p:cNvSpPr>
            <p:nvPr/>
          </p:nvSpPr>
          <p:spPr bwMode="auto">
            <a:xfrm>
              <a:off x="3231" y="209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R</a:t>
              </a:r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3092" y="1710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D</a:t>
              </a:r>
            </a:p>
          </p:txBody>
        </p:sp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3166" y="1976"/>
              <a:ext cx="2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800" b="1"/>
                <a:t>CLK</a:t>
              </a:r>
            </a:p>
          </p:txBody>
        </p:sp>
        <p:sp>
          <p:nvSpPr>
            <p:cNvPr id="44" name="Text Box 96"/>
            <p:cNvSpPr txBox="1">
              <a:spLocks noChangeArrowheads="1"/>
            </p:cNvSpPr>
            <p:nvPr/>
          </p:nvSpPr>
          <p:spPr bwMode="auto">
            <a:xfrm>
              <a:off x="3388" y="1749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45" name="Text Box 97"/>
            <p:cNvSpPr txBox="1">
              <a:spLocks noChangeArrowheads="1"/>
            </p:cNvSpPr>
            <p:nvPr/>
          </p:nvSpPr>
          <p:spPr bwMode="auto">
            <a:xfrm>
              <a:off x="3386" y="1985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3436" y="2013"/>
              <a:ext cx="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9"/>
            <p:cNvSpPr>
              <a:spLocks/>
            </p:cNvSpPr>
            <p:nvPr/>
          </p:nvSpPr>
          <p:spPr bwMode="auto">
            <a:xfrm>
              <a:off x="2736" y="1776"/>
              <a:ext cx="941" cy="768"/>
            </a:xfrm>
            <a:custGeom>
              <a:avLst/>
              <a:gdLst>
                <a:gd name="T0" fmla="*/ 1346 w 912"/>
                <a:gd name="T1" fmla="*/ 240 h 768"/>
                <a:gd name="T2" fmla="*/ 1602 w 912"/>
                <a:gd name="T3" fmla="*/ 240 h 768"/>
                <a:gd name="T4" fmla="*/ 1602 w 912"/>
                <a:gd name="T5" fmla="*/ 768 h 768"/>
                <a:gd name="T6" fmla="*/ 0 w 912"/>
                <a:gd name="T7" fmla="*/ 768 h 768"/>
                <a:gd name="T8" fmla="*/ 0 w 912"/>
                <a:gd name="T9" fmla="*/ 0 h 768"/>
                <a:gd name="T10" fmla="*/ 422 w 9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768"/>
                <a:gd name="T20" fmla="*/ 912 w 91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768">
                  <a:moveTo>
                    <a:pt x="768" y="240"/>
                  </a:moveTo>
                  <a:lnTo>
                    <a:pt x="912" y="240"/>
                  </a:lnTo>
                  <a:lnTo>
                    <a:pt x="9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Freeform 100"/>
          <p:cNvSpPr>
            <a:spLocks/>
          </p:cNvSpPr>
          <p:nvPr/>
        </p:nvSpPr>
        <p:spPr bwMode="auto">
          <a:xfrm>
            <a:off x="6507163" y="2433637"/>
            <a:ext cx="228600" cy="762000"/>
          </a:xfrm>
          <a:custGeom>
            <a:avLst/>
            <a:gdLst>
              <a:gd name="T0" fmla="*/ 0 w 144"/>
              <a:gd name="T1" fmla="*/ 2147483647 h 480"/>
              <a:gd name="T2" fmla="*/ 2147483647 w 144"/>
              <a:gd name="T3" fmla="*/ 2147483647 h 480"/>
              <a:gd name="T4" fmla="*/ 2147483647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01"/>
          <p:cNvSpPr>
            <a:spLocks noChangeArrowheads="1"/>
          </p:cNvSpPr>
          <p:nvPr/>
        </p:nvSpPr>
        <p:spPr bwMode="auto">
          <a:xfrm>
            <a:off x="4913313" y="3479800"/>
            <a:ext cx="74612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50" name="Line 102"/>
          <p:cNvSpPr>
            <a:spLocks noChangeShapeType="1"/>
          </p:cNvSpPr>
          <p:nvPr/>
        </p:nvSpPr>
        <p:spPr bwMode="auto">
          <a:xfrm flipH="1">
            <a:off x="4987925" y="35147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103"/>
          <p:cNvGrpSpPr>
            <a:grpSpLocks/>
          </p:cNvGrpSpPr>
          <p:nvPr/>
        </p:nvGrpSpPr>
        <p:grpSpPr bwMode="auto">
          <a:xfrm>
            <a:off x="7075488" y="2906712"/>
            <a:ext cx="1493837" cy="1447800"/>
            <a:chOff x="2736" y="1632"/>
            <a:chExt cx="941" cy="912"/>
          </a:xfrm>
        </p:grpSpPr>
        <p:sp>
          <p:nvSpPr>
            <p:cNvPr id="52" name="Rectangle 104"/>
            <p:cNvSpPr>
              <a:spLocks noChangeAspect="1" noChangeArrowheads="1"/>
            </p:cNvSpPr>
            <p:nvPr/>
          </p:nvSpPr>
          <p:spPr bwMode="auto">
            <a:xfrm>
              <a:off x="3120" y="1680"/>
              <a:ext cx="409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53" name="Line 105"/>
            <p:cNvSpPr>
              <a:spLocks noChangeAspect="1" noChangeShapeType="1"/>
            </p:cNvSpPr>
            <p:nvPr/>
          </p:nvSpPr>
          <p:spPr bwMode="auto">
            <a:xfrm flipH="1">
              <a:off x="2976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6"/>
            <p:cNvSpPr>
              <a:spLocks noChangeAspect="1" noChangeShapeType="1"/>
            </p:cNvSpPr>
            <p:nvPr/>
          </p:nvSpPr>
          <p:spPr bwMode="auto">
            <a:xfrm>
              <a:off x="3123" y="1994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7"/>
            <p:cNvSpPr>
              <a:spLocks noChangeAspect="1" noChangeShapeType="1"/>
            </p:cNvSpPr>
            <p:nvPr/>
          </p:nvSpPr>
          <p:spPr bwMode="auto">
            <a:xfrm flipV="1">
              <a:off x="3123" y="2018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08"/>
            <p:cNvSpPr>
              <a:spLocks noChangeAspect="1" noChangeShapeType="1"/>
            </p:cNvSpPr>
            <p:nvPr/>
          </p:nvSpPr>
          <p:spPr bwMode="auto">
            <a:xfrm flipH="1">
              <a:off x="2976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9"/>
            <p:cNvSpPr>
              <a:spLocks noChangeAspect="1" noChangeArrowheads="1"/>
            </p:cNvSpPr>
            <p:nvPr/>
          </p:nvSpPr>
          <p:spPr bwMode="auto">
            <a:xfrm>
              <a:off x="3289" y="1632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8" name="Oval 110"/>
            <p:cNvSpPr>
              <a:spLocks noChangeAspect="1" noChangeArrowheads="1"/>
            </p:cNvSpPr>
            <p:nvPr/>
          </p:nvSpPr>
          <p:spPr bwMode="auto">
            <a:xfrm>
              <a:off x="3289" y="2209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9" name="Text Box 111"/>
            <p:cNvSpPr txBox="1">
              <a:spLocks noChangeArrowheads="1"/>
            </p:cNvSpPr>
            <p:nvPr/>
          </p:nvSpPr>
          <p:spPr bwMode="auto">
            <a:xfrm>
              <a:off x="3232" y="1659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S</a:t>
              </a:r>
            </a:p>
          </p:txBody>
        </p:sp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3231" y="209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R</a:t>
              </a: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092" y="1710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D</a:t>
              </a: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3166" y="1976"/>
              <a:ext cx="2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800" b="1"/>
                <a:t>CLK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3388" y="1749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3386" y="1985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65" name="Line 117"/>
            <p:cNvSpPr>
              <a:spLocks noChangeShapeType="1"/>
            </p:cNvSpPr>
            <p:nvPr/>
          </p:nvSpPr>
          <p:spPr bwMode="auto">
            <a:xfrm>
              <a:off x="3436" y="2013"/>
              <a:ext cx="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2736" y="1776"/>
              <a:ext cx="941" cy="768"/>
            </a:xfrm>
            <a:custGeom>
              <a:avLst/>
              <a:gdLst>
                <a:gd name="T0" fmla="*/ 1346 w 912"/>
                <a:gd name="T1" fmla="*/ 240 h 768"/>
                <a:gd name="T2" fmla="*/ 1602 w 912"/>
                <a:gd name="T3" fmla="*/ 240 h 768"/>
                <a:gd name="T4" fmla="*/ 1602 w 912"/>
                <a:gd name="T5" fmla="*/ 768 h 768"/>
                <a:gd name="T6" fmla="*/ 0 w 912"/>
                <a:gd name="T7" fmla="*/ 768 h 768"/>
                <a:gd name="T8" fmla="*/ 0 w 912"/>
                <a:gd name="T9" fmla="*/ 0 h 768"/>
                <a:gd name="T10" fmla="*/ 422 w 9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768"/>
                <a:gd name="T20" fmla="*/ 912 w 91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768">
                  <a:moveTo>
                    <a:pt x="768" y="240"/>
                  </a:moveTo>
                  <a:lnTo>
                    <a:pt x="912" y="240"/>
                  </a:lnTo>
                  <a:lnTo>
                    <a:pt x="9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Freeform 119"/>
          <p:cNvSpPr>
            <a:spLocks/>
          </p:cNvSpPr>
          <p:nvPr/>
        </p:nvSpPr>
        <p:spPr bwMode="auto">
          <a:xfrm>
            <a:off x="8345488" y="2454275"/>
            <a:ext cx="228600" cy="762000"/>
          </a:xfrm>
          <a:custGeom>
            <a:avLst/>
            <a:gdLst>
              <a:gd name="T0" fmla="*/ 0 w 144"/>
              <a:gd name="T1" fmla="*/ 2147483647 h 480"/>
              <a:gd name="T2" fmla="*/ 2147483647 w 144"/>
              <a:gd name="T3" fmla="*/ 2147483647 h 480"/>
              <a:gd name="T4" fmla="*/ 2147483647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20"/>
          <p:cNvSpPr>
            <a:spLocks noChangeShapeType="1"/>
          </p:cNvSpPr>
          <p:nvPr/>
        </p:nvSpPr>
        <p:spPr bwMode="auto">
          <a:xfrm flipH="1">
            <a:off x="6673850" y="35147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121"/>
          <p:cNvSpPr>
            <a:spLocks noChangeArrowheads="1"/>
          </p:cNvSpPr>
          <p:nvPr/>
        </p:nvSpPr>
        <p:spPr bwMode="auto">
          <a:xfrm>
            <a:off x="6670675" y="3479800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70" name="Text Box 123"/>
          <p:cNvSpPr txBox="1">
            <a:spLocks noChangeArrowheads="1"/>
          </p:cNvSpPr>
          <p:nvPr/>
        </p:nvSpPr>
        <p:spPr bwMode="auto">
          <a:xfrm>
            <a:off x="4714875" y="2038350"/>
            <a:ext cx="385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Q</a:t>
            </a:r>
            <a:r>
              <a:rPr lang="en-US" sz="1400" b="1" baseline="-25000"/>
              <a:t>1</a:t>
            </a:r>
            <a:endParaRPr lang="en-US" sz="1400" b="1"/>
          </a:p>
        </p:txBody>
      </p: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6524625" y="2038350"/>
            <a:ext cx="385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Q</a:t>
            </a:r>
            <a:r>
              <a:rPr lang="en-US" sz="1400" b="1" baseline="-25000"/>
              <a:t>2</a:t>
            </a:r>
            <a:endParaRPr lang="en-US" sz="1400" b="1"/>
          </a:p>
        </p:txBody>
      </p:sp>
      <p:sp>
        <p:nvSpPr>
          <p:cNvPr id="72" name="Text Box 125"/>
          <p:cNvSpPr txBox="1">
            <a:spLocks noChangeArrowheads="1"/>
          </p:cNvSpPr>
          <p:nvPr/>
        </p:nvSpPr>
        <p:spPr bwMode="auto">
          <a:xfrm>
            <a:off x="8342313" y="2058987"/>
            <a:ext cx="385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Q</a:t>
            </a:r>
            <a:r>
              <a:rPr lang="en-US" sz="1400" b="1" baseline="-25000"/>
              <a:t>3</a:t>
            </a:r>
            <a:endParaRPr lang="en-US" sz="1400" b="1"/>
          </a:p>
        </p:txBody>
      </p:sp>
      <p:sp>
        <p:nvSpPr>
          <p:cNvPr id="73" name="Freeform 126"/>
          <p:cNvSpPr>
            <a:spLocks/>
          </p:cNvSpPr>
          <p:nvPr/>
        </p:nvSpPr>
        <p:spPr bwMode="auto">
          <a:xfrm>
            <a:off x="1422400" y="2659062"/>
            <a:ext cx="6573838" cy="233363"/>
          </a:xfrm>
          <a:custGeom>
            <a:avLst/>
            <a:gdLst>
              <a:gd name="T0" fmla="*/ 2147483647 w 4141"/>
              <a:gd name="T1" fmla="*/ 2147483647 h 147"/>
              <a:gd name="T2" fmla="*/ 2147483647 w 4141"/>
              <a:gd name="T3" fmla="*/ 2147483647 h 147"/>
              <a:gd name="T4" fmla="*/ 0 w 4141"/>
              <a:gd name="T5" fmla="*/ 0 h 147"/>
              <a:gd name="T6" fmla="*/ 0 60000 65536"/>
              <a:gd name="T7" fmla="*/ 0 60000 65536"/>
              <a:gd name="T8" fmla="*/ 0 60000 65536"/>
              <a:gd name="T9" fmla="*/ 0 w 4141"/>
              <a:gd name="T10" fmla="*/ 0 h 147"/>
              <a:gd name="T11" fmla="*/ 4141 w 4141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41" h="147">
                <a:moveTo>
                  <a:pt x="4141" y="147"/>
                </a:moveTo>
                <a:lnTo>
                  <a:pt x="4141" y="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28"/>
          <p:cNvSpPr>
            <a:spLocks noChangeShapeType="1"/>
          </p:cNvSpPr>
          <p:nvPr/>
        </p:nvSpPr>
        <p:spPr bwMode="auto">
          <a:xfrm flipV="1">
            <a:off x="4359275" y="2668587"/>
            <a:ext cx="0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29"/>
          <p:cNvSpPr>
            <a:spLocks noChangeShapeType="1"/>
          </p:cNvSpPr>
          <p:nvPr/>
        </p:nvSpPr>
        <p:spPr bwMode="auto">
          <a:xfrm flipV="1">
            <a:off x="6157913" y="2668587"/>
            <a:ext cx="0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130"/>
          <p:cNvSpPr>
            <a:spLocks noChangeArrowheads="1"/>
          </p:cNvSpPr>
          <p:nvPr/>
        </p:nvSpPr>
        <p:spPr bwMode="auto">
          <a:xfrm>
            <a:off x="6110288" y="2646362"/>
            <a:ext cx="74612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77" name="Oval 131"/>
          <p:cNvSpPr>
            <a:spLocks noChangeArrowheads="1"/>
          </p:cNvSpPr>
          <p:nvPr/>
        </p:nvSpPr>
        <p:spPr bwMode="auto">
          <a:xfrm>
            <a:off x="4321175" y="2625725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78" name="Text Box 133"/>
          <p:cNvSpPr txBox="1">
            <a:spLocks noChangeArrowheads="1"/>
          </p:cNvSpPr>
          <p:nvPr/>
        </p:nvSpPr>
        <p:spPr bwMode="auto">
          <a:xfrm>
            <a:off x="1168400" y="24955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79" name="Freeform 134"/>
          <p:cNvSpPr>
            <a:spLocks/>
          </p:cNvSpPr>
          <p:nvPr/>
        </p:nvSpPr>
        <p:spPr bwMode="auto">
          <a:xfrm flipV="1">
            <a:off x="1196975" y="3898900"/>
            <a:ext cx="6788150" cy="233362"/>
          </a:xfrm>
          <a:custGeom>
            <a:avLst/>
            <a:gdLst>
              <a:gd name="T0" fmla="*/ 2147483647 w 4141"/>
              <a:gd name="T1" fmla="*/ 2147483647 h 147"/>
              <a:gd name="T2" fmla="*/ 2147483647 w 4141"/>
              <a:gd name="T3" fmla="*/ 2147483647 h 147"/>
              <a:gd name="T4" fmla="*/ 0 w 4141"/>
              <a:gd name="T5" fmla="*/ 0 h 147"/>
              <a:gd name="T6" fmla="*/ 0 60000 65536"/>
              <a:gd name="T7" fmla="*/ 0 60000 65536"/>
              <a:gd name="T8" fmla="*/ 0 60000 65536"/>
              <a:gd name="T9" fmla="*/ 0 w 4141"/>
              <a:gd name="T10" fmla="*/ 0 h 147"/>
              <a:gd name="T11" fmla="*/ 4141 w 4141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41" h="147">
                <a:moveTo>
                  <a:pt x="4141" y="147"/>
                </a:moveTo>
                <a:lnTo>
                  <a:pt x="4141" y="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35"/>
          <p:cNvSpPr>
            <a:spLocks/>
          </p:cNvSpPr>
          <p:nvPr/>
        </p:nvSpPr>
        <p:spPr bwMode="auto">
          <a:xfrm flipV="1">
            <a:off x="549275" y="3954462"/>
            <a:ext cx="609600" cy="381000"/>
          </a:xfrm>
          <a:custGeom>
            <a:avLst/>
            <a:gdLst>
              <a:gd name="T0" fmla="*/ 0 w 384"/>
              <a:gd name="T1" fmla="*/ 2147483647 h 240"/>
              <a:gd name="T2" fmla="*/ 2147483647 w 384"/>
              <a:gd name="T3" fmla="*/ 2147483647 h 240"/>
              <a:gd name="T4" fmla="*/ 2147483647 w 384"/>
              <a:gd name="T5" fmla="*/ 0 h 240"/>
              <a:gd name="T6" fmla="*/ 2147483647 w 384"/>
              <a:gd name="T7" fmla="*/ 0 h 240"/>
              <a:gd name="T8" fmla="*/ 2147483647 w 384"/>
              <a:gd name="T9" fmla="*/ 2147483647 h 240"/>
              <a:gd name="T10" fmla="*/ 2147483647 w 384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240"/>
              <a:gd name="T20" fmla="*/ 384 w 384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240">
                <a:moveTo>
                  <a:pt x="0" y="240"/>
                </a:moveTo>
                <a:lnTo>
                  <a:pt x="96" y="240"/>
                </a:lnTo>
                <a:lnTo>
                  <a:pt x="96" y="0"/>
                </a:lnTo>
                <a:lnTo>
                  <a:pt x="240" y="0"/>
                </a:lnTo>
                <a:lnTo>
                  <a:pt x="240" y="240"/>
                </a:lnTo>
                <a:lnTo>
                  <a:pt x="384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137"/>
          <p:cNvSpPr txBox="1">
            <a:spLocks noChangeArrowheads="1"/>
          </p:cNvSpPr>
          <p:nvPr/>
        </p:nvSpPr>
        <p:spPr bwMode="auto">
          <a:xfrm>
            <a:off x="450850" y="4384675"/>
            <a:ext cx="77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RESET</a:t>
            </a:r>
          </a:p>
        </p:txBody>
      </p:sp>
      <p:sp>
        <p:nvSpPr>
          <p:cNvPr id="82" name="Line 138"/>
          <p:cNvSpPr>
            <a:spLocks noChangeShapeType="1"/>
          </p:cNvSpPr>
          <p:nvPr/>
        </p:nvSpPr>
        <p:spPr bwMode="auto">
          <a:xfrm flipV="1">
            <a:off x="530225" y="4411662"/>
            <a:ext cx="6429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143"/>
          <p:cNvGrpSpPr>
            <a:grpSpLocks/>
          </p:cNvGrpSpPr>
          <p:nvPr/>
        </p:nvGrpSpPr>
        <p:grpSpPr bwMode="auto">
          <a:xfrm>
            <a:off x="1933575" y="2057400"/>
            <a:ext cx="1277938" cy="2074862"/>
            <a:chOff x="1218" y="1087"/>
            <a:chExt cx="805" cy="1307"/>
          </a:xfrm>
        </p:grpSpPr>
        <p:sp>
          <p:nvSpPr>
            <p:cNvPr id="84" name="Rectangle 6"/>
            <p:cNvSpPr>
              <a:spLocks noChangeAspect="1" noChangeArrowheads="1"/>
            </p:cNvSpPr>
            <p:nvPr/>
          </p:nvSpPr>
          <p:spPr bwMode="auto">
            <a:xfrm>
              <a:off x="1363" y="1673"/>
              <a:ext cx="409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85" name="Line 8"/>
            <p:cNvSpPr>
              <a:spLocks noChangeAspect="1" noChangeShapeType="1"/>
            </p:cNvSpPr>
            <p:nvPr/>
          </p:nvSpPr>
          <p:spPr bwMode="auto">
            <a:xfrm flipH="1">
              <a:off x="1219" y="176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Aspect="1" noChangeShapeType="1"/>
            </p:cNvSpPr>
            <p:nvPr/>
          </p:nvSpPr>
          <p:spPr bwMode="auto">
            <a:xfrm>
              <a:off x="1363" y="1987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Aspect="1" noChangeShapeType="1"/>
            </p:cNvSpPr>
            <p:nvPr/>
          </p:nvSpPr>
          <p:spPr bwMode="auto">
            <a:xfrm flipV="1">
              <a:off x="1363" y="2011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Aspect="1" noChangeShapeType="1"/>
            </p:cNvSpPr>
            <p:nvPr/>
          </p:nvSpPr>
          <p:spPr bwMode="auto">
            <a:xfrm flipH="1">
              <a:off x="1218" y="200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3"/>
            <p:cNvSpPr>
              <a:spLocks noChangeAspect="1" noChangeArrowheads="1"/>
            </p:cNvSpPr>
            <p:nvPr/>
          </p:nvSpPr>
          <p:spPr bwMode="auto">
            <a:xfrm>
              <a:off x="1532" y="1625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0" name="Oval 14"/>
            <p:cNvSpPr>
              <a:spLocks noChangeAspect="1" noChangeArrowheads="1"/>
            </p:cNvSpPr>
            <p:nvPr/>
          </p:nvSpPr>
          <p:spPr bwMode="auto">
            <a:xfrm>
              <a:off x="1532" y="2202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1475" y="1652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S</a:t>
              </a: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>
              <a:off x="1474" y="2090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R</a:t>
              </a:r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1335" y="1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D</a:t>
              </a:r>
            </a:p>
          </p:txBody>
        </p:sp>
        <p:sp>
          <p:nvSpPr>
            <p:cNvPr id="94" name="Text Box 26"/>
            <p:cNvSpPr txBox="1">
              <a:spLocks noChangeArrowheads="1"/>
            </p:cNvSpPr>
            <p:nvPr/>
          </p:nvSpPr>
          <p:spPr bwMode="auto">
            <a:xfrm>
              <a:off x="1409" y="1969"/>
              <a:ext cx="2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800" b="1"/>
                <a:t>CLK</a:t>
              </a:r>
            </a:p>
          </p:txBody>
        </p:sp>
        <p:sp>
          <p:nvSpPr>
            <p:cNvPr id="95" name="Text Box 27"/>
            <p:cNvSpPr txBox="1">
              <a:spLocks noChangeArrowheads="1"/>
            </p:cNvSpPr>
            <p:nvPr/>
          </p:nvSpPr>
          <p:spPr bwMode="auto">
            <a:xfrm>
              <a:off x="1631" y="1742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grpSp>
          <p:nvGrpSpPr>
            <p:cNvPr id="96" name="Group 30"/>
            <p:cNvGrpSpPr>
              <a:grpSpLocks/>
            </p:cNvGrpSpPr>
            <p:nvPr/>
          </p:nvGrpSpPr>
          <p:grpSpPr bwMode="auto">
            <a:xfrm>
              <a:off x="1629" y="1978"/>
              <a:ext cx="166" cy="135"/>
              <a:chOff x="2164" y="1975"/>
              <a:chExt cx="166" cy="135"/>
            </a:xfrm>
          </p:grpSpPr>
          <p:sp>
            <p:nvSpPr>
              <p:cNvPr id="104" name="Text Box 28"/>
              <p:cNvSpPr txBox="1">
                <a:spLocks noChangeArrowheads="1"/>
              </p:cNvSpPr>
              <p:nvPr/>
            </p:nvSpPr>
            <p:spPr bwMode="auto">
              <a:xfrm>
                <a:off x="2164" y="197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800" b="1"/>
                  <a:t>Q</a:t>
                </a:r>
              </a:p>
            </p:txBody>
          </p:sp>
          <p:sp>
            <p:nvSpPr>
              <p:cNvPr id="105" name="Line 29"/>
              <p:cNvSpPr>
                <a:spLocks noChangeShapeType="1"/>
              </p:cNvSpPr>
              <p:nvPr/>
            </p:nvSpPr>
            <p:spPr bwMode="auto">
              <a:xfrm>
                <a:off x="2214" y="2003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>
              <a:off x="1229" y="203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79"/>
            <p:cNvSpPr>
              <a:spLocks noChangeArrowheads="1"/>
            </p:cNvSpPr>
            <p:nvPr/>
          </p:nvSpPr>
          <p:spPr bwMode="auto">
            <a:xfrm>
              <a:off x="1891" y="198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1769" y="1337"/>
              <a:ext cx="144" cy="480"/>
            </a:xfrm>
            <a:custGeom>
              <a:avLst/>
              <a:gdLst>
                <a:gd name="T0" fmla="*/ 0 w 144"/>
                <a:gd name="T1" fmla="*/ 480 h 480"/>
                <a:gd name="T2" fmla="*/ 144 w 144"/>
                <a:gd name="T3" fmla="*/ 480 h 480"/>
                <a:gd name="T4" fmla="*/ 144 w 144"/>
                <a:gd name="T5" fmla="*/ 0 h 480"/>
                <a:gd name="T6" fmla="*/ 0 60000 65536"/>
                <a:gd name="T7" fmla="*/ 0 60000 65536"/>
                <a:gd name="T8" fmla="*/ 0 60000 65536"/>
                <a:gd name="T9" fmla="*/ 0 w 144"/>
                <a:gd name="T10" fmla="*/ 0 h 480"/>
                <a:gd name="T11" fmla="*/ 144 w 144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122"/>
            <p:cNvSpPr txBox="1">
              <a:spLocks noChangeArrowheads="1"/>
            </p:cNvSpPr>
            <p:nvPr/>
          </p:nvSpPr>
          <p:spPr bwMode="auto">
            <a:xfrm>
              <a:off x="1780" y="1087"/>
              <a:ext cx="2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 b="1"/>
                <a:t>Q</a:t>
              </a:r>
              <a:r>
                <a:rPr lang="en-US" sz="1400" b="1" baseline="-25000"/>
                <a:t>0</a:t>
              </a:r>
              <a:endParaRPr lang="en-US" sz="1400" b="1"/>
            </a:p>
          </p:txBody>
        </p:sp>
        <p:sp>
          <p:nvSpPr>
            <p:cNvPr id="101" name="Line 127"/>
            <p:cNvSpPr>
              <a:spLocks noChangeShapeType="1"/>
            </p:cNvSpPr>
            <p:nvPr/>
          </p:nvSpPr>
          <p:spPr bwMode="auto">
            <a:xfrm flipV="1">
              <a:off x="1556" y="1479"/>
              <a:ext cx="0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132"/>
            <p:cNvSpPr>
              <a:spLocks noChangeArrowheads="1"/>
            </p:cNvSpPr>
            <p:nvPr/>
          </p:nvSpPr>
          <p:spPr bwMode="auto">
            <a:xfrm>
              <a:off x="1533" y="144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3" name="Line 139"/>
            <p:cNvSpPr>
              <a:spLocks noChangeShapeType="1"/>
            </p:cNvSpPr>
            <p:nvPr/>
          </p:nvSpPr>
          <p:spPr bwMode="auto">
            <a:xfrm>
              <a:off x="1555" y="225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" name="Line 140"/>
          <p:cNvSpPr>
            <a:spLocks noChangeShapeType="1"/>
          </p:cNvSpPr>
          <p:nvPr/>
        </p:nvSpPr>
        <p:spPr bwMode="auto">
          <a:xfrm>
            <a:off x="4378325" y="3917950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1"/>
          <p:cNvSpPr>
            <a:spLocks noChangeShapeType="1"/>
          </p:cNvSpPr>
          <p:nvPr/>
        </p:nvSpPr>
        <p:spPr bwMode="auto">
          <a:xfrm>
            <a:off x="6145213" y="3898900"/>
            <a:ext cx="0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142"/>
          <p:cNvSpPr txBox="1">
            <a:spLocks noChangeArrowheads="1"/>
          </p:cNvSpPr>
          <p:nvPr/>
        </p:nvSpPr>
        <p:spPr bwMode="auto">
          <a:xfrm>
            <a:off x="1131888" y="4841875"/>
            <a:ext cx="728821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0033CC"/>
              </a:buClr>
              <a:buFontTx/>
              <a:buChar char="•"/>
            </a:pPr>
            <a:r>
              <a:rPr lang="en-US" sz="1600" b="1"/>
              <a:t> Each “D” FF divides the incoming clock frequency by 2X</a:t>
            </a:r>
          </a:p>
          <a:p>
            <a:pPr eaLnBrk="1" hangingPunct="1">
              <a:buClr>
                <a:srgbClr val="0033CC"/>
              </a:buClr>
              <a:buFontTx/>
              <a:buChar char="•"/>
            </a:pPr>
            <a:r>
              <a:rPr lang="en-US" sz="1600" b="1"/>
              <a:t> RESET sets all Q output to 0 without a clock signal (asynchronous)</a:t>
            </a:r>
          </a:p>
          <a:p>
            <a:pPr eaLnBrk="1" hangingPunct="1">
              <a:buClr>
                <a:srgbClr val="0033CC"/>
              </a:buClr>
              <a:buFontTx/>
              <a:buChar char="•"/>
            </a:pPr>
            <a:r>
              <a:rPr lang="en-US" sz="1600" b="1"/>
              <a:t> Counts as fast as the first stage can toggle, but cannot be read until the count has rippled through to the last stage  </a:t>
            </a:r>
          </a:p>
          <a:p>
            <a:pPr eaLnBrk="1" hangingPunct="1">
              <a:buClr>
                <a:srgbClr val="0033CC"/>
              </a:buClr>
              <a:buFontTx/>
              <a:buChar char="•"/>
            </a:pPr>
            <a:r>
              <a:rPr lang="en-US" sz="1600" b="1"/>
              <a:t> Can build counter/dividers of any length, any binary divisor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1600" b="1"/>
              <a:t> Clock frequency at output Q</a:t>
            </a:r>
            <a:r>
              <a:rPr lang="en-US" sz="1600" b="1" baseline="-25000"/>
              <a:t>3 </a:t>
            </a:r>
            <a:r>
              <a:rPr lang="en-US" sz="1600" b="1"/>
              <a:t>equals f</a:t>
            </a:r>
            <a:r>
              <a:rPr lang="en-US" sz="1600" b="1" baseline="-25000"/>
              <a:t>Clock in </a:t>
            </a:r>
            <a:r>
              <a:rPr lang="en-US" sz="1600" b="1"/>
              <a:t>÷  16</a:t>
            </a:r>
          </a:p>
        </p:txBody>
      </p:sp>
      <p:sp>
        <p:nvSpPr>
          <p:cNvPr id="109" name="Oval 27"/>
          <p:cNvSpPr>
            <a:spLocks noChangeArrowheads="1"/>
          </p:cNvSpPr>
          <p:nvPr/>
        </p:nvSpPr>
        <p:spPr bwMode="auto">
          <a:xfrm>
            <a:off x="2441575" y="4098925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10" name="Oval 28"/>
          <p:cNvSpPr>
            <a:spLocks noChangeArrowheads="1"/>
          </p:cNvSpPr>
          <p:nvPr/>
        </p:nvSpPr>
        <p:spPr bwMode="auto">
          <a:xfrm>
            <a:off x="4321175" y="4086225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6111875" y="4073525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BB88CF-0E16-6949-A1D6-78D216017A2A}"/>
              </a:ext>
            </a:extLst>
          </p:cNvPr>
          <p:cNvSpPr txBox="1"/>
          <p:nvPr/>
        </p:nvSpPr>
        <p:spPr>
          <a:xfrm>
            <a:off x="6861628" y="-18059"/>
            <a:ext cx="229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Timer and Sequencer Design</a:t>
            </a:r>
          </a:p>
        </p:txBody>
      </p:sp>
    </p:spTree>
    <p:extLst>
      <p:ext uri="{BB962C8B-B14F-4D97-AF65-F5344CB8AC3E}">
        <p14:creationId xmlns:p14="http://schemas.microsoft.com/office/powerpoint/2010/main" val="351574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D Flip-Flops as a Shift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Freeform 91"/>
          <p:cNvSpPr>
            <a:spLocks/>
          </p:cNvSpPr>
          <p:nvPr/>
        </p:nvSpPr>
        <p:spPr bwMode="auto">
          <a:xfrm>
            <a:off x="7288213" y="2039938"/>
            <a:ext cx="228600" cy="762000"/>
          </a:xfrm>
          <a:custGeom>
            <a:avLst/>
            <a:gdLst>
              <a:gd name="T0" fmla="*/ 0 w 144"/>
              <a:gd name="T1" fmla="*/ 2147483647 h 480"/>
              <a:gd name="T2" fmla="*/ 2147483647 w 144"/>
              <a:gd name="T3" fmla="*/ 2147483647 h 480"/>
              <a:gd name="T4" fmla="*/ 2147483647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5"/>
          <p:cNvSpPr>
            <a:spLocks noChangeShapeType="1"/>
          </p:cNvSpPr>
          <p:nvPr/>
        </p:nvSpPr>
        <p:spPr bwMode="auto">
          <a:xfrm flipH="1">
            <a:off x="1989138" y="2241550"/>
            <a:ext cx="4945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spect="1" noChangeArrowheads="1"/>
          </p:cNvSpPr>
          <p:nvPr/>
        </p:nvSpPr>
        <p:spPr bwMode="auto">
          <a:xfrm>
            <a:off x="3316288" y="2565400"/>
            <a:ext cx="649287" cy="83978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/>
          </a:p>
        </p:txBody>
      </p:sp>
      <p:sp>
        <p:nvSpPr>
          <p:cNvPr id="10" name="Line 5"/>
          <p:cNvSpPr>
            <a:spLocks noChangeAspect="1" noChangeShapeType="1"/>
          </p:cNvSpPr>
          <p:nvPr/>
        </p:nvSpPr>
        <p:spPr bwMode="auto">
          <a:xfrm flipH="1">
            <a:off x="3097213" y="2798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Aspect="1" noChangeShapeType="1"/>
          </p:cNvSpPr>
          <p:nvPr/>
        </p:nvSpPr>
        <p:spPr bwMode="auto">
          <a:xfrm>
            <a:off x="3316288" y="3063875"/>
            <a:ext cx="1524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Aspect="1" noChangeShapeType="1"/>
          </p:cNvSpPr>
          <p:nvPr/>
        </p:nvSpPr>
        <p:spPr bwMode="auto">
          <a:xfrm flipV="1">
            <a:off x="3316288" y="3101975"/>
            <a:ext cx="1524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8"/>
          <p:cNvSpPr>
            <a:spLocks noChangeAspect="1" noChangeShapeType="1"/>
          </p:cNvSpPr>
          <p:nvPr/>
        </p:nvSpPr>
        <p:spPr bwMode="auto">
          <a:xfrm flipH="1">
            <a:off x="3086100" y="309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9"/>
          <p:cNvSpPr>
            <a:spLocks noChangeAspect="1" noChangeArrowheads="1"/>
          </p:cNvSpPr>
          <p:nvPr/>
        </p:nvSpPr>
        <p:spPr bwMode="auto">
          <a:xfrm>
            <a:off x="3584575" y="2489200"/>
            <a:ext cx="76200" cy="762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5" name="Oval 10"/>
          <p:cNvSpPr>
            <a:spLocks noChangeAspect="1" noChangeArrowheads="1"/>
          </p:cNvSpPr>
          <p:nvPr/>
        </p:nvSpPr>
        <p:spPr bwMode="auto">
          <a:xfrm>
            <a:off x="3584575" y="3405188"/>
            <a:ext cx="76200" cy="762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494088" y="2532063"/>
            <a:ext cx="2524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492500" y="3227388"/>
            <a:ext cx="2571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R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282950" y="2684463"/>
            <a:ext cx="2571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D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89313" y="3035300"/>
            <a:ext cx="392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b="1"/>
              <a:t>CLK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741738" y="2674938"/>
            <a:ext cx="263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Q</a:t>
            </a:r>
          </a:p>
        </p:txBody>
      </p: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3738563" y="3049588"/>
            <a:ext cx="263525" cy="214312"/>
            <a:chOff x="2164" y="1975"/>
            <a:chExt cx="166" cy="135"/>
          </a:xfrm>
        </p:grpSpPr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164" y="1975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214" y="2003"/>
              <a:ext cx="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103563" y="31337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4146550" y="2752725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3970338" y="2032000"/>
            <a:ext cx="228600" cy="762000"/>
          </a:xfrm>
          <a:custGeom>
            <a:avLst/>
            <a:gdLst>
              <a:gd name="T0" fmla="*/ 0 w 144"/>
              <a:gd name="T1" fmla="*/ 2147483647 h 480"/>
              <a:gd name="T2" fmla="*/ 2147483647 w 144"/>
              <a:gd name="T3" fmla="*/ 2147483647 h 480"/>
              <a:gd name="T4" fmla="*/ 2147483647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978275" y="1635125"/>
            <a:ext cx="385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Q</a:t>
            </a:r>
            <a:r>
              <a:rPr lang="en-US" sz="1400" b="1" baseline="-25000"/>
              <a:t>0</a:t>
            </a:r>
            <a:endParaRPr lang="en-US" sz="1400" b="1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622675" y="224948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3586163" y="2205038"/>
            <a:ext cx="74612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621088" y="3495675"/>
            <a:ext cx="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4179888" y="1644650"/>
            <a:ext cx="1277937" cy="2074863"/>
            <a:chOff x="1218" y="1087"/>
            <a:chExt cx="805" cy="1307"/>
          </a:xfrm>
        </p:grpSpPr>
        <p:sp>
          <p:nvSpPr>
            <p:cNvPr id="32" name="Rectangle 28"/>
            <p:cNvSpPr>
              <a:spLocks noChangeAspect="1" noChangeArrowheads="1"/>
            </p:cNvSpPr>
            <p:nvPr/>
          </p:nvSpPr>
          <p:spPr bwMode="auto">
            <a:xfrm>
              <a:off x="1363" y="1673"/>
              <a:ext cx="409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33" name="Line 29"/>
            <p:cNvSpPr>
              <a:spLocks noChangeAspect="1" noChangeShapeType="1"/>
            </p:cNvSpPr>
            <p:nvPr/>
          </p:nvSpPr>
          <p:spPr bwMode="auto">
            <a:xfrm flipH="1">
              <a:off x="1225" y="18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Aspect="1" noChangeShapeType="1"/>
            </p:cNvSpPr>
            <p:nvPr/>
          </p:nvSpPr>
          <p:spPr bwMode="auto">
            <a:xfrm>
              <a:off x="1363" y="1987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Aspect="1" noChangeShapeType="1"/>
            </p:cNvSpPr>
            <p:nvPr/>
          </p:nvSpPr>
          <p:spPr bwMode="auto">
            <a:xfrm flipV="1">
              <a:off x="1363" y="2011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Aspect="1" noChangeShapeType="1"/>
            </p:cNvSpPr>
            <p:nvPr/>
          </p:nvSpPr>
          <p:spPr bwMode="auto">
            <a:xfrm flipH="1">
              <a:off x="1218" y="200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3"/>
            <p:cNvSpPr>
              <a:spLocks noChangeAspect="1" noChangeArrowheads="1"/>
            </p:cNvSpPr>
            <p:nvPr/>
          </p:nvSpPr>
          <p:spPr bwMode="auto">
            <a:xfrm>
              <a:off x="1532" y="1625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8" name="Oval 34"/>
            <p:cNvSpPr>
              <a:spLocks noChangeAspect="1" noChangeArrowheads="1"/>
            </p:cNvSpPr>
            <p:nvPr/>
          </p:nvSpPr>
          <p:spPr bwMode="auto">
            <a:xfrm>
              <a:off x="1532" y="2202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1475" y="1652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S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1474" y="2090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R</a:t>
              </a: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342" y="1748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D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409" y="1969"/>
              <a:ext cx="2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800" b="1"/>
                <a:t>CLK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631" y="1742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grpSp>
          <p:nvGrpSpPr>
            <p:cNvPr id="44" name="Group 40"/>
            <p:cNvGrpSpPr>
              <a:grpSpLocks/>
            </p:cNvGrpSpPr>
            <p:nvPr/>
          </p:nvGrpSpPr>
          <p:grpSpPr bwMode="auto">
            <a:xfrm>
              <a:off x="1629" y="1978"/>
              <a:ext cx="166" cy="135"/>
              <a:chOff x="2164" y="1975"/>
              <a:chExt cx="166" cy="135"/>
            </a:xfrm>
          </p:grpSpPr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2164" y="197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800" b="1"/>
                  <a:t>Q</a:t>
                </a:r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2214" y="2003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229" y="203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886" y="1791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775" y="1337"/>
              <a:ext cx="144" cy="480"/>
            </a:xfrm>
            <a:custGeom>
              <a:avLst/>
              <a:gdLst>
                <a:gd name="T0" fmla="*/ 0 w 144"/>
                <a:gd name="T1" fmla="*/ 480 h 480"/>
                <a:gd name="T2" fmla="*/ 144 w 144"/>
                <a:gd name="T3" fmla="*/ 480 h 480"/>
                <a:gd name="T4" fmla="*/ 144 w 144"/>
                <a:gd name="T5" fmla="*/ 0 h 480"/>
                <a:gd name="T6" fmla="*/ 0 60000 65536"/>
                <a:gd name="T7" fmla="*/ 0 60000 65536"/>
                <a:gd name="T8" fmla="*/ 0 60000 65536"/>
                <a:gd name="T9" fmla="*/ 0 w 144"/>
                <a:gd name="T10" fmla="*/ 0 h 480"/>
                <a:gd name="T11" fmla="*/ 144 w 144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1780" y="1087"/>
              <a:ext cx="2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 b="1"/>
                <a:t>Q</a:t>
              </a:r>
              <a:r>
                <a:rPr lang="en-US" sz="1400" b="1" baseline="-25000"/>
                <a:t>1</a:t>
              </a:r>
              <a:endParaRPr lang="en-US" sz="1400" b="1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V="1">
              <a:off x="1556" y="1479"/>
              <a:ext cx="0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533" y="144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1555" y="225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50"/>
          <p:cNvGrpSpPr>
            <a:grpSpLocks/>
          </p:cNvGrpSpPr>
          <p:nvPr/>
        </p:nvGrpSpPr>
        <p:grpSpPr bwMode="auto">
          <a:xfrm>
            <a:off x="5295900" y="1643063"/>
            <a:ext cx="1277938" cy="2074862"/>
            <a:chOff x="1218" y="1087"/>
            <a:chExt cx="805" cy="1307"/>
          </a:xfrm>
        </p:grpSpPr>
        <p:sp>
          <p:nvSpPr>
            <p:cNvPr id="55" name="Rectangle 51"/>
            <p:cNvSpPr>
              <a:spLocks noChangeAspect="1" noChangeArrowheads="1"/>
            </p:cNvSpPr>
            <p:nvPr/>
          </p:nvSpPr>
          <p:spPr bwMode="auto">
            <a:xfrm>
              <a:off x="1363" y="1673"/>
              <a:ext cx="409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56" name="Line 52"/>
            <p:cNvSpPr>
              <a:spLocks noChangeAspect="1" noChangeShapeType="1"/>
            </p:cNvSpPr>
            <p:nvPr/>
          </p:nvSpPr>
          <p:spPr bwMode="auto">
            <a:xfrm flipH="1">
              <a:off x="1225" y="18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Aspect="1" noChangeShapeType="1"/>
            </p:cNvSpPr>
            <p:nvPr/>
          </p:nvSpPr>
          <p:spPr bwMode="auto">
            <a:xfrm>
              <a:off x="1363" y="1987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4"/>
            <p:cNvSpPr>
              <a:spLocks noChangeAspect="1" noChangeShapeType="1"/>
            </p:cNvSpPr>
            <p:nvPr/>
          </p:nvSpPr>
          <p:spPr bwMode="auto">
            <a:xfrm flipV="1">
              <a:off x="1363" y="2011"/>
              <a:ext cx="9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5"/>
            <p:cNvSpPr>
              <a:spLocks noChangeAspect="1" noChangeShapeType="1"/>
            </p:cNvSpPr>
            <p:nvPr/>
          </p:nvSpPr>
          <p:spPr bwMode="auto">
            <a:xfrm flipH="1">
              <a:off x="1218" y="200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/>
            <p:cNvSpPr>
              <a:spLocks noChangeAspect="1" noChangeArrowheads="1"/>
            </p:cNvSpPr>
            <p:nvPr/>
          </p:nvSpPr>
          <p:spPr bwMode="auto">
            <a:xfrm>
              <a:off x="1532" y="1625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1" name="Oval 57"/>
            <p:cNvSpPr>
              <a:spLocks noChangeAspect="1" noChangeArrowheads="1"/>
            </p:cNvSpPr>
            <p:nvPr/>
          </p:nvSpPr>
          <p:spPr bwMode="auto">
            <a:xfrm>
              <a:off x="1532" y="2202"/>
              <a:ext cx="48" cy="4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1475" y="1652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S</a:t>
              </a:r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1474" y="2090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R</a:t>
              </a: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1342" y="1748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D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1409" y="1969"/>
              <a:ext cx="2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800" b="1"/>
                <a:t>CLK</a:t>
              </a:r>
            </a:p>
          </p:txBody>
        </p:sp>
        <p:sp>
          <p:nvSpPr>
            <p:cNvPr id="66" name="Text Box 62"/>
            <p:cNvSpPr txBox="1">
              <a:spLocks noChangeArrowheads="1"/>
            </p:cNvSpPr>
            <p:nvPr/>
          </p:nvSpPr>
          <p:spPr bwMode="auto">
            <a:xfrm>
              <a:off x="1631" y="1742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1629" y="1978"/>
              <a:ext cx="166" cy="135"/>
              <a:chOff x="2164" y="1975"/>
              <a:chExt cx="166" cy="135"/>
            </a:xfrm>
          </p:grpSpPr>
          <p:sp>
            <p:nvSpPr>
              <p:cNvPr id="75" name="Text Box 64"/>
              <p:cNvSpPr txBox="1">
                <a:spLocks noChangeArrowheads="1"/>
              </p:cNvSpPr>
              <p:nvPr/>
            </p:nvSpPr>
            <p:spPr bwMode="auto">
              <a:xfrm>
                <a:off x="2164" y="197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Frutiger 55 Roman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800" b="1"/>
                  <a:t>Q</a:t>
                </a:r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2214" y="2003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1229" y="203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1886" y="1791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775" y="1337"/>
              <a:ext cx="144" cy="480"/>
            </a:xfrm>
            <a:custGeom>
              <a:avLst/>
              <a:gdLst>
                <a:gd name="T0" fmla="*/ 0 w 144"/>
                <a:gd name="T1" fmla="*/ 480 h 480"/>
                <a:gd name="T2" fmla="*/ 144 w 144"/>
                <a:gd name="T3" fmla="*/ 480 h 480"/>
                <a:gd name="T4" fmla="*/ 144 w 144"/>
                <a:gd name="T5" fmla="*/ 0 h 480"/>
                <a:gd name="T6" fmla="*/ 0 60000 65536"/>
                <a:gd name="T7" fmla="*/ 0 60000 65536"/>
                <a:gd name="T8" fmla="*/ 0 60000 65536"/>
                <a:gd name="T9" fmla="*/ 0 w 144"/>
                <a:gd name="T10" fmla="*/ 0 h 480"/>
                <a:gd name="T11" fmla="*/ 144 w 144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1780" y="1087"/>
              <a:ext cx="2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 b="1"/>
                <a:t>Q</a:t>
              </a:r>
              <a:r>
                <a:rPr lang="en-US" sz="1400" b="1" baseline="-25000"/>
                <a:t>2</a:t>
              </a:r>
              <a:endParaRPr lang="en-US" sz="1400" b="1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1556" y="1479"/>
              <a:ext cx="0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1533" y="144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1555" y="225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Rectangle 74"/>
          <p:cNvSpPr>
            <a:spLocks noChangeAspect="1" noChangeArrowheads="1"/>
          </p:cNvSpPr>
          <p:nvPr/>
        </p:nvSpPr>
        <p:spPr bwMode="auto">
          <a:xfrm>
            <a:off x="6634163" y="2573338"/>
            <a:ext cx="649287" cy="8397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b="1"/>
          </a:p>
        </p:txBody>
      </p:sp>
      <p:sp>
        <p:nvSpPr>
          <p:cNvPr id="78" name="Line 75"/>
          <p:cNvSpPr>
            <a:spLocks noChangeAspect="1" noChangeShapeType="1"/>
          </p:cNvSpPr>
          <p:nvPr/>
        </p:nvSpPr>
        <p:spPr bwMode="auto">
          <a:xfrm flipH="1">
            <a:off x="6415088" y="28067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6"/>
          <p:cNvSpPr>
            <a:spLocks noChangeAspect="1" noChangeShapeType="1"/>
          </p:cNvSpPr>
          <p:nvPr/>
        </p:nvSpPr>
        <p:spPr bwMode="auto">
          <a:xfrm>
            <a:off x="6634163" y="3071813"/>
            <a:ext cx="1524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77"/>
          <p:cNvSpPr>
            <a:spLocks noChangeAspect="1" noChangeShapeType="1"/>
          </p:cNvSpPr>
          <p:nvPr/>
        </p:nvSpPr>
        <p:spPr bwMode="auto">
          <a:xfrm flipV="1">
            <a:off x="6634163" y="3109913"/>
            <a:ext cx="1524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78"/>
          <p:cNvSpPr>
            <a:spLocks noChangeAspect="1" noChangeShapeType="1"/>
          </p:cNvSpPr>
          <p:nvPr/>
        </p:nvSpPr>
        <p:spPr bwMode="auto">
          <a:xfrm flipH="1">
            <a:off x="6403975" y="31067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79"/>
          <p:cNvSpPr>
            <a:spLocks noChangeAspect="1" noChangeArrowheads="1"/>
          </p:cNvSpPr>
          <p:nvPr/>
        </p:nvSpPr>
        <p:spPr bwMode="auto">
          <a:xfrm>
            <a:off x="6902450" y="2497138"/>
            <a:ext cx="76200" cy="762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83" name="Oval 80"/>
          <p:cNvSpPr>
            <a:spLocks noChangeAspect="1" noChangeArrowheads="1"/>
          </p:cNvSpPr>
          <p:nvPr/>
        </p:nvSpPr>
        <p:spPr bwMode="auto">
          <a:xfrm>
            <a:off x="6902450" y="3413125"/>
            <a:ext cx="76200" cy="762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6811963" y="2540000"/>
            <a:ext cx="2524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S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6810375" y="323532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R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6600825" y="2692400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D</a:t>
            </a: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6707188" y="3043238"/>
            <a:ext cx="3921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 b="1"/>
              <a:t>CLK</a:t>
            </a:r>
          </a:p>
        </p:txBody>
      </p:sp>
      <p:sp>
        <p:nvSpPr>
          <p:cNvPr id="88" name="Text Box 85"/>
          <p:cNvSpPr txBox="1">
            <a:spLocks noChangeArrowheads="1"/>
          </p:cNvSpPr>
          <p:nvPr/>
        </p:nvSpPr>
        <p:spPr bwMode="auto">
          <a:xfrm>
            <a:off x="7059613" y="2682875"/>
            <a:ext cx="2635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800" b="1"/>
              <a:t>Q</a:t>
            </a:r>
          </a:p>
        </p:txBody>
      </p:sp>
      <p:grpSp>
        <p:nvGrpSpPr>
          <p:cNvPr id="89" name="Group 86"/>
          <p:cNvGrpSpPr>
            <a:grpSpLocks/>
          </p:cNvGrpSpPr>
          <p:nvPr/>
        </p:nvGrpSpPr>
        <p:grpSpPr bwMode="auto">
          <a:xfrm>
            <a:off x="7056438" y="3057525"/>
            <a:ext cx="263525" cy="214313"/>
            <a:chOff x="2164" y="1975"/>
            <a:chExt cx="166" cy="135"/>
          </a:xfrm>
        </p:grpSpPr>
        <p:sp>
          <p:nvSpPr>
            <p:cNvPr id="90" name="Text Box 87"/>
            <p:cNvSpPr txBox="1">
              <a:spLocks noChangeArrowheads="1"/>
            </p:cNvSpPr>
            <p:nvPr/>
          </p:nvSpPr>
          <p:spPr bwMode="auto">
            <a:xfrm>
              <a:off x="2164" y="1975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800" b="1"/>
                <a:t>Q</a:t>
              </a: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2214" y="2003"/>
              <a:ext cx="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" name="Line 89"/>
          <p:cNvSpPr>
            <a:spLocks noChangeShapeType="1"/>
          </p:cNvSpPr>
          <p:nvPr/>
        </p:nvSpPr>
        <p:spPr bwMode="auto">
          <a:xfrm>
            <a:off x="6421438" y="3141663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90"/>
          <p:cNvSpPr>
            <a:spLocks noChangeArrowheads="1"/>
          </p:cNvSpPr>
          <p:nvPr/>
        </p:nvSpPr>
        <p:spPr bwMode="auto">
          <a:xfrm>
            <a:off x="7472363" y="2768600"/>
            <a:ext cx="74612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94" name="Text Box 92"/>
          <p:cNvSpPr txBox="1">
            <a:spLocks noChangeArrowheads="1"/>
          </p:cNvSpPr>
          <p:nvPr/>
        </p:nvSpPr>
        <p:spPr bwMode="auto">
          <a:xfrm>
            <a:off x="7296150" y="1643063"/>
            <a:ext cx="385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Q</a:t>
            </a:r>
            <a:r>
              <a:rPr lang="en-US" sz="1400" b="1" baseline="-25000"/>
              <a:t>3</a:t>
            </a:r>
            <a:endParaRPr lang="en-US" sz="1400" b="1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flipV="1">
            <a:off x="6940550" y="2241550"/>
            <a:ext cx="0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95"/>
          <p:cNvSpPr>
            <a:spLocks noChangeShapeType="1"/>
          </p:cNvSpPr>
          <p:nvPr/>
        </p:nvSpPr>
        <p:spPr bwMode="auto">
          <a:xfrm>
            <a:off x="6938963" y="3503613"/>
            <a:ext cx="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6411913" y="3098800"/>
            <a:ext cx="0" cy="1401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5294313" y="3109913"/>
            <a:ext cx="0" cy="1401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98"/>
          <p:cNvSpPr>
            <a:spLocks noChangeShapeType="1"/>
          </p:cNvSpPr>
          <p:nvPr/>
        </p:nvSpPr>
        <p:spPr bwMode="auto">
          <a:xfrm>
            <a:off x="4167188" y="3109913"/>
            <a:ext cx="0" cy="1401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3078163" y="3098800"/>
            <a:ext cx="0" cy="1401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 flipH="1">
            <a:off x="1997075" y="3711575"/>
            <a:ext cx="4945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803525" y="2789238"/>
            <a:ext cx="31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1517650" y="2620963"/>
            <a:ext cx="1246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 Shift data in</a:t>
            </a: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 flipH="1">
            <a:off x="1447800" y="4495800"/>
            <a:ext cx="4945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Text Box 106"/>
          <p:cNvSpPr txBox="1">
            <a:spLocks noChangeArrowheads="1"/>
          </p:cNvSpPr>
          <p:nvPr/>
        </p:nvSpPr>
        <p:spPr bwMode="auto">
          <a:xfrm>
            <a:off x="1687513" y="207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106" name="Oval 107"/>
          <p:cNvSpPr>
            <a:spLocks noChangeArrowheads="1"/>
          </p:cNvSpPr>
          <p:nvPr/>
        </p:nvSpPr>
        <p:spPr bwMode="auto">
          <a:xfrm>
            <a:off x="3036888" y="4460875"/>
            <a:ext cx="74612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07" name="Oval 108"/>
          <p:cNvSpPr>
            <a:spLocks noChangeArrowheads="1"/>
          </p:cNvSpPr>
          <p:nvPr/>
        </p:nvSpPr>
        <p:spPr bwMode="auto">
          <a:xfrm>
            <a:off x="4121150" y="4443413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08" name="Oval 109"/>
          <p:cNvSpPr>
            <a:spLocks noChangeArrowheads="1"/>
          </p:cNvSpPr>
          <p:nvPr/>
        </p:nvSpPr>
        <p:spPr bwMode="auto">
          <a:xfrm>
            <a:off x="5262563" y="4452938"/>
            <a:ext cx="74612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09" name="Text Box 110"/>
          <p:cNvSpPr txBox="1">
            <a:spLocks noChangeArrowheads="1"/>
          </p:cNvSpPr>
          <p:nvPr/>
        </p:nvSpPr>
        <p:spPr bwMode="auto">
          <a:xfrm>
            <a:off x="7615238" y="2659063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 Shift data out</a:t>
            </a:r>
          </a:p>
        </p:txBody>
      </p:sp>
      <p:sp>
        <p:nvSpPr>
          <p:cNvPr id="110" name="Text Box 111"/>
          <p:cNvSpPr txBox="1">
            <a:spLocks noChangeArrowheads="1"/>
          </p:cNvSpPr>
          <p:nvPr/>
        </p:nvSpPr>
        <p:spPr bwMode="auto">
          <a:xfrm>
            <a:off x="633413" y="4098925"/>
            <a:ext cx="676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Clock in</a:t>
            </a:r>
          </a:p>
        </p:txBody>
      </p:sp>
      <p:sp>
        <p:nvSpPr>
          <p:cNvPr id="111" name="Freeform 112"/>
          <p:cNvSpPr>
            <a:spLocks/>
          </p:cNvSpPr>
          <p:nvPr/>
        </p:nvSpPr>
        <p:spPr bwMode="auto">
          <a:xfrm>
            <a:off x="1295400" y="4043363"/>
            <a:ext cx="609600" cy="381000"/>
          </a:xfrm>
          <a:custGeom>
            <a:avLst/>
            <a:gdLst>
              <a:gd name="T0" fmla="*/ 0 w 384"/>
              <a:gd name="T1" fmla="*/ 2147483647 h 240"/>
              <a:gd name="T2" fmla="*/ 2147483647 w 384"/>
              <a:gd name="T3" fmla="*/ 2147483647 h 240"/>
              <a:gd name="T4" fmla="*/ 2147483647 w 384"/>
              <a:gd name="T5" fmla="*/ 0 h 240"/>
              <a:gd name="T6" fmla="*/ 2147483647 w 384"/>
              <a:gd name="T7" fmla="*/ 0 h 240"/>
              <a:gd name="T8" fmla="*/ 2147483647 w 384"/>
              <a:gd name="T9" fmla="*/ 2147483647 h 240"/>
              <a:gd name="T10" fmla="*/ 2147483647 w 384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240"/>
              <a:gd name="T20" fmla="*/ 384 w 384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240">
                <a:moveTo>
                  <a:pt x="0" y="240"/>
                </a:moveTo>
                <a:lnTo>
                  <a:pt x="96" y="240"/>
                </a:lnTo>
                <a:lnTo>
                  <a:pt x="96" y="0"/>
                </a:lnTo>
                <a:lnTo>
                  <a:pt x="240" y="0"/>
                </a:lnTo>
                <a:lnTo>
                  <a:pt x="240" y="240"/>
                </a:lnTo>
                <a:lnTo>
                  <a:pt x="384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113"/>
          <p:cNvSpPr>
            <a:spLocks/>
          </p:cNvSpPr>
          <p:nvPr/>
        </p:nvSpPr>
        <p:spPr bwMode="auto">
          <a:xfrm flipV="1">
            <a:off x="1463675" y="3440113"/>
            <a:ext cx="609600" cy="381000"/>
          </a:xfrm>
          <a:custGeom>
            <a:avLst/>
            <a:gdLst>
              <a:gd name="T0" fmla="*/ 0 w 384"/>
              <a:gd name="T1" fmla="*/ 2147483647 h 240"/>
              <a:gd name="T2" fmla="*/ 2147483647 w 384"/>
              <a:gd name="T3" fmla="*/ 2147483647 h 240"/>
              <a:gd name="T4" fmla="*/ 2147483647 w 384"/>
              <a:gd name="T5" fmla="*/ 0 h 240"/>
              <a:gd name="T6" fmla="*/ 2147483647 w 384"/>
              <a:gd name="T7" fmla="*/ 0 h 240"/>
              <a:gd name="T8" fmla="*/ 2147483647 w 384"/>
              <a:gd name="T9" fmla="*/ 2147483647 h 240"/>
              <a:gd name="T10" fmla="*/ 2147483647 w 384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240"/>
              <a:gd name="T20" fmla="*/ 384 w 384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240">
                <a:moveTo>
                  <a:pt x="0" y="240"/>
                </a:moveTo>
                <a:lnTo>
                  <a:pt x="96" y="240"/>
                </a:lnTo>
                <a:lnTo>
                  <a:pt x="96" y="0"/>
                </a:lnTo>
                <a:lnTo>
                  <a:pt x="240" y="0"/>
                </a:lnTo>
                <a:lnTo>
                  <a:pt x="240" y="240"/>
                </a:lnTo>
                <a:lnTo>
                  <a:pt x="384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114"/>
          <p:cNvSpPr txBox="1">
            <a:spLocks noChangeArrowheads="1"/>
          </p:cNvSpPr>
          <p:nvPr/>
        </p:nvSpPr>
        <p:spPr bwMode="auto">
          <a:xfrm>
            <a:off x="692150" y="3509963"/>
            <a:ext cx="77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/>
              <a:t>RESET</a:t>
            </a:r>
          </a:p>
        </p:txBody>
      </p:sp>
      <p:sp>
        <p:nvSpPr>
          <p:cNvPr id="114" name="Line 115"/>
          <p:cNvSpPr>
            <a:spLocks noChangeShapeType="1"/>
          </p:cNvSpPr>
          <p:nvPr/>
        </p:nvSpPr>
        <p:spPr bwMode="auto">
          <a:xfrm flipV="1">
            <a:off x="1447800" y="41259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Text Box 116"/>
          <p:cNvSpPr txBox="1">
            <a:spLocks noChangeArrowheads="1"/>
          </p:cNvSpPr>
          <p:nvPr/>
        </p:nvSpPr>
        <p:spPr bwMode="auto">
          <a:xfrm>
            <a:off x="557213" y="4632325"/>
            <a:ext cx="78962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sz="1400" b="1"/>
              <a:t> Shift register moves data through successive stages on each clock pulse</a:t>
            </a:r>
          </a:p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sz="1400" b="1"/>
              <a:t> Used for serial data communications, multiplication ( why ?), image processing</a:t>
            </a:r>
          </a:p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sz="1400" b="1"/>
              <a:t> Basis for UART ( </a:t>
            </a:r>
            <a:r>
              <a:rPr lang="en-US" sz="1400" b="1" i="1"/>
              <a:t>Universal Asynchronous Receiver/Transmitter </a:t>
            </a:r>
            <a:r>
              <a:rPr lang="en-US" sz="1400" b="1"/>
              <a:t>)</a:t>
            </a:r>
          </a:p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sz="1400" b="1"/>
              <a:t> Data can be read in serially and then read out in parallel</a:t>
            </a:r>
          </a:p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sz="1400" b="1"/>
              <a:t> Serial data communications limits the number of signal wires needed to transmit bytewide</a:t>
            </a:r>
          </a:p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sz="1400" b="1"/>
              <a:t>  data ( Example shown here is a </a:t>
            </a:r>
            <a:r>
              <a:rPr lang="en-US" sz="1400" b="1" i="1"/>
              <a:t>nibble </a:t>
            </a:r>
            <a:r>
              <a:rPr lang="en-US" sz="1400" b="1"/>
              <a:t>)</a:t>
            </a:r>
          </a:p>
        </p:txBody>
      </p:sp>
      <p:sp>
        <p:nvSpPr>
          <p:cNvPr id="116" name="Oval 117"/>
          <p:cNvSpPr>
            <a:spLocks noChangeArrowheads="1"/>
          </p:cNvSpPr>
          <p:nvPr/>
        </p:nvSpPr>
        <p:spPr bwMode="auto">
          <a:xfrm>
            <a:off x="5789613" y="3671888"/>
            <a:ext cx="74612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17" name="Oval 118"/>
          <p:cNvSpPr>
            <a:spLocks noChangeArrowheads="1"/>
          </p:cNvSpPr>
          <p:nvPr/>
        </p:nvSpPr>
        <p:spPr bwMode="auto">
          <a:xfrm>
            <a:off x="4673600" y="3660775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18" name="Oval 119"/>
          <p:cNvSpPr>
            <a:spLocks noChangeArrowheads="1"/>
          </p:cNvSpPr>
          <p:nvPr/>
        </p:nvSpPr>
        <p:spPr bwMode="auto">
          <a:xfrm>
            <a:off x="3586163" y="3670300"/>
            <a:ext cx="74612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1FCD40-ABD6-F345-85BB-C16B9B288D20}"/>
              </a:ext>
            </a:extLst>
          </p:cNvPr>
          <p:cNvSpPr txBox="1"/>
          <p:nvPr/>
        </p:nvSpPr>
        <p:spPr>
          <a:xfrm>
            <a:off x="6901463" y="0"/>
            <a:ext cx="2242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Parallel In Serial Out Device</a:t>
            </a:r>
          </a:p>
        </p:txBody>
      </p:sp>
    </p:spTree>
    <p:extLst>
      <p:ext uri="{BB962C8B-B14F-4D97-AF65-F5344CB8AC3E}">
        <p14:creationId xmlns:p14="http://schemas.microsoft.com/office/powerpoint/2010/main" val="252759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446088"/>
            <a:ext cx="9067800" cy="838200"/>
          </a:xfrm>
        </p:spPr>
        <p:txBody>
          <a:bodyPr/>
          <a:lstStyle/>
          <a:p>
            <a:r>
              <a:rPr lang="en-US" dirty="0"/>
              <a:t>D Flip-Flops as A Storage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B5A667F1-897F-464B-9B7C-62D4D4A5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3" y="1371600"/>
            <a:ext cx="5826521" cy="3886200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3BA8284C-27E7-1A49-8097-E7E65346F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14700"/>
            <a:ext cx="2202429" cy="2971800"/>
          </a:xfrm>
          <a:prstGeom prst="rect">
            <a:avLst/>
          </a:prstGeom>
        </p:spPr>
      </p:pic>
      <p:sp>
        <p:nvSpPr>
          <p:cNvPr id="180" name="Text Box 155">
            <a:extLst>
              <a:ext uri="{FF2B5EF4-FFF2-40B4-BE49-F238E27FC236}">
                <a16:creationId xmlns:a16="http://schemas.microsoft.com/office/drawing/2014/main" id="{B9092850-E9A2-A046-BFC2-1A8E3BF0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254" y="1951672"/>
            <a:ext cx="26233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chemeClr val="accent6"/>
                </a:solidFill>
              </a:rPr>
              <a:t>BUS</a:t>
            </a:r>
            <a:r>
              <a:rPr lang="en-US" b="1" dirty="0">
                <a:solidFill>
                  <a:schemeClr val="accent6"/>
                </a:solidFill>
              </a:rPr>
              <a:t>: A grouping of “like” signals </a:t>
            </a:r>
            <a:r>
              <a:rPr lang="en-US" dirty="0"/>
              <a:t>Here we have Data In bus  ( D0..D7) and Data out bus ( Q0..Q7)</a:t>
            </a:r>
          </a:p>
          <a:p>
            <a:pPr eaLnBrk="1" hangingPunct="1">
              <a:buClr>
                <a:schemeClr val="accent2"/>
              </a:buClr>
              <a:buFontTx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 Busses are usually drawn with </a:t>
            </a:r>
            <a:r>
              <a:rPr lang="en-US" dirty="0"/>
              <a:t>heavier lines to differentiate them from individual signal wires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976785-F406-0C47-9F7B-D3DAC8F6F893}"/>
              </a:ext>
            </a:extLst>
          </p:cNvPr>
          <p:cNvSpPr txBox="1"/>
          <p:nvPr/>
        </p:nvSpPr>
        <p:spPr>
          <a:xfrm>
            <a:off x="6669027" y="-17364"/>
            <a:ext cx="247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CPU Register / Memory Design</a:t>
            </a:r>
          </a:p>
        </p:txBody>
      </p:sp>
    </p:spTree>
    <p:extLst>
      <p:ext uri="{BB962C8B-B14F-4D97-AF65-F5344CB8AC3E}">
        <p14:creationId xmlns:p14="http://schemas.microsoft.com/office/powerpoint/2010/main" val="41429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Designing Finite State Machines</a:t>
            </a:r>
          </a:p>
          <a:p>
            <a:pPr lvl="1"/>
            <a:r>
              <a:rPr lang="en-US" sz="2000" dirty="0"/>
              <a:t>Example 1: Two-bit binary counter</a:t>
            </a:r>
          </a:p>
          <a:p>
            <a:pPr lvl="1"/>
            <a:r>
              <a:rPr lang="en-US" sz="2000" dirty="0"/>
              <a:t>Example 2: Three-bit sequential circuit</a:t>
            </a:r>
          </a:p>
          <a:p>
            <a:r>
              <a:rPr lang="en-US" sz="2000" dirty="0"/>
              <a:t>Looking at Typical Sequential Circuits</a:t>
            </a:r>
          </a:p>
          <a:p>
            <a:pPr lvl="1"/>
            <a:r>
              <a:rPr lang="en-US" sz="2000" dirty="0"/>
              <a:t>Ripple counter</a:t>
            </a:r>
          </a:p>
          <a:p>
            <a:pPr lvl="1"/>
            <a:r>
              <a:rPr lang="en-US" sz="2000" dirty="0"/>
              <a:t>Shift register</a:t>
            </a:r>
          </a:p>
          <a:p>
            <a:pPr lvl="1"/>
            <a:r>
              <a:rPr lang="en-US" sz="2000" dirty="0"/>
              <a:t>Storage register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Null Ch3.7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29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design and implement a finite state machine with flip-flops.</a:t>
            </a:r>
          </a:p>
          <a:p>
            <a:r>
              <a:rPr lang="en-US" dirty="0"/>
              <a:t>Review typical sequential circuits that are used in computer design.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36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state transition diagram.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state transition table.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Simplify redundant states.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flip-flops to the states.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</a:t>
            </a:r>
            <a:r>
              <a:rPr lang="en-US" dirty="0" err="1"/>
              <a:t>Kmaps</a:t>
            </a:r>
            <a:r>
              <a:rPr lang="en-US" dirty="0"/>
              <a:t> to design combinational logics that generates state transitions and outputs.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BABE1-52DE-DC4D-9354-62554E4F6374}"/>
              </a:ext>
            </a:extLst>
          </p:cNvPr>
          <p:cNvSpPr txBox="1"/>
          <p:nvPr/>
        </p:nvSpPr>
        <p:spPr>
          <a:xfrm>
            <a:off x="6861628" y="-18059"/>
            <a:ext cx="229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Timer and Sequencer Design</a:t>
            </a:r>
          </a:p>
        </p:txBody>
      </p:sp>
    </p:spTree>
    <p:extLst>
      <p:ext uri="{BB962C8B-B14F-4D97-AF65-F5344CB8AC3E}">
        <p14:creationId xmlns:p14="http://schemas.microsoft.com/office/powerpoint/2010/main" val="26840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2-Bit Binary Counter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1"/>
            <a:ext cx="411480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dirty="0"/>
              <a:t>An input is a binary number.</a:t>
            </a:r>
          </a:p>
          <a:p>
            <a:r>
              <a:rPr lang="en-US" sz="1600" dirty="0"/>
              <a:t>Count the number of 1s from 0 to 3, (i.e., 00 to 11) and thereafter reset to 0, (i.e., 00)</a:t>
            </a:r>
          </a:p>
          <a:p>
            <a:r>
              <a:rPr lang="en-US" sz="1600" dirty="0"/>
              <a:t>Design this sequential circuit.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114800"/>
            <a:ext cx="914400" cy="1219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Sequential Circuit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43434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" y="43434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51816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" y="4876800"/>
            <a:ext cx="1371600" cy="152400"/>
            <a:chOff x="4800600" y="4191000"/>
            <a:chExt cx="1371600" cy="152400"/>
          </a:xfrm>
        </p:grpSpPr>
        <p:cxnSp>
          <p:nvCxnSpPr>
            <p:cNvPr id="13" name="Elbow Connector 12"/>
            <p:cNvCxnSpPr/>
            <p:nvPr/>
          </p:nvCxnSpPr>
          <p:spPr>
            <a:xfrm>
              <a:off x="50292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54864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0800000" flipV="1">
              <a:off x="48006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52578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>
              <a:off x="59436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 flipV="1">
              <a:off x="57150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886200" y="3962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962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403860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1 0 1 1 0 0 1 0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2492" y="4037368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0 1 1 1 0 0 0 0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52578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981200" y="5105400"/>
            <a:ext cx="152400" cy="762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981200" y="5181600"/>
            <a:ext cx="152400" cy="762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1600" y="1676400"/>
            <a:ext cx="24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State Diagram</a:t>
            </a:r>
          </a:p>
        </p:txBody>
      </p:sp>
      <p:sp>
        <p:nvSpPr>
          <p:cNvPr id="27" name="Oval 26"/>
          <p:cNvSpPr/>
          <p:nvPr/>
        </p:nvSpPr>
        <p:spPr>
          <a:xfrm>
            <a:off x="6248400" y="27432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28" name="Oval 27"/>
          <p:cNvSpPr/>
          <p:nvPr/>
        </p:nvSpPr>
        <p:spPr>
          <a:xfrm>
            <a:off x="5029200" y="38862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51054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30" name="Oval 29"/>
          <p:cNvSpPr/>
          <p:nvPr/>
        </p:nvSpPr>
        <p:spPr>
          <a:xfrm>
            <a:off x="7467600" y="38862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34" name="Straight Arrow Connector 33"/>
          <p:cNvCxnSpPr>
            <a:stCxn id="27" idx="3"/>
            <a:endCxn id="28" idx="0"/>
          </p:cNvCxnSpPr>
          <p:nvPr/>
        </p:nvCxnSpPr>
        <p:spPr>
          <a:xfrm flipH="1">
            <a:off x="5448300" y="3068404"/>
            <a:ext cx="922852" cy="81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1"/>
          </p:cNvCxnSpPr>
          <p:nvPr/>
        </p:nvCxnSpPr>
        <p:spPr>
          <a:xfrm>
            <a:off x="5486400" y="4267200"/>
            <a:ext cx="884752" cy="893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05400" y="31242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X=1/A=0, B=1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895600" y="5181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6200" y="48006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5962" y="4907164"/>
            <a:ext cx="105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0 1 1 0 1 1 1 0</a:t>
            </a:r>
          </a:p>
        </p:txBody>
      </p:sp>
      <p:cxnSp>
        <p:nvCxnSpPr>
          <p:cNvPr id="73" name="Straight Arrow Connector 72"/>
          <p:cNvCxnSpPr>
            <a:stCxn id="29" idx="7"/>
            <a:endCxn id="30" idx="4"/>
          </p:cNvCxnSpPr>
          <p:nvPr/>
        </p:nvCxnSpPr>
        <p:spPr>
          <a:xfrm flipV="1">
            <a:off x="6963848" y="4267200"/>
            <a:ext cx="922852" cy="893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0"/>
            <a:endCxn id="27" idx="5"/>
          </p:cNvCxnSpPr>
          <p:nvPr/>
        </p:nvCxnSpPr>
        <p:spPr>
          <a:xfrm flipH="1" flipV="1">
            <a:off x="6963848" y="3068404"/>
            <a:ext cx="922852" cy="81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6440512" y="2234227"/>
            <a:ext cx="604545" cy="517440"/>
          </a:xfrm>
          <a:custGeom>
            <a:avLst/>
            <a:gdLst>
              <a:gd name="connsiteX0" fmla="*/ 392088 w 604545"/>
              <a:gd name="connsiteY0" fmla="*/ 517440 h 517440"/>
              <a:gd name="connsiteX1" fmla="*/ 603755 w 604545"/>
              <a:gd name="connsiteY1" fmla="*/ 263440 h 517440"/>
              <a:gd name="connsiteX2" fmla="*/ 324355 w 604545"/>
              <a:gd name="connsiteY2" fmla="*/ 973 h 517440"/>
              <a:gd name="connsiteX3" fmla="*/ 2621 w 604545"/>
              <a:gd name="connsiteY3" fmla="*/ 187240 h 517440"/>
              <a:gd name="connsiteX4" fmla="*/ 163488 w 604545"/>
              <a:gd name="connsiteY4" fmla="*/ 508973 h 51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45" h="517440">
                <a:moveTo>
                  <a:pt x="392088" y="517440"/>
                </a:moveTo>
                <a:cubicBezTo>
                  <a:pt x="503566" y="433479"/>
                  <a:pt x="615044" y="349518"/>
                  <a:pt x="603755" y="263440"/>
                </a:cubicBezTo>
                <a:cubicBezTo>
                  <a:pt x="592466" y="177362"/>
                  <a:pt x="424544" y="13673"/>
                  <a:pt x="324355" y="973"/>
                </a:cubicBezTo>
                <a:cubicBezTo>
                  <a:pt x="224166" y="-11727"/>
                  <a:pt x="29432" y="102573"/>
                  <a:pt x="2621" y="187240"/>
                </a:cubicBezTo>
                <a:cubicBezTo>
                  <a:pt x="-24190" y="271907"/>
                  <a:pt x="163488" y="508973"/>
                  <a:pt x="163488" y="508973"/>
                </a:cubicBezTo>
              </a:path>
            </a:pathLst>
          </a:cu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563525" y="3833811"/>
            <a:ext cx="550342" cy="441856"/>
          </a:xfrm>
          <a:custGeom>
            <a:avLst/>
            <a:gdLst>
              <a:gd name="connsiteX0" fmla="*/ 550342 w 550342"/>
              <a:gd name="connsiteY0" fmla="*/ 120122 h 441856"/>
              <a:gd name="connsiteX1" fmla="*/ 270942 w 550342"/>
              <a:gd name="connsiteY1" fmla="*/ 1589 h 441856"/>
              <a:gd name="connsiteX2" fmla="*/ 8 w 550342"/>
              <a:gd name="connsiteY2" fmla="*/ 196322 h 441856"/>
              <a:gd name="connsiteX3" fmla="*/ 279408 w 550342"/>
              <a:gd name="connsiteY3" fmla="*/ 441856 h 441856"/>
              <a:gd name="connsiteX4" fmla="*/ 508008 w 550342"/>
              <a:gd name="connsiteY4" fmla="*/ 365656 h 44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342" h="441856">
                <a:moveTo>
                  <a:pt x="550342" y="120122"/>
                </a:moveTo>
                <a:cubicBezTo>
                  <a:pt x="456503" y="54505"/>
                  <a:pt x="362664" y="-11111"/>
                  <a:pt x="270942" y="1589"/>
                </a:cubicBezTo>
                <a:cubicBezTo>
                  <a:pt x="179220" y="14289"/>
                  <a:pt x="-1403" y="122944"/>
                  <a:pt x="8" y="196322"/>
                </a:cubicBezTo>
                <a:cubicBezTo>
                  <a:pt x="1419" y="269700"/>
                  <a:pt x="194741" y="413634"/>
                  <a:pt x="279408" y="441856"/>
                </a:cubicBezTo>
                <a:lnTo>
                  <a:pt x="508008" y="365656"/>
                </a:lnTo>
              </a:path>
            </a:pathLst>
          </a:cu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6353694" y="5486400"/>
            <a:ext cx="633728" cy="499599"/>
          </a:xfrm>
          <a:custGeom>
            <a:avLst/>
            <a:gdLst>
              <a:gd name="connsiteX0" fmla="*/ 140239 w 633728"/>
              <a:gd name="connsiteY0" fmla="*/ 0 h 499599"/>
              <a:gd name="connsiteX1" fmla="*/ 4773 w 633728"/>
              <a:gd name="connsiteY1" fmla="*/ 220133 h 499599"/>
              <a:gd name="connsiteX2" fmla="*/ 292639 w 633728"/>
              <a:gd name="connsiteY2" fmla="*/ 499533 h 499599"/>
              <a:gd name="connsiteX3" fmla="*/ 631306 w 633728"/>
              <a:gd name="connsiteY3" fmla="*/ 194733 h 499599"/>
              <a:gd name="connsiteX4" fmla="*/ 453506 w 633728"/>
              <a:gd name="connsiteY4" fmla="*/ 8467 h 49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28" h="499599">
                <a:moveTo>
                  <a:pt x="140239" y="0"/>
                </a:moveTo>
                <a:cubicBezTo>
                  <a:pt x="59806" y="68439"/>
                  <a:pt x="-20627" y="136878"/>
                  <a:pt x="4773" y="220133"/>
                </a:cubicBezTo>
                <a:cubicBezTo>
                  <a:pt x="30173" y="303388"/>
                  <a:pt x="188217" y="503766"/>
                  <a:pt x="292639" y="499533"/>
                </a:cubicBezTo>
                <a:cubicBezTo>
                  <a:pt x="397061" y="495300"/>
                  <a:pt x="604495" y="276577"/>
                  <a:pt x="631306" y="194733"/>
                </a:cubicBezTo>
                <a:cubicBezTo>
                  <a:pt x="658117" y="112889"/>
                  <a:pt x="453506" y="8467"/>
                  <a:pt x="453506" y="8467"/>
                </a:cubicBezTo>
              </a:path>
            </a:pathLst>
          </a:cu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136467" y="3798104"/>
            <a:ext cx="669274" cy="522527"/>
          </a:xfrm>
          <a:custGeom>
            <a:avLst/>
            <a:gdLst>
              <a:gd name="connsiteX0" fmla="*/ 76200 w 669274"/>
              <a:gd name="connsiteY0" fmla="*/ 401363 h 522527"/>
              <a:gd name="connsiteX1" fmla="*/ 355600 w 669274"/>
              <a:gd name="connsiteY1" fmla="*/ 519896 h 522527"/>
              <a:gd name="connsiteX2" fmla="*/ 668866 w 669274"/>
              <a:gd name="connsiteY2" fmla="*/ 299763 h 522527"/>
              <a:gd name="connsiteX3" fmla="*/ 287866 w 669274"/>
              <a:gd name="connsiteY3" fmla="*/ 3429 h 522527"/>
              <a:gd name="connsiteX4" fmla="*/ 0 w 669274"/>
              <a:gd name="connsiteY4" fmla="*/ 130429 h 52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274" h="522527">
                <a:moveTo>
                  <a:pt x="76200" y="401363"/>
                </a:moveTo>
                <a:cubicBezTo>
                  <a:pt x="166511" y="469096"/>
                  <a:pt x="256822" y="536829"/>
                  <a:pt x="355600" y="519896"/>
                </a:cubicBezTo>
                <a:cubicBezTo>
                  <a:pt x="454378" y="502963"/>
                  <a:pt x="680155" y="385841"/>
                  <a:pt x="668866" y="299763"/>
                </a:cubicBezTo>
                <a:cubicBezTo>
                  <a:pt x="657577" y="213685"/>
                  <a:pt x="399344" y="31651"/>
                  <a:pt x="287866" y="3429"/>
                </a:cubicBezTo>
                <a:cubicBezTo>
                  <a:pt x="176388" y="-24793"/>
                  <a:pt x="0" y="130429"/>
                  <a:pt x="0" y="130429"/>
                </a:cubicBezTo>
              </a:path>
            </a:pathLst>
          </a:cu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934200" y="21336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X=0/A=0, B=0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05400" y="47244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X=1/A=1, B=0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91400" y="47244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X=1/A=1, B=1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91400" y="32766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X=1/A=0, B=0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000" y="60198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X=0/A=1, B=0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57206" y="42672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X=0/A=1, B=1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91000" y="3505200"/>
            <a:ext cx="9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X=0/A=0, B=1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5225C-854C-9C43-AA26-FE1A6D9B9383}"/>
              </a:ext>
            </a:extLst>
          </p:cNvPr>
          <p:cNvSpPr txBox="1"/>
          <p:nvPr/>
        </p:nvSpPr>
        <p:spPr>
          <a:xfrm>
            <a:off x="6861628" y="-18059"/>
            <a:ext cx="229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Timer and Sequencer Design</a:t>
            </a:r>
          </a:p>
        </p:txBody>
      </p:sp>
    </p:spTree>
    <p:extLst>
      <p:ext uri="{BB962C8B-B14F-4D97-AF65-F5344CB8AC3E}">
        <p14:creationId xmlns:p14="http://schemas.microsoft.com/office/powerpoint/2010/main" val="23390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991600" cy="838200"/>
          </a:xfrm>
        </p:spPr>
        <p:txBody>
          <a:bodyPr/>
          <a:lstStyle/>
          <a:p>
            <a:r>
              <a:rPr lang="en-US" dirty="0"/>
              <a:t>Step 2: State Transition Table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398298"/>
              </p:ext>
            </p:extLst>
          </p:nvPr>
        </p:nvGraphicFramePr>
        <p:xfrm>
          <a:off x="685800" y="2667000"/>
          <a:ext cx="8000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Input X =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Input X =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257938" y="5181600"/>
            <a:ext cx="6952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/>
              <a:t>Step</a:t>
            </a:r>
            <a:r>
              <a:rPr lang="ja-JP" altLang="en-US" sz="4400" dirty="0"/>
              <a:t> </a:t>
            </a:r>
            <a:r>
              <a:rPr lang="en-US" altLang="ja-JP" sz="4400" dirty="0"/>
              <a:t>3:</a:t>
            </a:r>
            <a:r>
              <a:rPr lang="ja-JP" altLang="en-US" sz="4400"/>
              <a:t> </a:t>
            </a:r>
            <a:r>
              <a:rPr lang="en-US" altLang="ja-JP" sz="4400" dirty="0"/>
              <a:t>Simplification</a:t>
            </a:r>
            <a:r>
              <a:rPr lang="ja-JP" altLang="en-US" sz="4400"/>
              <a:t> </a:t>
            </a:r>
            <a:r>
              <a:rPr lang="en-US" altLang="ja-JP" sz="4400" dirty="0"/>
              <a:t>Skipped</a:t>
            </a:r>
          </a:p>
          <a:p>
            <a:pPr algn="ctr"/>
            <a:r>
              <a:rPr lang="en-US" altLang="ja-JP" sz="2000" dirty="0"/>
              <a:t>No</a:t>
            </a:r>
            <a:r>
              <a:rPr lang="ja-JP" altLang="en-US" sz="2000" dirty="0"/>
              <a:t> </a:t>
            </a:r>
            <a:r>
              <a:rPr lang="en-US" altLang="ja-JP" sz="2000" dirty="0"/>
              <a:t>States</a:t>
            </a:r>
            <a:r>
              <a:rPr lang="ja-JP" altLang="en-US" sz="2000" dirty="0"/>
              <a:t> </a:t>
            </a:r>
            <a:r>
              <a:rPr lang="en-US" altLang="ja-JP" sz="2000" dirty="0"/>
              <a:t>to</a:t>
            </a:r>
            <a:r>
              <a:rPr lang="ja-JP" altLang="en-US" sz="2000" dirty="0"/>
              <a:t> </a:t>
            </a:r>
            <a:r>
              <a:rPr lang="en-US" altLang="ja-JP" sz="2000" dirty="0"/>
              <a:t>Merge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89249-E464-044A-BF48-1DF1132F1AC4}"/>
              </a:ext>
            </a:extLst>
          </p:cNvPr>
          <p:cNvSpPr txBox="1"/>
          <p:nvPr/>
        </p:nvSpPr>
        <p:spPr>
          <a:xfrm>
            <a:off x="6861628" y="-18059"/>
            <a:ext cx="229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Timer and Sequencer Design</a:t>
            </a:r>
          </a:p>
        </p:txBody>
      </p:sp>
    </p:spTree>
    <p:extLst>
      <p:ext uri="{BB962C8B-B14F-4D97-AF65-F5344CB8AC3E}">
        <p14:creationId xmlns:p14="http://schemas.microsoft.com/office/powerpoint/2010/main" val="27276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</a:t>
            </a:r>
            <a:r>
              <a:rPr lang="ja-JP" altLang="en-US" dirty="0"/>
              <a:t> </a:t>
            </a:r>
            <a:r>
              <a:rPr lang="en-US" altLang="ja-JP" dirty="0"/>
              <a:t>4:</a:t>
            </a:r>
            <a:r>
              <a:rPr lang="ja-JP" altLang="en-US" dirty="0"/>
              <a:t> </a:t>
            </a:r>
            <a:r>
              <a:rPr lang="en-US" altLang="ja-JP" dirty="0"/>
              <a:t>State</a:t>
            </a:r>
            <a:r>
              <a:rPr lang="ja-JP" altLang="en-US" dirty="0"/>
              <a:t> </a:t>
            </a:r>
            <a:r>
              <a:rPr lang="en-US" altLang="ja-JP" dirty="0"/>
              <a:t>Allocation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113324"/>
              </p:ext>
            </p:extLst>
          </p:nvPr>
        </p:nvGraphicFramePr>
        <p:xfrm>
          <a:off x="914400" y="3657600"/>
          <a:ext cx="7736839" cy="2153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6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608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 = 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 =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X=0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X=1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X=0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Input X=1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9">
                <a:tc>
                  <a:txBody>
                    <a:bodyPr/>
                    <a:lstStyle/>
                    <a:p>
                      <a:r>
                        <a:rPr lang="en-US" sz="1100" dirty="0"/>
                        <a:t>Current State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Next State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Next</a:t>
                      </a:r>
                      <a:r>
                        <a:rPr lang="ja-JP" altLang="en-US" sz="1100" dirty="0"/>
                        <a:t> </a:t>
                      </a:r>
                      <a:r>
                        <a:rPr lang="en-US" altLang="ja-JP" sz="1100" dirty="0"/>
                        <a:t>State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/>
                        <a:t>Inputs to JK FF-A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/>
                        <a:t>Inputs to JK FF-B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7"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AB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F7F7F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F7F7F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F7F7F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972">
                <a:tc>
                  <a:txBody>
                    <a:bodyPr/>
                    <a:lstStyle/>
                    <a:p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F7F7F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37732"/>
              </p:ext>
            </p:extLst>
          </p:nvPr>
        </p:nvGraphicFramePr>
        <p:xfrm>
          <a:off x="4876800" y="1905000"/>
          <a:ext cx="2438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100" dirty="0" err="1"/>
                        <a:t>Qt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Qt+1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8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20232"/>
              </p:ext>
            </p:extLst>
          </p:nvPr>
        </p:nvGraphicFramePr>
        <p:xfrm>
          <a:off x="990600" y="1905000"/>
          <a:ext cx="1447800" cy="1383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387">
                <a:tc>
                  <a:txBody>
                    <a:bodyPr/>
                    <a:lstStyle/>
                    <a:p>
                      <a:r>
                        <a:rPr lang="en-US" sz="1100" dirty="0"/>
                        <a:t>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03"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4400" y="1524000"/>
            <a:ext cx="355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allocation to JK FF A and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1524000"/>
            <a:ext cx="307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JK FF State Transition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2200" y="3352800"/>
            <a:ext cx="441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Transition Table with JK FF A and B</a:t>
            </a:r>
          </a:p>
        </p:txBody>
      </p:sp>
      <p:sp>
        <p:nvSpPr>
          <p:cNvPr id="18" name="Oval 17"/>
          <p:cNvSpPr/>
          <p:nvPr/>
        </p:nvSpPr>
        <p:spPr>
          <a:xfrm>
            <a:off x="1600200" y="2133600"/>
            <a:ext cx="5334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1000" y="4583881"/>
            <a:ext cx="533400" cy="14478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573785" y="2844800"/>
            <a:ext cx="1034882" cy="2023533"/>
          </a:xfrm>
          <a:custGeom>
            <a:avLst/>
            <a:gdLst>
              <a:gd name="connsiteX0" fmla="*/ 1034882 w 1034882"/>
              <a:gd name="connsiteY0" fmla="*/ 0 h 2023533"/>
              <a:gd name="connsiteX1" fmla="*/ 27348 w 1034882"/>
              <a:gd name="connsiteY1" fmla="*/ 897467 h 2023533"/>
              <a:gd name="connsiteX2" fmla="*/ 264415 w 1034882"/>
              <a:gd name="connsiteY2" fmla="*/ 2023533 h 202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882" h="2023533">
                <a:moveTo>
                  <a:pt x="1034882" y="0"/>
                </a:moveTo>
                <a:cubicBezTo>
                  <a:pt x="595320" y="280106"/>
                  <a:pt x="155759" y="560212"/>
                  <a:pt x="27348" y="897467"/>
                </a:cubicBezTo>
                <a:cubicBezTo>
                  <a:pt x="-101063" y="1234722"/>
                  <a:pt x="264415" y="2023533"/>
                  <a:pt x="264415" y="2023533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2BD75C-7DA4-3E4C-B8FB-AC49EA568CFD}"/>
              </a:ext>
            </a:extLst>
          </p:cNvPr>
          <p:cNvSpPr txBox="1"/>
          <p:nvPr/>
        </p:nvSpPr>
        <p:spPr>
          <a:xfrm>
            <a:off x="6861628" y="-18059"/>
            <a:ext cx="229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Timer and Sequencer Design</a:t>
            </a:r>
          </a:p>
        </p:txBody>
      </p:sp>
    </p:spTree>
    <p:extLst>
      <p:ext uri="{BB962C8B-B14F-4D97-AF65-F5344CB8AC3E}">
        <p14:creationId xmlns:p14="http://schemas.microsoft.com/office/powerpoint/2010/main" val="259989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Step 5: </a:t>
            </a:r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3218"/>
              </p:ext>
            </p:extLst>
          </p:nvPr>
        </p:nvGraphicFramePr>
        <p:xfrm>
          <a:off x="3867949" y="3944779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3149" y="3639979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149" y="3792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639349" y="3792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0349" y="44019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8446"/>
              </p:ext>
            </p:extLst>
          </p:nvPr>
        </p:nvGraphicFramePr>
        <p:xfrm>
          <a:off x="2743200" y="3276600"/>
          <a:ext cx="60960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510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=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r>
                        <a:rPr lang="en-US" baseline="-25000" dirty="0"/>
                        <a:t>B</a:t>
                      </a:r>
                      <a:r>
                        <a:rPr lang="en-US" dirty="0"/>
                        <a:t>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30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A</a:t>
                      </a:r>
                      <a:r>
                        <a:rPr lang="en-US" dirty="0"/>
                        <a:t> =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B</a:t>
                      </a:r>
                      <a:r>
                        <a:rPr lang="en-US" dirty="0"/>
                        <a:t>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12"/>
              </p:ext>
            </p:extLst>
          </p:nvPr>
        </p:nvGraphicFramePr>
        <p:xfrm>
          <a:off x="3867949" y="53340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63149" y="5029200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3149" y="5181600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639349" y="51816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0349" y="57912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18528"/>
              </p:ext>
            </p:extLst>
          </p:nvPr>
        </p:nvGraphicFramePr>
        <p:xfrm>
          <a:off x="6839749" y="3944779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34949" y="3639979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4949" y="3792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611149" y="3792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92149" y="44019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50835"/>
              </p:ext>
            </p:extLst>
          </p:nvPr>
        </p:nvGraphicFramePr>
        <p:xfrm>
          <a:off x="6839749" y="53340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34949" y="5029200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4949" y="5181600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X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6611149" y="51816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2149" y="57912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6839749" y="4173379"/>
            <a:ext cx="8382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839749" y="5562600"/>
            <a:ext cx="8382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96549" y="5562600"/>
            <a:ext cx="3810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096549" y="4173379"/>
            <a:ext cx="3810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5334000" cy="1672963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657600" y="1981200"/>
            <a:ext cx="2286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267200" y="1981200"/>
            <a:ext cx="228600" cy="1143000"/>
          </a:xfrm>
          <a:prstGeom prst="ellipse">
            <a:avLst/>
          </a:prstGeom>
          <a:solidFill>
            <a:schemeClr val="accent1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3367400" y="3073400"/>
            <a:ext cx="501867" cy="990600"/>
          </a:xfrm>
          <a:custGeom>
            <a:avLst/>
            <a:gdLst>
              <a:gd name="connsiteX0" fmla="*/ 349467 w 501867"/>
              <a:gd name="connsiteY0" fmla="*/ 0 h 990600"/>
              <a:gd name="connsiteX1" fmla="*/ 2333 w 501867"/>
              <a:gd name="connsiteY1" fmla="*/ 584200 h 990600"/>
              <a:gd name="connsiteX2" fmla="*/ 501867 w 501867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867" h="990600">
                <a:moveTo>
                  <a:pt x="349467" y="0"/>
                </a:moveTo>
                <a:cubicBezTo>
                  <a:pt x="163200" y="209550"/>
                  <a:pt x="-23067" y="419100"/>
                  <a:pt x="2333" y="584200"/>
                </a:cubicBezTo>
                <a:cubicBezTo>
                  <a:pt x="27733" y="749300"/>
                  <a:pt x="501867" y="990600"/>
                  <a:pt x="501867" y="990600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411133" y="3081867"/>
            <a:ext cx="664214" cy="1253066"/>
          </a:xfrm>
          <a:custGeom>
            <a:avLst/>
            <a:gdLst>
              <a:gd name="connsiteX0" fmla="*/ 0 w 664214"/>
              <a:gd name="connsiteY0" fmla="*/ 0 h 1253066"/>
              <a:gd name="connsiteX1" fmla="*/ 660400 w 664214"/>
              <a:gd name="connsiteY1" fmla="*/ 931333 h 1253066"/>
              <a:gd name="connsiteX2" fmla="*/ 287867 w 664214"/>
              <a:gd name="connsiteY2" fmla="*/ 1253066 h 125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214" h="1253066">
                <a:moveTo>
                  <a:pt x="0" y="0"/>
                </a:moveTo>
                <a:cubicBezTo>
                  <a:pt x="306211" y="361244"/>
                  <a:pt x="612422" y="722489"/>
                  <a:pt x="660400" y="931333"/>
                </a:cubicBezTo>
                <a:cubicBezTo>
                  <a:pt x="708378" y="1140177"/>
                  <a:pt x="287867" y="1253066"/>
                  <a:pt x="287867" y="1253066"/>
                </a:cubicBezTo>
              </a:path>
            </a:pathLst>
          </a:cu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032D40-ED2D-0247-A3F7-B348FE2E37AD}"/>
              </a:ext>
            </a:extLst>
          </p:cNvPr>
          <p:cNvSpPr txBox="1"/>
          <p:nvPr/>
        </p:nvSpPr>
        <p:spPr>
          <a:xfrm>
            <a:off x="6861628" y="-18059"/>
            <a:ext cx="229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Timer and Sequencer Design</a:t>
            </a:r>
          </a:p>
        </p:txBody>
      </p:sp>
    </p:spTree>
    <p:extLst>
      <p:ext uri="{BB962C8B-B14F-4D97-AF65-F5344CB8AC3E}">
        <p14:creationId xmlns:p14="http://schemas.microsoft.com/office/powerpoint/2010/main" val="340142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2-bit Binary Counter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238750" cy="42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6FE7E-B6C3-984D-9D72-0EAF6F4B5E1D}"/>
              </a:ext>
            </a:extLst>
          </p:cNvPr>
          <p:cNvSpPr txBox="1"/>
          <p:nvPr/>
        </p:nvSpPr>
        <p:spPr>
          <a:xfrm>
            <a:off x="6861628" y="-18059"/>
            <a:ext cx="229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Timer and Sequencer Design</a:t>
            </a:r>
          </a:p>
        </p:txBody>
      </p:sp>
    </p:spTree>
    <p:extLst>
      <p:ext uri="{BB962C8B-B14F-4D97-AF65-F5344CB8AC3E}">
        <p14:creationId xmlns:p14="http://schemas.microsoft.com/office/powerpoint/2010/main" val="204556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838200"/>
          </a:xfrm>
        </p:spPr>
        <p:txBody>
          <a:bodyPr/>
          <a:lstStyle/>
          <a:p>
            <a:r>
              <a:rPr lang="en-US" sz="3600" dirty="0"/>
              <a:t>Example 2: 3-bit Sequential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114800" cy="1752600"/>
          </a:xfrm>
        </p:spPr>
        <p:txBody>
          <a:bodyPr/>
          <a:lstStyle/>
          <a:p>
            <a:r>
              <a:rPr lang="en-US" sz="1600" dirty="0"/>
              <a:t>An input is a sequence of 3-bit binary numbers.</a:t>
            </a:r>
          </a:p>
          <a:p>
            <a:r>
              <a:rPr lang="en-US" sz="1600" dirty="0"/>
              <a:t>If it is a 010, 011, 110, or 111 sequence, the circuit should emit 1 as its output.</a:t>
            </a:r>
          </a:p>
          <a:p>
            <a:r>
              <a:rPr lang="en-US" sz="1600" dirty="0" err="1"/>
              <a:t>Desgin</a:t>
            </a:r>
            <a:r>
              <a:rPr lang="en-US" sz="1600" dirty="0"/>
              <a:t> this sequential circuit.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12: State Machines &amp; Registers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1981200" y="4114800"/>
            <a:ext cx="914400" cy="1219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Sequential Circuit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895600" y="47244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43434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51816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33400" y="4876800"/>
            <a:ext cx="1371600" cy="152400"/>
            <a:chOff x="4800600" y="4191000"/>
            <a:chExt cx="1371600" cy="152400"/>
          </a:xfrm>
        </p:grpSpPr>
        <p:cxnSp>
          <p:nvCxnSpPr>
            <p:cNvPr id="17" name="Elbow Connector 16"/>
            <p:cNvCxnSpPr/>
            <p:nvPr/>
          </p:nvCxnSpPr>
          <p:spPr>
            <a:xfrm>
              <a:off x="50292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54864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 flipV="1">
              <a:off x="48006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0800000" flipV="1">
              <a:off x="52578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59436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0800000" flipV="1">
              <a:off x="5715000" y="4191000"/>
              <a:ext cx="228600" cy="1524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886200" y="4114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400" y="3962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8200" y="4038600"/>
            <a:ext cx="110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111  000  010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95600" y="4419600"/>
            <a:ext cx="99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1      0       1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3400" y="52578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981200" y="5105400"/>
            <a:ext cx="152400" cy="762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981200" y="5181600"/>
            <a:ext cx="152400" cy="762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1600" y="1676400"/>
            <a:ext cx="24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State Diagram</a:t>
            </a:r>
          </a:p>
        </p:txBody>
      </p:sp>
      <p:sp>
        <p:nvSpPr>
          <p:cNvPr id="39" name="Oval 38"/>
          <p:cNvSpPr/>
          <p:nvPr/>
        </p:nvSpPr>
        <p:spPr>
          <a:xfrm>
            <a:off x="6019800" y="27432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42" name="Oval 41"/>
          <p:cNvSpPr/>
          <p:nvPr/>
        </p:nvSpPr>
        <p:spPr>
          <a:xfrm>
            <a:off x="5181600" y="38862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3" name="Oval 42"/>
          <p:cNvSpPr/>
          <p:nvPr/>
        </p:nvSpPr>
        <p:spPr>
          <a:xfrm>
            <a:off x="7010400" y="38862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4" name="Oval 43"/>
          <p:cNvSpPr/>
          <p:nvPr/>
        </p:nvSpPr>
        <p:spPr>
          <a:xfrm>
            <a:off x="4572000" y="52578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45" name="Oval 44"/>
          <p:cNvSpPr/>
          <p:nvPr/>
        </p:nvSpPr>
        <p:spPr>
          <a:xfrm>
            <a:off x="5715000" y="52578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46" name="Oval 45"/>
          <p:cNvSpPr/>
          <p:nvPr/>
        </p:nvSpPr>
        <p:spPr>
          <a:xfrm>
            <a:off x="6781800" y="52578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47" name="Oval 46"/>
          <p:cNvSpPr/>
          <p:nvPr/>
        </p:nvSpPr>
        <p:spPr>
          <a:xfrm>
            <a:off x="7924800" y="5257800"/>
            <a:ext cx="838200" cy="381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cxnSp>
        <p:nvCxnSpPr>
          <p:cNvPr id="49" name="Straight Arrow Connector 48"/>
          <p:cNvCxnSpPr>
            <a:stCxn id="39" idx="3"/>
            <a:endCxn id="42" idx="0"/>
          </p:cNvCxnSpPr>
          <p:nvPr/>
        </p:nvCxnSpPr>
        <p:spPr>
          <a:xfrm flipH="1">
            <a:off x="5600700" y="3068404"/>
            <a:ext cx="541852" cy="81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5"/>
            <a:endCxn id="43" idx="0"/>
          </p:cNvCxnSpPr>
          <p:nvPr/>
        </p:nvCxnSpPr>
        <p:spPr>
          <a:xfrm>
            <a:off x="6735248" y="3068404"/>
            <a:ext cx="694252" cy="81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3"/>
            <a:endCxn id="44" idx="0"/>
          </p:cNvCxnSpPr>
          <p:nvPr/>
        </p:nvCxnSpPr>
        <p:spPr>
          <a:xfrm flipH="1">
            <a:off x="4991100" y="4211404"/>
            <a:ext cx="313252" cy="104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45" idx="0"/>
          </p:cNvCxnSpPr>
          <p:nvPr/>
        </p:nvCxnSpPr>
        <p:spPr>
          <a:xfrm>
            <a:off x="5897048" y="4211404"/>
            <a:ext cx="237052" cy="104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3"/>
            <a:endCxn id="46" idx="0"/>
          </p:cNvCxnSpPr>
          <p:nvPr/>
        </p:nvCxnSpPr>
        <p:spPr>
          <a:xfrm>
            <a:off x="7133152" y="4211404"/>
            <a:ext cx="67748" cy="104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3" idx="5"/>
            <a:endCxn id="47" idx="0"/>
          </p:cNvCxnSpPr>
          <p:nvPr/>
        </p:nvCxnSpPr>
        <p:spPr>
          <a:xfrm>
            <a:off x="7725848" y="4211404"/>
            <a:ext cx="618052" cy="104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3"/>
          </p:cNvCxnSpPr>
          <p:nvPr/>
        </p:nvCxnSpPr>
        <p:spPr>
          <a:xfrm flipH="1">
            <a:off x="4648200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4" idx="5"/>
          </p:cNvCxnSpPr>
          <p:nvPr/>
        </p:nvCxnSpPr>
        <p:spPr>
          <a:xfrm>
            <a:off x="5287448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0" y="6019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3"/>
          </p:cNvCxnSpPr>
          <p:nvPr/>
        </p:nvCxnSpPr>
        <p:spPr>
          <a:xfrm flipH="1">
            <a:off x="5791200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5"/>
          </p:cNvCxnSpPr>
          <p:nvPr/>
        </p:nvCxnSpPr>
        <p:spPr>
          <a:xfrm>
            <a:off x="6430448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3"/>
          </p:cNvCxnSpPr>
          <p:nvPr/>
        </p:nvCxnSpPr>
        <p:spPr>
          <a:xfrm flipH="1">
            <a:off x="6858000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6" idx="5"/>
          </p:cNvCxnSpPr>
          <p:nvPr/>
        </p:nvCxnSpPr>
        <p:spPr>
          <a:xfrm>
            <a:off x="7497248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7" idx="3"/>
          </p:cNvCxnSpPr>
          <p:nvPr/>
        </p:nvCxnSpPr>
        <p:spPr>
          <a:xfrm flipH="1">
            <a:off x="8001000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7" idx="5"/>
          </p:cNvCxnSpPr>
          <p:nvPr/>
        </p:nvCxnSpPr>
        <p:spPr>
          <a:xfrm>
            <a:off x="8640248" y="5583004"/>
            <a:ext cx="46552" cy="436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991600" y="2438400"/>
            <a:ext cx="0" cy="3581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77000" y="2438400"/>
            <a:ext cx="2514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9" idx="0"/>
          </p:cNvCxnSpPr>
          <p:nvPr/>
        </p:nvCxnSpPr>
        <p:spPr>
          <a:xfrm flipH="1">
            <a:off x="6438900" y="24384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57800" y="32004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X=1/Z=0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400" y="4572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X=0/Z=0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05600" y="4572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X=1/Z=0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62600" y="4572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X=0/Z=0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48200" y="4572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X=1/Z=0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34200" y="31242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X=0/Z=0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67200" y="5715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X=1/Z=1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76800" y="55626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X=0/Z=1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62600" y="5715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X=1/Z=0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20000" y="5715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X=1/Z=0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05800" y="55626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X=0/Z=0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19800" y="55626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X=0/Z=0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086600" y="55626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X=0/Z=1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53200" y="5715000"/>
            <a:ext cx="676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X=1/Z=1</a:t>
            </a:r>
          </a:p>
        </p:txBody>
      </p:sp>
    </p:spTree>
    <p:extLst>
      <p:ext uri="{BB962C8B-B14F-4D97-AF65-F5344CB8AC3E}">
        <p14:creationId xmlns:p14="http://schemas.microsoft.com/office/powerpoint/2010/main" val="37009181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9696</TotalTime>
  <Words>1950</Words>
  <Application>Microsoft Macintosh PowerPoint</Application>
  <PresentationFormat>On-screen Show (4:3)</PresentationFormat>
  <Paragraphs>834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Frutiger 55 Roman</vt:lpstr>
      <vt:lpstr>Arial</vt:lpstr>
      <vt:lpstr>Calibri</vt:lpstr>
      <vt:lpstr>Times New Roman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Design of Finite State Machines</vt:lpstr>
      <vt:lpstr>Example 1: 2-Bit Binary Counter</vt:lpstr>
      <vt:lpstr>Step 2: State Transition Table</vt:lpstr>
      <vt:lpstr>Step 4: State Allocation</vt:lpstr>
      <vt:lpstr>Step 5: Karnaugh Maps</vt:lpstr>
      <vt:lpstr>Logic of 2-bit Binary Counter</vt:lpstr>
      <vt:lpstr>Example 2: 3-bit Sequential Circuit</vt:lpstr>
      <vt:lpstr>Step 2: State Transition Diagram</vt:lpstr>
      <vt:lpstr>Step 3: Simplification</vt:lpstr>
      <vt:lpstr>Step 4: State Allocation</vt:lpstr>
      <vt:lpstr>Step 5: Karnaugh Maps</vt:lpstr>
      <vt:lpstr>Example 2’s Sequential Circuit</vt:lpstr>
      <vt:lpstr>How about Allocating D FF?</vt:lpstr>
      <vt:lpstr>Kmap and D FF-based Circuit</vt:lpstr>
      <vt:lpstr>D Flip-Flops as a Ripple Counter</vt:lpstr>
      <vt:lpstr>D Flip-Flops as a Shift Register</vt:lpstr>
      <vt:lpstr>D Flip-Flops as A Storage Register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591</cp:revision>
  <cp:lastPrinted>1601-01-01T00:00:00Z</cp:lastPrinted>
  <dcterms:created xsi:type="dcterms:W3CDTF">2006-01-05T18:10:09Z</dcterms:created>
  <dcterms:modified xsi:type="dcterms:W3CDTF">2022-02-23T07:42:46Z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