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24"/>
  </p:notesMasterIdLst>
  <p:handoutMasterIdLst>
    <p:handoutMasterId r:id="rId25"/>
  </p:handoutMasterIdLst>
  <p:sldIdLst>
    <p:sldId id="257" r:id="rId6"/>
    <p:sldId id="258" r:id="rId7"/>
    <p:sldId id="286" r:id="rId8"/>
    <p:sldId id="261" r:id="rId9"/>
    <p:sldId id="262" r:id="rId10"/>
    <p:sldId id="263" r:id="rId11"/>
    <p:sldId id="281" r:id="rId12"/>
    <p:sldId id="265" r:id="rId13"/>
    <p:sldId id="266" r:id="rId14"/>
    <p:sldId id="267" r:id="rId15"/>
    <p:sldId id="287" r:id="rId16"/>
    <p:sldId id="288" r:id="rId17"/>
    <p:sldId id="270" r:id="rId18"/>
    <p:sldId id="271" r:id="rId19"/>
    <p:sldId id="282" r:id="rId20"/>
    <p:sldId id="273" r:id="rId21"/>
    <p:sldId id="283" r:id="rId22"/>
    <p:sldId id="259" r:id="rId2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B4"/>
    <a:srgbClr val="0033CC"/>
    <a:srgbClr val="003399"/>
    <a:srgbClr val="3333FF"/>
    <a:srgbClr val="3333CC"/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29" autoAdjust="0"/>
    <p:restoredTop sz="93875" autoAdjust="0"/>
  </p:normalViewPr>
  <p:slideViewPr>
    <p:cSldViewPr snapToGrid="0">
      <p:cViewPr varScale="1">
        <p:scale>
          <a:sx n="201" d="100"/>
          <a:sy n="201" d="100"/>
        </p:scale>
        <p:origin x="15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F572-265B-3547-BC13-FCABC9ED0447}" type="datetimeFigureOut">
              <a:rPr lang="en-US" smtClean="0"/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4195-DB73-2948-AAE3-1992059A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AF339365-9AAE-4473-BF43-687E300CC7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687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F00B-398C-4E32-A106-4EFC87DFAA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6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804F3-1F08-4F79-8004-EB8AE6F905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56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C1C0B-A663-4676-98A1-EF2B0305DC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35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9E1F5-56A0-4092-8225-C60227A118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2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223F-1B41-4171-8A8F-48E3E08B55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4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630A-5A24-4AF5-8F66-7351743884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8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D3C-8DAA-4E9B-A2FB-8311C2F98C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43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535D-A06A-468D-A90E-EB638E36CF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11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D119-87EF-4256-90AF-48015D9F2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806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C713-78D8-4984-95D4-4FF8F2B61A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29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9E2C-54B9-41F4-8A75-685EC36FDB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3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16C61-14C4-4AE7-93C7-F4B6C59C8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748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7B6BF-2C52-4BDE-8452-EF6BF7F5B2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391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0D25-200A-48E8-9DDC-62FF0E140F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642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115E-AF98-4ED5-8C11-3B9BEE12E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98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9FC2-E98C-4F23-9B53-6ACB1EC38C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40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9B22-775F-47F2-BB39-AB61C96BBD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60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26F5-8834-4AA6-B58D-F267DCAD1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28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131B-21CC-4493-8A15-CB73888D0B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094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4EED-9150-4CBA-936D-69B651A6C2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725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AE18-2A9D-4F31-9547-7F6DAE83B8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456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C30F2-9D2A-4E04-93BB-C67D265F9F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0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4142-2AF2-4C81-AF7A-E8BA01F519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242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88C6-7EA3-44BB-A5F1-1E34EBE592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51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54ED-928E-4E9C-BDF8-1051F03C90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55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1C57-2C44-473C-9386-A931A836D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007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0ED0-AA16-40FE-AF3A-4C33E99CDA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659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6AD-AF07-42B5-9D46-5539309758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80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55EF-A800-4D1A-B1F9-AA6D889391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1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0062-1BFD-4FAE-8485-7BAF213806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219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F441C-5005-4038-84DB-2FDDB93481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866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04E6-0F91-44E7-9B5E-F664EBA0AB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909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0B03-4C4F-4E9E-BB4E-3FB1746A8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9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AC32-1D6B-4D70-805C-E15AC96883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41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F062-751B-4EE9-900C-7289453D4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631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1DA4-678B-431F-80DB-70D7FF838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028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C23B-4C7F-4ED8-A02D-7FB18565B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30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C30C1-A8FB-470F-8DDB-BC6F509634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318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BC0D9-E6BB-4FB2-B907-408BB5D78A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579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2410-B111-4672-B80A-1470C985BF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8673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878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0316-90B9-47E1-9D52-5114F42BC1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798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18A5-4C2C-4EE1-920D-EDA3AE8694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841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FB6D-48BA-406B-907B-8A5D67E9CB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5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24B9-9B2F-4D4E-B8CB-81B920F9B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712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5D5D-4683-4050-B25A-4DE824392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E67F9-B259-41B4-84A7-FFB3DF4E7E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2555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36D1-BADA-4678-B8BD-92B0B8C911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7982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9DFC-976C-4D6B-8193-C5AF489C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557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A63F-6A54-442E-88AD-E00D272E60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7828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1B87-1841-4BFE-85BB-CBB0D4F951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6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816B-6821-463E-94FD-740CBB093C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2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9E861-AD90-4143-ABAD-63B485863C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43882-8A51-4435-921E-75A4987E1B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1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A35C1-EB63-4480-AB2E-C5E855A028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02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B0948D-7B13-4C95-ADBF-523A4CD9FA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0FB78-9F76-4BA3-B607-145052372D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A38662-C29B-4744-AC2F-5D09956BA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5FCF6E-81D6-41FA-94ED-9718693F5E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FEC22B-A995-420B-97FC-0CF5935C30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ctrTitle"/>
          </p:nvPr>
        </p:nvSpPr>
        <p:spPr>
          <a:xfrm>
            <a:off x="4800600" y="228600"/>
            <a:ext cx="4343400" cy="612775"/>
          </a:xfrm>
        </p:spPr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  <a:t>CSS 422 Hardware and Computer Organization</a:t>
            </a:r>
            <a:b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US" altLang="ko-KR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147" name="Rectangle 6"/>
          <p:cNvSpPr>
            <a:spLocks/>
          </p:cNvSpPr>
          <p:nvPr/>
        </p:nvSpPr>
        <p:spPr bwMode="auto">
          <a:xfrm>
            <a:off x="762000" y="16764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 dirty="0">
                <a:solidFill>
                  <a:schemeClr val="bg1"/>
                </a:solidFill>
              </a:rPr>
              <a:t>Bus and Memory Design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439102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Munehiro Fukuda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8450" y="3650218"/>
            <a:ext cx="77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Ver. 1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DF00B-398C-4E32-A106-4EFC87DFAA0A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881" y="468374"/>
            <a:ext cx="8229600" cy="838200"/>
          </a:xfrm>
        </p:spPr>
        <p:txBody>
          <a:bodyPr/>
          <a:lstStyle/>
          <a:p>
            <a:r>
              <a:rPr lang="en-US" altLang="ja-JP" dirty="0"/>
              <a:t>Increase</a:t>
            </a:r>
            <a:r>
              <a:rPr lang="ja-JP" altLang="en-US" dirty="0"/>
              <a:t> </a:t>
            </a:r>
            <a:r>
              <a:rPr lang="en-US" altLang="ja-JP" dirty="0"/>
              <a:t>Both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882" y="1669061"/>
            <a:ext cx="3954677" cy="746013"/>
          </a:xfrm>
        </p:spPr>
        <p:txBody>
          <a:bodyPr/>
          <a:lstStyle/>
          <a:p>
            <a:r>
              <a:rPr lang="en-US" sz="2000" dirty="0"/>
              <a:t>Increase the address length.</a:t>
            </a:r>
          </a:p>
          <a:p>
            <a:r>
              <a:rPr lang="en-US" sz="2000"/>
              <a:t>Increase </a:t>
            </a:r>
            <a:r>
              <a:rPr lang="en-US" sz="2000" dirty="0"/>
              <a:t>the data width.</a:t>
            </a:r>
          </a:p>
          <a:p>
            <a:endParaRPr lang="en-US" sz="2000" dirty="0"/>
          </a:p>
          <a:p>
            <a:r>
              <a:rPr lang="en-US" sz="2000" dirty="0"/>
              <a:t>Exercise:</a:t>
            </a:r>
          </a:p>
          <a:p>
            <a:pPr lvl="1"/>
            <a:r>
              <a:rPr lang="en-US" sz="1600" dirty="0"/>
              <a:t>Build a 2</a:t>
            </a:r>
            <a:r>
              <a:rPr lang="en-US" sz="1600" baseline="30000" dirty="0"/>
              <a:t>24</a:t>
            </a:r>
            <a:r>
              <a:rPr lang="en-US" sz="1600" dirty="0"/>
              <a:t> x 32 memory</a:t>
            </a:r>
          </a:p>
          <a:p>
            <a:pPr lvl="1"/>
            <a:r>
              <a:rPr lang="en-US" sz="1600" dirty="0"/>
              <a:t>Use  2</a:t>
            </a:r>
            <a:r>
              <a:rPr lang="en-US" altLang="ja-JP" sz="1600" baseline="30000" dirty="0"/>
              <a:t>19</a:t>
            </a:r>
            <a:r>
              <a:rPr lang="ja-JP" altLang="en-US" sz="1600" dirty="0"/>
              <a:t> </a:t>
            </a:r>
            <a:r>
              <a:rPr lang="en-US" altLang="ja-JP" sz="1600" dirty="0"/>
              <a:t>x</a:t>
            </a:r>
            <a:r>
              <a:rPr lang="ja-JP" altLang="en-US" sz="1600" dirty="0"/>
              <a:t> </a:t>
            </a:r>
            <a:r>
              <a:rPr lang="en-US" altLang="ja-JP" sz="1600" dirty="0"/>
              <a:t>8</a:t>
            </a:r>
            <a:r>
              <a:rPr lang="ja-JP" altLang="en-US" sz="1600" dirty="0"/>
              <a:t> </a:t>
            </a:r>
            <a:r>
              <a:rPr lang="en-US" altLang="ja-JP" sz="1600" dirty="0"/>
              <a:t>memory</a:t>
            </a:r>
            <a:r>
              <a:rPr lang="ja-JP" altLang="en-US" sz="1600" dirty="0"/>
              <a:t> </a:t>
            </a:r>
            <a:r>
              <a:rPr lang="en-US" altLang="ja-JP" sz="1600" dirty="0"/>
              <a:t>chips (such as AS6C4008s).</a:t>
            </a:r>
          </a:p>
          <a:p>
            <a:pPr lvl="1"/>
            <a:endParaRPr lang="en-US" sz="1600" dirty="0"/>
          </a:p>
          <a:p>
            <a:pPr lvl="1"/>
            <a:r>
              <a:rPr lang="en-US" altLang="ja-JP" sz="1600" dirty="0"/>
              <a:t>How</a:t>
            </a:r>
            <a:r>
              <a:rPr lang="ja-JP" altLang="en-US" sz="1600" dirty="0"/>
              <a:t> </a:t>
            </a:r>
            <a:r>
              <a:rPr lang="en-US" altLang="ja-JP" sz="1600" dirty="0"/>
              <a:t>many</a:t>
            </a:r>
            <a:r>
              <a:rPr lang="ja-JP" altLang="en-US" sz="1600" dirty="0"/>
              <a:t> </a:t>
            </a:r>
            <a:r>
              <a:rPr lang="en-US" sz="1600" dirty="0"/>
              <a:t>2</a:t>
            </a:r>
            <a:r>
              <a:rPr lang="en-US" altLang="ja-JP" sz="1600" baseline="30000" dirty="0"/>
              <a:t>19</a:t>
            </a:r>
            <a:r>
              <a:rPr lang="ja-JP" altLang="en-US" sz="1600" dirty="0"/>
              <a:t> </a:t>
            </a:r>
            <a:r>
              <a:rPr lang="en-US" altLang="ja-JP" sz="1600" dirty="0"/>
              <a:t>x</a:t>
            </a:r>
            <a:r>
              <a:rPr lang="ja-JP" altLang="en-US" sz="1600" dirty="0"/>
              <a:t> </a:t>
            </a:r>
            <a:r>
              <a:rPr lang="en-US" altLang="ja-JP" sz="1600" dirty="0"/>
              <a:t>8</a:t>
            </a:r>
            <a:r>
              <a:rPr lang="ja-JP" altLang="en-US" sz="1600" dirty="0"/>
              <a:t> </a:t>
            </a:r>
            <a:r>
              <a:rPr lang="en-US" altLang="ja-JP" sz="1600" dirty="0"/>
              <a:t>memory</a:t>
            </a:r>
            <a:r>
              <a:rPr lang="ja-JP" altLang="en-US" sz="1600" dirty="0"/>
              <a:t> </a:t>
            </a:r>
            <a:r>
              <a:rPr lang="en-US" altLang="ja-JP" sz="1600" dirty="0"/>
              <a:t>chips</a:t>
            </a:r>
            <a:r>
              <a:rPr lang="ja-JP" altLang="en-US" sz="1600" dirty="0"/>
              <a:t> </a:t>
            </a:r>
            <a:r>
              <a:rPr lang="en-US" altLang="ja-JP" sz="1600" dirty="0"/>
              <a:t>should</a:t>
            </a:r>
            <a:r>
              <a:rPr lang="ja-JP" altLang="en-US" sz="1600" dirty="0"/>
              <a:t> </a:t>
            </a:r>
            <a:r>
              <a:rPr lang="en-US" altLang="ja-JP" sz="1600" dirty="0"/>
              <a:t>you</a:t>
            </a:r>
            <a:r>
              <a:rPr lang="ja-JP" altLang="en-US" sz="1600" dirty="0"/>
              <a:t> </a:t>
            </a:r>
            <a:r>
              <a:rPr lang="en-US" altLang="ja-JP" sz="1600" dirty="0"/>
              <a:t>have?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	(2</a:t>
            </a:r>
            <a:r>
              <a:rPr lang="en-US" sz="1600" baseline="30000" dirty="0">
                <a:solidFill>
                  <a:srgbClr val="FF0000"/>
                </a:solidFill>
              </a:rPr>
              <a:t>24</a:t>
            </a:r>
            <a:r>
              <a:rPr lang="en-US" sz="1600" dirty="0">
                <a:solidFill>
                  <a:srgbClr val="FF0000"/>
                </a:solidFill>
              </a:rPr>
              <a:t> x 32) / (2</a:t>
            </a:r>
            <a:r>
              <a:rPr lang="en-US" altLang="ja-JP" sz="1600" baseline="30000" dirty="0">
                <a:solidFill>
                  <a:srgbClr val="FF0000"/>
                </a:solidFill>
              </a:rPr>
              <a:t>19</a:t>
            </a:r>
            <a:r>
              <a:rPr lang="ja-JP" altLang="en-US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x</a:t>
            </a:r>
            <a:r>
              <a:rPr lang="ja-JP" altLang="en-US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>
                <a:solidFill>
                  <a:srgbClr val="FF0000"/>
                </a:solidFill>
              </a:rPr>
              <a:t>8</a:t>
            </a:r>
            <a:r>
              <a:rPr lang="ja-JP" alt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) = 2</a:t>
            </a:r>
            <a:r>
              <a:rPr lang="en-US" sz="1600" baseline="30000" dirty="0">
                <a:solidFill>
                  <a:srgbClr val="FF0000"/>
                </a:solidFill>
              </a:rPr>
              <a:t>5</a:t>
            </a:r>
            <a:r>
              <a:rPr lang="en-US" sz="1600" dirty="0">
                <a:solidFill>
                  <a:srgbClr val="FF0000"/>
                </a:solidFill>
              </a:rPr>
              <a:t> x 4 = 	128 chips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lvl="1"/>
            <a:r>
              <a:rPr lang="en-US" altLang="ja-JP" sz="1600" dirty="0"/>
              <a:t>How</a:t>
            </a:r>
            <a:r>
              <a:rPr lang="ja-JP" altLang="en-US" sz="1600"/>
              <a:t> </a:t>
            </a:r>
            <a:r>
              <a:rPr lang="en-US" altLang="ja-JP" sz="1600" dirty="0"/>
              <a:t>many</a:t>
            </a:r>
            <a:r>
              <a:rPr lang="ja-JP" altLang="en-US" sz="1600" dirty="0"/>
              <a:t> </a:t>
            </a:r>
            <a:r>
              <a:rPr lang="en-US" altLang="ja-JP" sz="1600" dirty="0"/>
              <a:t>3-to-8 decoders do you need to activate 128 CE lines?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	Log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 128 / 4 = 5.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4382514" y="1534195"/>
            <a:ext cx="535885" cy="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03" y="1229563"/>
            <a:ext cx="1150303" cy="11723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03" y="2534445"/>
            <a:ext cx="1150303" cy="11723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45" y="3841081"/>
            <a:ext cx="1150303" cy="11723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885" y="5171787"/>
            <a:ext cx="1150303" cy="11723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593" y="1235150"/>
            <a:ext cx="1150303" cy="1172353"/>
          </a:xfrm>
          <a:prstGeom prst="rect">
            <a:avLst/>
          </a:prstGeom>
        </p:spPr>
      </p:pic>
      <p:pic>
        <p:nvPicPr>
          <p:cNvPr id="20" name="Picture 19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464" y="1093757"/>
            <a:ext cx="256750" cy="351066"/>
          </a:xfrm>
          <a:prstGeom prst="rect">
            <a:avLst/>
          </a:prstGeom>
        </p:spPr>
      </p:pic>
      <p:pic>
        <p:nvPicPr>
          <p:cNvPr id="24" name="Picture 23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659" y="1084664"/>
            <a:ext cx="256750" cy="351066"/>
          </a:xfrm>
          <a:prstGeom prst="rect">
            <a:avLst/>
          </a:prstGeom>
        </p:spPr>
      </p:pic>
      <p:pic>
        <p:nvPicPr>
          <p:cNvPr id="25" name="Picture 2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855" y="1097591"/>
            <a:ext cx="256750" cy="351066"/>
          </a:xfrm>
          <a:prstGeom prst="rect">
            <a:avLst/>
          </a:prstGeom>
        </p:spPr>
      </p:pic>
      <p:pic>
        <p:nvPicPr>
          <p:cNvPr id="26" name="Picture 25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031" y="1095837"/>
            <a:ext cx="256750" cy="351066"/>
          </a:xfrm>
          <a:prstGeom prst="rect">
            <a:avLst/>
          </a:prstGeom>
        </p:spPr>
      </p:pic>
      <p:pic>
        <p:nvPicPr>
          <p:cNvPr id="27" name="Picture 26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705" y="5907462"/>
            <a:ext cx="256750" cy="351066"/>
          </a:xfrm>
          <a:prstGeom prst="rect">
            <a:avLst/>
          </a:prstGeom>
        </p:spPr>
      </p:pic>
      <p:pic>
        <p:nvPicPr>
          <p:cNvPr id="28" name="Picture 27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00" y="5898369"/>
            <a:ext cx="256750" cy="351066"/>
          </a:xfrm>
          <a:prstGeom prst="rect">
            <a:avLst/>
          </a:prstGeom>
        </p:spPr>
      </p:pic>
      <p:pic>
        <p:nvPicPr>
          <p:cNvPr id="29" name="Picture 28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096" y="5911296"/>
            <a:ext cx="256750" cy="351066"/>
          </a:xfrm>
          <a:prstGeom prst="rect">
            <a:avLst/>
          </a:prstGeom>
        </p:spPr>
      </p:pic>
      <p:pic>
        <p:nvPicPr>
          <p:cNvPr id="30" name="Picture 29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272" y="5909542"/>
            <a:ext cx="256750" cy="351066"/>
          </a:xfrm>
          <a:prstGeom prst="rect">
            <a:avLst/>
          </a:prstGeom>
        </p:spPr>
      </p:pic>
      <p:cxnSp>
        <p:nvCxnSpPr>
          <p:cNvPr id="31" name="Straight Connector 30"/>
          <p:cNvCxnSpPr/>
          <p:nvPr/>
        </p:nvCxnSpPr>
        <p:spPr>
          <a:xfrm flipH="1" flipV="1">
            <a:off x="6257308" y="1372640"/>
            <a:ext cx="298110" cy="6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6270231" y="1525040"/>
            <a:ext cx="219119" cy="181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277571" y="1679195"/>
            <a:ext cx="153051" cy="181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261781" y="1820481"/>
            <a:ext cx="8075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6393918" y="6144122"/>
            <a:ext cx="387309" cy="558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37963" y="4813713"/>
            <a:ext cx="343265" cy="175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6490458" y="3514356"/>
            <a:ext cx="298110" cy="6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6562758" y="2193101"/>
            <a:ext cx="218469" cy="1753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6554767" y="1376475"/>
            <a:ext cx="7991" cy="82571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6479600" y="1506854"/>
            <a:ext cx="9750" cy="200931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6419114" y="1681276"/>
            <a:ext cx="18849" cy="312684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345706" y="1813407"/>
            <a:ext cx="40871" cy="433805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4912165" y="1620468"/>
            <a:ext cx="298110" cy="61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 flipV="1">
            <a:off x="4919507" y="1774622"/>
            <a:ext cx="298110" cy="61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239642" y="1899475"/>
            <a:ext cx="1756" cy="16324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6680213" y="1767343"/>
            <a:ext cx="152401" cy="1753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6744521" y="1613189"/>
            <a:ext cx="80750" cy="0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6636167" y="1897722"/>
            <a:ext cx="202032" cy="3506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6649091" y="3079565"/>
            <a:ext cx="152401" cy="1753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728081" y="2925411"/>
            <a:ext cx="80750" cy="0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605045" y="3209944"/>
            <a:ext cx="202032" cy="3506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6669355" y="4391788"/>
            <a:ext cx="152401" cy="1753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>
            <a:off x="6733663" y="4237634"/>
            <a:ext cx="80750" cy="0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6625309" y="4522167"/>
            <a:ext cx="202032" cy="3506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6669355" y="5720445"/>
            <a:ext cx="152401" cy="1753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6755686" y="5558950"/>
            <a:ext cx="80750" cy="0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6625309" y="5850824"/>
            <a:ext cx="202032" cy="3506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731599" y="1614942"/>
            <a:ext cx="22023" cy="3949269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671113" y="1767342"/>
            <a:ext cx="22023" cy="3949269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625308" y="1905061"/>
            <a:ext cx="22023" cy="3949269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6707978" y="2900675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6713560" y="4198216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6653074" y="3043981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6658657" y="4356203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6576148" y="3172605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6574389" y="4477487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H="1" flipV="1">
            <a:off x="4933080" y="2928918"/>
            <a:ext cx="1765639" cy="3835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 flipV="1">
            <a:off x="4933080" y="3090413"/>
            <a:ext cx="1727176" cy="2082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4925739" y="3215204"/>
            <a:ext cx="1681372" cy="7669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flipH="1">
            <a:off x="4918398" y="1534195"/>
            <a:ext cx="1" cy="4859509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 flipV="1">
            <a:off x="8067642" y="1453449"/>
            <a:ext cx="5221" cy="7193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H="1" flipV="1">
            <a:off x="8638472" y="1451695"/>
            <a:ext cx="5221" cy="7193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 flipV="1">
            <a:off x="8366859" y="1466376"/>
            <a:ext cx="5221" cy="7193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 flipV="1">
            <a:off x="8908327" y="1464623"/>
            <a:ext cx="5221" cy="71938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8015865" y="1846663"/>
            <a:ext cx="117454" cy="154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8353822" y="2166735"/>
            <a:ext cx="699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DATA[15:8]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8307742" y="1852250"/>
            <a:ext cx="117454" cy="154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8863892" y="1835815"/>
            <a:ext cx="117454" cy="154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H="1">
            <a:off x="8597860" y="1834061"/>
            <a:ext cx="117454" cy="154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8012827" y="1988806"/>
            <a:ext cx="75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DATA[23:15]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711646" y="2163228"/>
            <a:ext cx="7567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DATA[31:24]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574735" y="1985297"/>
            <a:ext cx="6426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/>
                </a:solidFill>
              </a:rPr>
              <a:t>DATA[7:0]</a:t>
            </a:r>
          </a:p>
        </p:txBody>
      </p:sp>
      <p:cxnSp>
        <p:nvCxnSpPr>
          <p:cNvPr id="117" name="Straight Connector 116"/>
          <p:cNvCxnSpPr/>
          <p:nvPr/>
        </p:nvCxnSpPr>
        <p:spPr>
          <a:xfrm flipH="1" flipV="1">
            <a:off x="7825392" y="6210182"/>
            <a:ext cx="1183950" cy="20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8488022" y="5993287"/>
            <a:ext cx="327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0000"/>
                </a:solidFill>
              </a:rPr>
              <a:t>CE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H="1" flipV="1">
            <a:off x="7788688" y="1380042"/>
            <a:ext cx="1183950" cy="20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8458658" y="1163146"/>
            <a:ext cx="3271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000000"/>
                </a:solidFill>
              </a:rPr>
              <a:t>CE</a:t>
            </a:r>
          </a:p>
        </p:txBody>
      </p:sp>
      <p:cxnSp>
        <p:nvCxnSpPr>
          <p:cNvPr id="123" name="Straight Connector 122"/>
          <p:cNvCxnSpPr/>
          <p:nvPr/>
        </p:nvCxnSpPr>
        <p:spPr>
          <a:xfrm flipH="1" flipV="1">
            <a:off x="4909300" y="6391950"/>
            <a:ext cx="3907113" cy="1754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7913483" y="1115778"/>
            <a:ext cx="5583" cy="528351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205360" y="1114024"/>
            <a:ext cx="5583" cy="528351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8498996" y="1114024"/>
            <a:ext cx="5583" cy="528351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8785291" y="1114025"/>
            <a:ext cx="5583" cy="528351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7886651" y="6340257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Oval 130"/>
          <p:cNvSpPr/>
          <p:nvPr/>
        </p:nvSpPr>
        <p:spPr>
          <a:xfrm>
            <a:off x="8172945" y="6340257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Oval 131"/>
          <p:cNvSpPr/>
          <p:nvPr/>
        </p:nvSpPr>
        <p:spPr>
          <a:xfrm>
            <a:off x="8479504" y="6345844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4" name="Straight Connector 133"/>
          <p:cNvCxnSpPr/>
          <p:nvPr/>
        </p:nvCxnSpPr>
        <p:spPr>
          <a:xfrm flipH="1">
            <a:off x="5627864" y="6330635"/>
            <a:ext cx="117454" cy="15415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5245105" y="6082806"/>
            <a:ext cx="8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ADDR[18:0]</a:t>
            </a:r>
          </a:p>
        </p:txBody>
      </p:sp>
      <p:cxnSp>
        <p:nvCxnSpPr>
          <p:cNvPr id="136" name="Straight Connector 135"/>
          <p:cNvCxnSpPr/>
          <p:nvPr/>
        </p:nvCxnSpPr>
        <p:spPr>
          <a:xfrm flipH="1">
            <a:off x="4563435" y="1471127"/>
            <a:ext cx="117454" cy="15415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180676" y="1223298"/>
            <a:ext cx="8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ADDR[23:0]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195785" y="2762101"/>
            <a:ext cx="617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00000"/>
                </a:solidFill>
              </a:rPr>
              <a:t>ADDR 19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946194" y="1594939"/>
            <a:ext cx="617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00000"/>
                </a:solidFill>
              </a:rPr>
              <a:t>ADDR 23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4929755" y="1424351"/>
            <a:ext cx="617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00000"/>
                </a:solidFill>
              </a:rPr>
              <a:t>ADDR 22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199608" y="3052220"/>
            <a:ext cx="617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00000"/>
                </a:solidFill>
              </a:rPr>
              <a:t>ADDR 21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197850" y="2940358"/>
            <a:ext cx="617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00000"/>
                </a:solidFill>
              </a:rPr>
              <a:t>ADDR 20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072556" y="1989315"/>
            <a:ext cx="4126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205191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D337-BA1B-ED47-8E80-D9368B7F7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ARM7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895C5-3068-1347-851F-DB878B46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D9236-7671-B64F-ACF3-D03506EFD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CC62-3BFF-C44D-BFF9-77F2CE54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A449D-C1B8-C842-BE5D-02D8F02E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2773"/>
            <a:ext cx="5625677" cy="3172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D80302-F42E-2E44-9734-E7721083EC25}"/>
              </a:ext>
            </a:extLst>
          </p:cNvPr>
          <p:cNvSpPr txBox="1"/>
          <p:nvPr/>
        </p:nvSpPr>
        <p:spPr>
          <a:xfrm>
            <a:off x="1633599" y="1746333"/>
            <a:ext cx="587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read a word, a high/low half word, or a selected byte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C9D62-69DF-FE46-8679-7E1415D0F61D}"/>
              </a:ext>
            </a:extLst>
          </p:cNvPr>
          <p:cNvSpPr txBox="1"/>
          <p:nvPr/>
        </p:nvSpPr>
        <p:spPr>
          <a:xfrm>
            <a:off x="1980938" y="5201913"/>
            <a:ext cx="5952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Modified from ARM7 Data Sheet’s Figure 34</a:t>
            </a:r>
          </a:p>
          <a:p>
            <a:r>
              <a:rPr lang="en-US" sz="1000" dirty="0"/>
              <a:t>Its </a:t>
            </a:r>
            <a:r>
              <a:rPr lang="en-US" sz="1000" dirty="0" err="1"/>
              <a:t>nBW</a:t>
            </a:r>
            <a:r>
              <a:rPr lang="en-US" sz="1000" dirty="0"/>
              <a:t> is replaced with                                                                            in ARM7TDI. </a:t>
            </a:r>
            <a:r>
              <a:rPr lang="en-US" sz="1000" dirty="0">
                <a:highlight>
                  <a:srgbClr val="FFFF00"/>
                </a:highlight>
              </a:rPr>
              <a:t>MAS[1:0] is provided from CPU.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C94C65-462E-6C40-8392-65E5E93E7819}"/>
              </a:ext>
            </a:extLst>
          </p:cNvPr>
          <p:cNvSpPr txBox="1"/>
          <p:nvPr/>
        </p:nvSpPr>
        <p:spPr>
          <a:xfrm>
            <a:off x="5865144" y="2296158"/>
            <a:ext cx="3217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This example assumes DRAM with</a:t>
            </a:r>
          </a:p>
          <a:p>
            <a:r>
              <a:rPr lang="en-US" sz="1200" dirty="0"/>
              <a:t>RAS: Raw Address Strobe</a:t>
            </a:r>
          </a:p>
          <a:p>
            <a:r>
              <a:rPr lang="en-US" sz="1200" dirty="0"/>
              <a:t>CAS: Column Address Strobe</a:t>
            </a:r>
          </a:p>
          <a:p>
            <a:r>
              <a:rPr lang="en-US" sz="1200" dirty="0"/>
              <a:t>If we use SRAM, we should replace CAS with ~CS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78E5B0-05D3-C74D-AE57-4B56A154D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377" y="5401968"/>
            <a:ext cx="2133600" cy="9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51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3075-89A3-F142-943F-17C1FCFB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ARM7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A76D1-4E68-3542-97D3-C28E269F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62DE1-7552-8B4A-B345-A2281D69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A3E92-06FA-C041-8035-8B8D033D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0EF4B0D-1297-E94C-9CB7-D7F13E08D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095249"/>
              </p:ext>
            </p:extLst>
          </p:nvPr>
        </p:nvGraphicFramePr>
        <p:xfrm>
          <a:off x="685800" y="1956882"/>
          <a:ext cx="8134349" cy="387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811">
                  <a:extLst>
                    <a:ext uri="{9D8B030D-6E8A-4147-A177-3AD203B41FA5}">
                      <a16:colId xmlns:a16="http://schemas.microsoft.com/office/drawing/2014/main" val="153148203"/>
                    </a:ext>
                  </a:extLst>
                </a:gridCol>
                <a:gridCol w="784889">
                  <a:extLst>
                    <a:ext uri="{9D8B030D-6E8A-4147-A177-3AD203B41FA5}">
                      <a16:colId xmlns:a16="http://schemas.microsoft.com/office/drawing/2014/main" val="372251941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4028366194"/>
                    </a:ext>
                  </a:extLst>
                </a:gridCol>
                <a:gridCol w="4248149">
                  <a:extLst>
                    <a:ext uri="{9D8B030D-6E8A-4147-A177-3AD203B41FA5}">
                      <a16:colId xmlns:a16="http://schemas.microsoft.com/office/drawing/2014/main" val="3949998751"/>
                    </a:ext>
                  </a:extLst>
                </a:gridCol>
              </a:tblGrid>
              <a:tr h="5892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nMREQ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Cycle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720020"/>
                  </a:ext>
                </a:extLst>
              </a:tr>
              <a:tr h="823346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Nonsequential cycle</a:t>
                      </a:r>
                    </a:p>
                    <a:p>
                      <a:r>
                        <a:rPr lang="en-US" sz="1400" dirty="0"/>
                        <a:t>(N-cycle)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requests a transfer to or from an address which is unrelated to the address used in the preceding cycle.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399927"/>
                  </a:ext>
                </a:extLst>
              </a:tr>
              <a:tr h="821514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Sequential cycle</a:t>
                      </a:r>
                    </a:p>
                    <a:p>
                      <a:r>
                        <a:rPr lang="en-US" sz="1400" dirty="0"/>
                        <a:t>(S-cycle)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requests a transfer to or from an address which is either the same, one word, or halfward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60455"/>
                  </a:ext>
                </a:extLst>
              </a:tr>
              <a:tr h="817318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Internal cycle</a:t>
                      </a:r>
                    </a:p>
                    <a:p>
                      <a:r>
                        <a:rPr lang="en-US" sz="1400" dirty="0"/>
                        <a:t>(I-cycle)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does not require a transfer because it is performing an internal function, and no useful prefetching can be performed at the same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28344"/>
                  </a:ext>
                </a:extLst>
              </a:tr>
              <a:tr h="823346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Coprocessor register transfer</a:t>
                      </a:r>
                    </a:p>
                    <a:p>
                      <a:r>
                        <a:rPr lang="en-US" sz="1400" dirty="0"/>
                        <a:t>(C-cycle)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uses the data bus to communicate with a coprocessor, but does not require any action by the memory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80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25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Read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5386B6-A940-194F-97A1-F8364CE3B8B9}"/>
              </a:ext>
            </a:extLst>
          </p:cNvPr>
          <p:cNvSpPr txBox="1"/>
          <p:nvPr/>
        </p:nvSpPr>
        <p:spPr>
          <a:xfrm>
            <a:off x="1822450" y="5976422"/>
            <a:ext cx="5708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From ARM7TDMI Technical Reference Manual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developer.arm.com</a:t>
            </a:r>
            <a:r>
              <a:rPr lang="en-US" sz="800" dirty="0"/>
              <a:t>/documentation/ddi0210/c/Memory-Interface/Data-timed-signals/</a:t>
            </a:r>
            <a:r>
              <a:rPr lang="en-US" sz="800" dirty="0" err="1"/>
              <a:t>Byte-and-halfword-accesses?lang</a:t>
            </a:r>
            <a:r>
              <a:rPr lang="en-US" sz="800" dirty="0"/>
              <a:t>=</a:t>
            </a:r>
            <a:r>
              <a:rPr lang="en-US" sz="800" dirty="0" err="1"/>
              <a:t>en</a:t>
            </a:r>
            <a:endParaRPr lang="en-US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E7D31F5-19DF-564E-8628-F3B7229F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557556"/>
            <a:ext cx="75946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5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Write Cycle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4C7575-6CDB-A14F-B09C-B0FAFCAD9577}"/>
              </a:ext>
            </a:extLst>
          </p:cNvPr>
          <p:cNvSpPr txBox="1"/>
          <p:nvPr/>
        </p:nvSpPr>
        <p:spPr>
          <a:xfrm>
            <a:off x="1542164" y="5561598"/>
            <a:ext cx="6059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From ARM7TDMI Technical Reference Manual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developer.arm.com</a:t>
            </a:r>
            <a:r>
              <a:rPr lang="en-US" sz="800" dirty="0"/>
              <a:t>/documentation/ddi0210/c/Memory-Interface/Data-timed-signals/D-31-0---DOUT-31-0---and-DIN-31-0-?lang=</a:t>
            </a:r>
            <a:r>
              <a:rPr lang="en-US" sz="800" dirty="0" err="1"/>
              <a:t>en</a:t>
            </a:r>
            <a:endParaRPr lang="en-US" sz="800" dirty="0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762B9C3C-70AD-6847-B4D3-E5146F5FE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64" y="1828800"/>
            <a:ext cx="65659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97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Memory Reacts Slow or needs to send half words or bytes?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A31D47-E4E2-2D43-A308-66699BFC8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" y="2022475"/>
            <a:ext cx="3527070" cy="195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FA4C82-84FA-2645-B3C9-FE030C913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" y="4212985"/>
            <a:ext cx="4060825" cy="1804811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E37E924-C0E9-1248-B1C0-1886EF70544A}"/>
              </a:ext>
            </a:extLst>
          </p:cNvPr>
          <p:cNvSpPr txBox="1"/>
          <p:nvPr/>
        </p:nvSpPr>
        <p:spPr>
          <a:xfrm>
            <a:off x="1957740" y="6017796"/>
            <a:ext cx="5311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From ARM7TDMI Technical Reference Manual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developer.arm.com</a:t>
            </a:r>
            <a:r>
              <a:rPr lang="en-US" sz="800" dirty="0"/>
              <a:t>/documentation/ddi0210/c/Memory-Interface/Data-timed-signals/</a:t>
            </a:r>
            <a:r>
              <a:rPr lang="en-US" sz="800" dirty="0" err="1"/>
              <a:t>Byte-latch-enables?lang</a:t>
            </a:r>
            <a:r>
              <a:rPr lang="en-US" sz="800" dirty="0"/>
              <a:t>=</a:t>
            </a:r>
            <a:r>
              <a:rPr lang="en-US" sz="800" dirty="0" err="1"/>
              <a:t>en</a:t>
            </a:r>
            <a:endParaRPr 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079C7C-4546-004A-ACF7-F787BCE442B0}"/>
              </a:ext>
            </a:extLst>
          </p:cNvPr>
          <p:cNvSpPr txBox="1"/>
          <p:nvPr/>
        </p:nvSpPr>
        <p:spPr>
          <a:xfrm>
            <a:off x="4895850" y="2413337"/>
            <a:ext cx="39755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BL[3:0] is provided from the memory system </a:t>
            </a:r>
            <a:r>
              <a:rPr lang="en-US" sz="1200" dirty="0"/>
              <a:t>to CPU.</a:t>
            </a:r>
          </a:p>
          <a:p>
            <a:r>
              <a:rPr lang="en-US" sz="1200" dirty="0"/>
              <a:t>BL[3]: controls the latching of the data present on D[31:24].</a:t>
            </a:r>
          </a:p>
          <a:p>
            <a:r>
              <a:rPr lang="en-US" sz="1200" dirty="0"/>
              <a:t>BL[2]: controls the latching of the data present on D[23:16].</a:t>
            </a:r>
          </a:p>
          <a:p>
            <a:r>
              <a:rPr lang="en-US" sz="1200" dirty="0"/>
              <a:t>BL[1]: controls the latching of the data present on D[15:8].</a:t>
            </a:r>
          </a:p>
          <a:p>
            <a:r>
              <a:rPr lang="en-US" sz="1200" dirty="0"/>
              <a:t>BL[0]: controls the latching of the data present on D[7:0].</a:t>
            </a:r>
          </a:p>
        </p:txBody>
      </p:sp>
      <p:graphicFrame>
        <p:nvGraphicFramePr>
          <p:cNvPr id="49" name="Table 51">
            <a:extLst>
              <a:ext uri="{FF2B5EF4-FFF2-40B4-BE49-F238E27FC236}">
                <a16:creationId xmlns:a16="http://schemas.microsoft.com/office/drawing/2014/main" id="{0090A86B-C581-CE4F-8A97-854B53396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20004"/>
              </p:ext>
            </p:extLst>
          </p:nvPr>
        </p:nvGraphicFramePr>
        <p:xfrm>
          <a:off x="4982053" y="3525590"/>
          <a:ext cx="406082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544">
                  <a:extLst>
                    <a:ext uri="{9D8B030D-6E8A-4147-A177-3AD203B41FA5}">
                      <a16:colId xmlns:a16="http://schemas.microsoft.com/office/drawing/2014/main" val="2303887034"/>
                    </a:ext>
                  </a:extLst>
                </a:gridCol>
                <a:gridCol w="1046453">
                  <a:extLst>
                    <a:ext uri="{9D8B030D-6E8A-4147-A177-3AD203B41FA5}">
                      <a16:colId xmlns:a16="http://schemas.microsoft.com/office/drawing/2014/main" val="991993792"/>
                    </a:ext>
                  </a:extLst>
                </a:gridCol>
                <a:gridCol w="2292827">
                  <a:extLst>
                    <a:ext uri="{9D8B030D-6E8A-4147-A177-3AD203B41FA5}">
                      <a16:colId xmlns:a16="http://schemas.microsoft.com/office/drawing/2014/main" val="946312923"/>
                    </a:ext>
                  </a:extLst>
                </a:gridCol>
              </a:tblGrid>
              <a:tr h="214515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B[3],[2],[1],[0]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Data read into ARM7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12263"/>
                  </a:ext>
                </a:extLst>
              </a:tr>
              <a:tr h="214515">
                <a:tc>
                  <a:txBody>
                    <a:bodyPr/>
                    <a:lstStyle/>
                    <a:p>
                      <a:r>
                        <a:rPr lang="en-US" sz="1000" dirty="0"/>
                        <a:t>0x3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0, 0, 1, 1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D[15:0]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599010"/>
                  </a:ext>
                </a:extLst>
              </a:tr>
              <a:tr h="214515">
                <a:tc>
                  <a:txBody>
                    <a:bodyPr/>
                    <a:lstStyle/>
                    <a:p>
                      <a:r>
                        <a:rPr lang="en-US" sz="1000" dirty="0"/>
                        <a:t>0xC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1, 1, 0, 0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D[31:16]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15594"/>
                  </a:ext>
                </a:extLst>
              </a:tr>
              <a:tr h="214515"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  <a:p>
                      <a:r>
                        <a:rPr lang="en-US" sz="1000" dirty="0"/>
                        <a:t>0XF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0, 0, 0, 1</a:t>
                      </a:r>
                    </a:p>
                    <a:p>
                      <a:r>
                        <a:rPr lang="en-US" sz="1000" dirty="0"/>
                        <a:t>1, 1, 1, 1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D[7:0]</a:t>
                      </a:r>
                    </a:p>
                    <a:p>
                      <a:r>
                        <a:rPr lang="en-US" sz="1000" dirty="0"/>
                        <a:t>correct D[7:0] and garbage D[31:8]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48794"/>
                  </a:ext>
                </a:extLst>
              </a:tr>
              <a:tr h="214515"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0, 0, 1, 0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D[15:8]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9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782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DTACK Generation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1676401"/>
            <a:ext cx="5137150" cy="690346"/>
          </a:xfrm>
        </p:spPr>
        <p:txBody>
          <a:bodyPr/>
          <a:lstStyle/>
          <a:p>
            <a:r>
              <a:rPr lang="en-US" sz="2000" dirty="0"/>
              <a:t>Who will generate DTACK?</a:t>
            </a:r>
          </a:p>
          <a:p>
            <a:pPr lvl="1"/>
            <a:r>
              <a:rPr lang="en-US" sz="2000" dirty="0">
                <a:solidFill>
                  <a:srgbClr val="800000"/>
                </a:solidFill>
              </a:rPr>
              <a:t>Memory System but not memory chips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pic>
        <p:nvPicPr>
          <p:cNvPr id="9" name="Picture 8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062" y="2872453"/>
            <a:ext cx="1598922" cy="21862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7489294" y="2938705"/>
            <a:ext cx="1001148" cy="1341966"/>
            <a:chOff x="7696200" y="3124200"/>
            <a:chExt cx="1001148" cy="1341966"/>
          </a:xfrm>
        </p:grpSpPr>
        <p:pic>
          <p:nvPicPr>
            <p:cNvPr id="10" name="Picture 9" descr="Untitled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6200" y="3124200"/>
              <a:ext cx="1001148" cy="13419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 rot="5400000">
              <a:off x="7856539" y="3643056"/>
              <a:ext cx="74070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CY7C187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914660" y="2340103"/>
            <a:ext cx="23937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 </a:t>
            </a:r>
            <a:r>
              <a:rPr lang="en-US" sz="1600" dirty="0" err="1"/>
              <a:t>nWAIT</a:t>
            </a:r>
            <a:r>
              <a:rPr lang="en-US" sz="1600" dirty="0"/>
              <a:t> from memory.</a:t>
            </a:r>
          </a:p>
          <a:p>
            <a:r>
              <a:rPr lang="en-US" sz="1600" dirty="0"/>
              <a:t>Memory chips are passive.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262609" y="2232324"/>
            <a:ext cx="4916918" cy="4065579"/>
            <a:chOff x="262609" y="2232324"/>
            <a:chExt cx="4916918" cy="4065579"/>
          </a:xfrm>
        </p:grpSpPr>
        <p:sp>
          <p:nvSpPr>
            <p:cNvPr id="98" name="TextBox 97"/>
            <p:cNvSpPr txBox="1"/>
            <p:nvPr/>
          </p:nvSpPr>
          <p:spPr>
            <a:xfrm rot="16200000">
              <a:off x="-135559" y="2825246"/>
              <a:ext cx="14320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from address decoder</a:t>
              </a:r>
            </a:p>
          </p:txBody>
        </p:sp>
        <p:grpSp>
          <p:nvGrpSpPr>
            <p:cNvPr id="106" name="Group 105"/>
            <p:cNvGrpSpPr/>
            <p:nvPr/>
          </p:nvGrpSpPr>
          <p:grpSpPr>
            <a:xfrm>
              <a:off x="262609" y="2432399"/>
              <a:ext cx="4916918" cy="3865504"/>
              <a:chOff x="262609" y="2432399"/>
              <a:chExt cx="4916918" cy="3865504"/>
            </a:xfrm>
          </p:grpSpPr>
          <p:pic>
            <p:nvPicPr>
              <p:cNvPr id="100" name="Picture 99" descr="Untitled.jpe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5720" y="2548169"/>
                <a:ext cx="1310422" cy="1336631"/>
              </a:xfrm>
              <a:prstGeom prst="rect">
                <a:avLst/>
              </a:prstGeom>
            </p:spPr>
          </p:pic>
          <p:pic>
            <p:nvPicPr>
              <p:cNvPr id="86" name="Picture 8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634" y="3495887"/>
                <a:ext cx="2346080" cy="2346080"/>
              </a:xfrm>
              <a:prstGeom prst="rect">
                <a:avLst/>
              </a:prstGeom>
            </p:spPr>
          </p:pic>
          <p:pic>
            <p:nvPicPr>
              <p:cNvPr id="17" name="Picture 16" descr="Untitled.jpe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14449" y="5732671"/>
                <a:ext cx="393700" cy="406400"/>
              </a:xfrm>
              <a:prstGeom prst="rect">
                <a:avLst/>
              </a:prstGeom>
            </p:spPr>
          </p:pic>
          <p:cxnSp>
            <p:nvCxnSpPr>
              <p:cNvPr id="18" name="Straight Connector 17"/>
              <p:cNvCxnSpPr/>
              <p:nvPr/>
            </p:nvCxnSpPr>
            <p:spPr>
              <a:xfrm>
                <a:off x="1111637" y="5783174"/>
                <a:ext cx="22860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852216" y="5549719"/>
                <a:ext cx="6763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Vcc</a:t>
                </a:r>
                <a:r>
                  <a:rPr lang="en-US" sz="1000" dirty="0"/>
                  <a:t> (5V)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1212898" y="5771481"/>
                <a:ext cx="1486" cy="19292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2403015" y="6051682"/>
                <a:ext cx="46963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GND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62609" y="5216976"/>
                <a:ext cx="671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MAS[1:0]</a:t>
                </a:r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>
                <a:off x="1227166" y="5265231"/>
                <a:ext cx="0" cy="21403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V="1">
                <a:off x="1976310" y="3788398"/>
                <a:ext cx="1255706" cy="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1683787" y="3353196"/>
                <a:ext cx="1546237" cy="515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1426938" y="2918592"/>
                <a:ext cx="1805658" cy="653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1441209" y="2925129"/>
                <a:ext cx="7134" cy="1127244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1693493" y="3353196"/>
                <a:ext cx="4564" cy="66608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962040" y="3788407"/>
                <a:ext cx="1" cy="19263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1214094" y="5956977"/>
                <a:ext cx="228600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1450914" y="5384240"/>
                <a:ext cx="4057" cy="58987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2609305" y="5372548"/>
                <a:ext cx="4057" cy="58987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49485" y="5479266"/>
                <a:ext cx="767470" cy="227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2402399" y="3888281"/>
                <a:ext cx="1992" cy="12643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478024" y="3881146"/>
                <a:ext cx="1950343" cy="257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329393" y="3642837"/>
                <a:ext cx="4844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MCLK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567437" y="4451902"/>
                <a:ext cx="10226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rgbClr val="800000"/>
                    </a:solidFill>
                  </a:rPr>
                  <a:t>74194</a:t>
                </a:r>
              </a:p>
              <a:p>
                <a:pPr algn="ctr"/>
                <a:r>
                  <a:rPr lang="en-US" sz="800" b="1" dirty="0">
                    <a:solidFill>
                      <a:srgbClr val="800000"/>
                    </a:solidFill>
                  </a:rPr>
                  <a:t>4-bit shift </a:t>
                </a:r>
                <a:r>
                  <a:rPr lang="en-US" sz="800" b="1" dirty="0" err="1">
                    <a:solidFill>
                      <a:srgbClr val="800000"/>
                    </a:solidFill>
                  </a:rPr>
                  <a:t>refister</a:t>
                </a:r>
                <a:endParaRPr lang="en-US" sz="800" b="1" dirty="0">
                  <a:solidFill>
                    <a:srgbClr val="800000"/>
                  </a:solidFill>
                </a:endParaRPr>
              </a:p>
            </p:txBody>
          </p:sp>
          <p:cxnSp>
            <p:nvCxnSpPr>
              <p:cNvPr id="93" name="Straight Connector 92"/>
              <p:cNvCxnSpPr/>
              <p:nvPr/>
            </p:nvCxnSpPr>
            <p:spPr>
              <a:xfrm flipV="1">
                <a:off x="963183" y="2642926"/>
                <a:ext cx="2243445" cy="11093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987159" y="3094973"/>
                <a:ext cx="2243445" cy="11093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V="1">
                <a:off x="968327" y="3547021"/>
                <a:ext cx="2243445" cy="11093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Left Brace 96"/>
              <p:cNvSpPr/>
              <p:nvPr/>
            </p:nvSpPr>
            <p:spPr>
              <a:xfrm>
                <a:off x="734873" y="2532733"/>
                <a:ext cx="249715" cy="1170052"/>
              </a:xfrm>
              <a:prstGeom prst="leftBrac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923677" y="2894523"/>
                <a:ext cx="7248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two cycles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963183" y="3336154"/>
                <a:ext cx="80182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more cycles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939828" y="2432399"/>
                <a:ext cx="67197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one cycle</a:t>
                </a:r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4412057" y="3223686"/>
                <a:ext cx="767470" cy="227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5" name="Picture 104" descr="Untitled.jpe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9809" y="3174905"/>
                <a:ext cx="156806" cy="1072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1072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D146-7D62-FF40-BF58-DCE4BFA3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Memory Access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8127F1-95FD-9C4E-AE9C-AEA9AA073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SWP in ARM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9D3E34-3879-AB4C-B267-D8983D19A9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sz="1600" dirty="0"/>
              <a:t>LOCK is asserted on the bus during SWP that needs</a:t>
            </a:r>
          </a:p>
          <a:p>
            <a:pPr lvl="1"/>
            <a:r>
              <a:rPr lang="en-US" sz="1600" dirty="0"/>
              <a:t>memory read</a:t>
            </a:r>
          </a:p>
          <a:p>
            <a:pPr lvl="1"/>
            <a:r>
              <a:rPr lang="en-US" sz="1600" dirty="0"/>
              <a:t>memory write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A5580D2-B75C-C747-BED4-DBDB3CFFB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LDREX/STREX in ARM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4EB49D1-0968-DF43-AE70-ABDF7559754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Instead of LOCK, the memory system remembers processor ID.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26835-DCCF-D245-8D84-8603E89F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D58B-84D2-8F41-9081-91F2E01B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49F5F-A412-3849-B55F-E1A84EF5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436232-B522-374A-A738-67FAE5C7C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2184929"/>
            <a:ext cx="4040188" cy="18488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CF4345-0A64-9246-BF13-EB466927E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1" y="2174875"/>
            <a:ext cx="4040188" cy="103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71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Memory extension</a:t>
            </a:r>
          </a:p>
          <a:p>
            <a:pPr lvl="1"/>
            <a:r>
              <a:rPr lang="en-US" sz="2000" dirty="0"/>
              <a:t>Can be done by increasing address spaces and data width.</a:t>
            </a:r>
          </a:p>
          <a:p>
            <a:r>
              <a:rPr lang="en-US" sz="2000" dirty="0"/>
              <a:t>Memory cycle</a:t>
            </a:r>
          </a:p>
          <a:p>
            <a:pPr lvl="1"/>
            <a:r>
              <a:rPr lang="en-US" sz="2000" dirty="0"/>
              <a:t>Must be delayed by a logic to activate </a:t>
            </a:r>
            <a:r>
              <a:rPr lang="en-US" sz="2000" dirty="0" err="1"/>
              <a:t>nWAIT</a:t>
            </a:r>
            <a:r>
              <a:rPr lang="en-US" sz="2000" dirty="0"/>
              <a:t> in accordance with memory response time</a:t>
            </a:r>
          </a:p>
          <a:p>
            <a:r>
              <a:rPr lang="en-US" sz="2000" dirty="0"/>
              <a:t>Read-modify-write cycle</a:t>
            </a:r>
          </a:p>
          <a:p>
            <a:pPr lvl="1"/>
            <a:r>
              <a:rPr lang="en-US" sz="2000" dirty="0"/>
              <a:t>Hardware support for a non-interruptible lock operation</a:t>
            </a:r>
          </a:p>
          <a:p>
            <a:pPr lvl="1"/>
            <a:r>
              <a:rPr lang="en-US" sz="2000" dirty="0"/>
              <a:t>Used in OS and parallel/concurrent computing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9A: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607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Memory Organization</a:t>
            </a:r>
          </a:p>
          <a:p>
            <a:pPr lvl="1"/>
            <a:r>
              <a:rPr lang="en-US" sz="2000" dirty="0"/>
              <a:t>How to increase the memory capacity</a:t>
            </a:r>
          </a:p>
          <a:p>
            <a:r>
              <a:rPr lang="en-US" sz="2000" dirty="0"/>
              <a:t>Memory Read/Write/Read modify write Bus Cycles</a:t>
            </a:r>
          </a:p>
          <a:p>
            <a:pPr lvl="1"/>
            <a:r>
              <a:rPr lang="en-US" sz="2000" dirty="0"/>
              <a:t>How CPU communicates with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Lecture 9A: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16C61-14C4-4AE7-93C7-F4B6C59C883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13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A066-B575-444D-A09B-F099E0A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Microprocessor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0BC2B-70B7-C245-A542-0EA6BD82D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0475-D15F-4848-A22E-B3011C4C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3: CPU and Assembler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B7415-2819-4D48-9DB7-058BBA9C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45D5D-4683-4050-B25A-4DE8243920D2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3CCDD-DDB0-814C-A5B2-AFE239154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72" y="1592195"/>
            <a:ext cx="5777805" cy="47641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8EC825-C28A-8547-8DBC-C1C268768350}"/>
              </a:ext>
            </a:extLst>
          </p:cNvPr>
          <p:cNvSpPr/>
          <p:nvPr/>
        </p:nvSpPr>
        <p:spPr>
          <a:xfrm>
            <a:off x="595486" y="1828800"/>
            <a:ext cx="1600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781F09D1-B629-C845-B0C3-358AD85FD80C}"/>
              </a:ext>
            </a:extLst>
          </p:cNvPr>
          <p:cNvSpPr/>
          <p:nvPr/>
        </p:nvSpPr>
        <p:spPr>
          <a:xfrm>
            <a:off x="709786" y="4495800"/>
            <a:ext cx="1371600" cy="1295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Peripherals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9C741C-45C6-7948-B8FE-7D4E52BAD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1" y="3426227"/>
            <a:ext cx="184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b="1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85DA6A4B-3B98-3B4C-A687-DB92FE269D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81386" y="5638800"/>
            <a:ext cx="1981200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A4D05076-6F04-5647-8489-8B4CD8A9AD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768" y="2891834"/>
            <a:ext cx="184150" cy="293688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7792859-FC4F-E241-B388-C3B021C7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8563" y="2738906"/>
            <a:ext cx="690767" cy="27699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800000"/>
                </a:solidFill>
              </a:rPr>
              <a:t>A0..A31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7BC37449-C234-B54C-AE0D-8488F7383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13" y="2637646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b="1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8D38298D-3E05-EF4A-BBAA-DB0614075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4238" y="2057400"/>
            <a:ext cx="1427150" cy="1111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17AE2274-BA67-B046-ABFC-116F168F2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887957"/>
            <a:ext cx="184150" cy="293687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2341D85A-FE2C-C84C-9E2C-1EA20F9B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241" y="1618679"/>
            <a:ext cx="6992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3366FF"/>
                </a:solidFill>
              </a:rPr>
              <a:t>D0..D31</a:t>
            </a:r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C858B719-5562-BC4B-9976-CE8CB9A85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6806" y="5143500"/>
            <a:ext cx="490058" cy="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C1EEE68C-3018-8241-9630-7D73BCD7F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1137" y="2070451"/>
            <a:ext cx="5727" cy="3086087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456F16AF-366E-9349-824B-0ABA824C43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65473" y="3047998"/>
            <a:ext cx="5725" cy="259079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6607FAB2-FF96-114E-A6CF-A051E4C67B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95686" y="3048000"/>
            <a:ext cx="969789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FAFE85D6-38C9-3040-8511-0C453DD4226A}"/>
              </a:ext>
            </a:extLst>
          </p:cNvPr>
          <p:cNvSpPr/>
          <p:nvPr/>
        </p:nvSpPr>
        <p:spPr>
          <a:xfrm>
            <a:off x="248574" y="1421269"/>
            <a:ext cx="3943061" cy="2668221"/>
          </a:xfrm>
          <a:custGeom>
            <a:avLst/>
            <a:gdLst>
              <a:gd name="connsiteX0" fmla="*/ 775893 w 3943061"/>
              <a:gd name="connsiteY0" fmla="*/ 26531 h 2668221"/>
              <a:gd name="connsiteX1" fmla="*/ 183226 w 3943061"/>
              <a:gd name="connsiteY1" fmla="*/ 305931 h 2668221"/>
              <a:gd name="connsiteX2" fmla="*/ 73159 w 3943061"/>
              <a:gd name="connsiteY2" fmla="*/ 1431998 h 2668221"/>
              <a:gd name="connsiteX3" fmla="*/ 81626 w 3943061"/>
              <a:gd name="connsiteY3" fmla="*/ 2320998 h 2668221"/>
              <a:gd name="connsiteX4" fmla="*/ 1089159 w 3943061"/>
              <a:gd name="connsiteY4" fmla="*/ 2668131 h 2668221"/>
              <a:gd name="connsiteX5" fmla="*/ 2562359 w 3943061"/>
              <a:gd name="connsiteY5" fmla="*/ 2295598 h 2668221"/>
              <a:gd name="connsiteX6" fmla="*/ 3713826 w 3943061"/>
              <a:gd name="connsiteY6" fmla="*/ 1889198 h 2668221"/>
              <a:gd name="connsiteX7" fmla="*/ 3874693 w 3943061"/>
              <a:gd name="connsiteY7" fmla="*/ 449864 h 2668221"/>
              <a:gd name="connsiteX8" fmla="*/ 2884093 w 3943061"/>
              <a:gd name="connsiteY8" fmla="*/ 60398 h 2668221"/>
              <a:gd name="connsiteX9" fmla="*/ 775893 w 3943061"/>
              <a:gd name="connsiteY9" fmla="*/ 26531 h 266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43061" h="2668221">
                <a:moveTo>
                  <a:pt x="775893" y="26531"/>
                </a:moveTo>
                <a:cubicBezTo>
                  <a:pt x="325748" y="67453"/>
                  <a:pt x="300348" y="71687"/>
                  <a:pt x="183226" y="305931"/>
                </a:cubicBezTo>
                <a:cubicBezTo>
                  <a:pt x="66104" y="540175"/>
                  <a:pt x="90092" y="1096154"/>
                  <a:pt x="73159" y="1431998"/>
                </a:cubicBezTo>
                <a:cubicBezTo>
                  <a:pt x="56226" y="1767842"/>
                  <a:pt x="-87707" y="2114976"/>
                  <a:pt x="81626" y="2320998"/>
                </a:cubicBezTo>
                <a:cubicBezTo>
                  <a:pt x="250959" y="2527020"/>
                  <a:pt x="675704" y="2672364"/>
                  <a:pt x="1089159" y="2668131"/>
                </a:cubicBezTo>
                <a:cubicBezTo>
                  <a:pt x="1502614" y="2663898"/>
                  <a:pt x="2124915" y="2425420"/>
                  <a:pt x="2562359" y="2295598"/>
                </a:cubicBezTo>
                <a:cubicBezTo>
                  <a:pt x="2999803" y="2165776"/>
                  <a:pt x="3495104" y="2196820"/>
                  <a:pt x="3713826" y="1889198"/>
                </a:cubicBezTo>
                <a:cubicBezTo>
                  <a:pt x="3932548" y="1581576"/>
                  <a:pt x="4012982" y="754664"/>
                  <a:pt x="3874693" y="449864"/>
                </a:cubicBezTo>
                <a:cubicBezTo>
                  <a:pt x="3736404" y="145064"/>
                  <a:pt x="3400560" y="132365"/>
                  <a:pt x="2884093" y="60398"/>
                </a:cubicBezTo>
                <a:cubicBezTo>
                  <a:pt x="2367626" y="-11569"/>
                  <a:pt x="1226038" y="-14391"/>
                  <a:pt x="775893" y="2653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30000"/>
            </a:schemeClr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EA38CC-CBE4-AD4B-9E63-33B2FCFC955F}"/>
              </a:ext>
            </a:extLst>
          </p:cNvPr>
          <p:cNvSpPr txBox="1"/>
          <p:nvPr/>
        </p:nvSpPr>
        <p:spPr>
          <a:xfrm>
            <a:off x="457200" y="1413431"/>
            <a:ext cx="3394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This is what CPU does not include.</a:t>
            </a:r>
          </a:p>
        </p:txBody>
      </p:sp>
    </p:spTree>
    <p:extLst>
      <p:ext uri="{BB962C8B-B14F-4D97-AF65-F5344CB8AC3E}">
        <p14:creationId xmlns:p14="http://schemas.microsoft.com/office/powerpoint/2010/main" val="62941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/>
              <a:t>CPU and 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>
          <a:xfrm>
            <a:off x="6705655" y="3020330"/>
            <a:ext cx="2044652" cy="259807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Random Access Memory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52171" y="4171878"/>
            <a:ext cx="871760" cy="352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address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05841" y="4661115"/>
            <a:ext cx="564420" cy="352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data</a:t>
            </a:r>
            <a:endParaRPr 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37736" y="1422587"/>
            <a:ext cx="6158313" cy="1244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200" kern="0" dirty="0"/>
              <a:t>CPU has only temporary storage for computation</a:t>
            </a:r>
          </a:p>
          <a:p>
            <a:pPr lvl="1"/>
            <a:r>
              <a:rPr lang="en-US" sz="1200" kern="0" dirty="0"/>
              <a:t>ARM7 has only R0-R16 registers to keep temporary data and addresses.</a:t>
            </a:r>
          </a:p>
          <a:p>
            <a:r>
              <a:rPr lang="en-US" sz="1200" kern="0" dirty="0"/>
              <a:t>Most data should be maintained in external memory</a:t>
            </a:r>
          </a:p>
          <a:p>
            <a:pPr lvl="1"/>
            <a:r>
              <a:rPr lang="en-US" sz="1200" kern="0" dirty="0"/>
              <a:t>ROM (Read-Only Memory): include boot strap routines.</a:t>
            </a:r>
          </a:p>
          <a:p>
            <a:pPr lvl="1"/>
            <a:r>
              <a:rPr lang="en-US" sz="1200" kern="0" dirty="0"/>
              <a:t>RAM (Random Access Memory): can load your programs and data from hard disk.</a:t>
            </a:r>
          </a:p>
          <a:p>
            <a:r>
              <a:rPr lang="en-US" sz="1200" kern="0" dirty="0"/>
              <a:t>CPU-memory communication takes place with address, data, and control signals.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84347" y="2854228"/>
            <a:ext cx="821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nWAIT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485BF-97EA-1C46-B753-4EA11923E30B}"/>
              </a:ext>
            </a:extLst>
          </p:cNvPr>
          <p:cNvSpPr txBox="1"/>
          <p:nvPr/>
        </p:nvSpPr>
        <p:spPr>
          <a:xfrm>
            <a:off x="3302525" y="5435413"/>
            <a:ext cx="29707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nMREQ</a:t>
            </a:r>
            <a:r>
              <a:rPr lang="en-US" sz="1400" b="1" dirty="0"/>
              <a:t>: </a:t>
            </a:r>
            <a:r>
              <a:rPr lang="en-US" sz="1400" dirty="0"/>
              <a:t>~mem req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nRW</a:t>
            </a:r>
            <a:r>
              <a:rPr lang="en-US" sz="1400" b="1" dirty="0"/>
              <a:t>: </a:t>
            </a:r>
            <a:r>
              <a:rPr lang="en-US" sz="1400" dirty="0"/>
              <a:t>~read/write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MAS[1:0]: </a:t>
            </a:r>
            <a:r>
              <a:rPr lang="en-US" sz="1400" dirty="0"/>
              <a:t>memory address strobe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D9674C9-62E7-9847-A5BA-3BB5F11AB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64" y="2991405"/>
            <a:ext cx="2772005" cy="3267507"/>
          </a:xfrm>
          <a:prstGeom prst="rect">
            <a:avLst/>
          </a:prstGeom>
        </p:spPr>
      </p:pic>
      <p:sp>
        <p:nvSpPr>
          <p:cNvPr id="24" name="Freeform 23">
            <a:extLst>
              <a:ext uri="{FF2B5EF4-FFF2-40B4-BE49-F238E27FC236}">
                <a16:creationId xmlns:a16="http://schemas.microsoft.com/office/drawing/2014/main" id="{342D95E8-C8B6-EA45-8853-8589E10C72F0}"/>
              </a:ext>
            </a:extLst>
          </p:cNvPr>
          <p:cNvSpPr/>
          <p:nvPr/>
        </p:nvSpPr>
        <p:spPr>
          <a:xfrm>
            <a:off x="1663700" y="2883204"/>
            <a:ext cx="6248400" cy="277249"/>
          </a:xfrm>
          <a:custGeom>
            <a:avLst/>
            <a:gdLst>
              <a:gd name="connsiteX0" fmla="*/ 6248400 w 6248400"/>
              <a:gd name="connsiteY0" fmla="*/ 203200 h 571500"/>
              <a:gd name="connsiteX1" fmla="*/ 6248400 w 6248400"/>
              <a:gd name="connsiteY1" fmla="*/ 0 h 571500"/>
              <a:gd name="connsiteX2" fmla="*/ 0 w 6248400"/>
              <a:gd name="connsiteY2" fmla="*/ 0 h 571500"/>
              <a:gd name="connsiteX3" fmla="*/ 0 w 62484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8400" h="571500">
                <a:moveTo>
                  <a:pt x="6248400" y="203200"/>
                </a:moveTo>
                <a:lnTo>
                  <a:pt x="6248400" y="0"/>
                </a:lnTo>
                <a:lnTo>
                  <a:pt x="0" y="0"/>
                </a:lnTo>
                <a:lnTo>
                  <a:pt x="0" y="571500"/>
                </a:lnTo>
              </a:path>
            </a:pathLst>
          </a:custGeom>
          <a:noFill/>
          <a:ln w="571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3028950" y="4559888"/>
            <a:ext cx="3636664" cy="127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660C4-BB6F-3948-A9A2-5C3CD2BB81E3}"/>
              </a:ext>
            </a:extLst>
          </p:cNvPr>
          <p:cNvCxnSpPr>
            <a:cxnSpLocks/>
          </p:cNvCxnSpPr>
          <p:nvPr/>
        </p:nvCxnSpPr>
        <p:spPr>
          <a:xfrm>
            <a:off x="3028950" y="5013659"/>
            <a:ext cx="3656685" cy="12726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028950" y="5401457"/>
            <a:ext cx="3636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4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838200"/>
          </a:xfrm>
        </p:spPr>
        <p:txBody>
          <a:bodyPr/>
          <a:lstStyle/>
          <a:p>
            <a:r>
              <a:rPr lang="en-US" dirty="0"/>
              <a:t>Memory Organization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" name="Rectangle 366"/>
          <p:cNvSpPr>
            <a:spLocks noChangeArrowheads="1"/>
          </p:cNvSpPr>
          <p:nvPr/>
        </p:nvSpPr>
        <p:spPr bwMode="auto">
          <a:xfrm>
            <a:off x="1658938" y="1733550"/>
            <a:ext cx="6288087" cy="4329113"/>
          </a:xfrm>
          <a:prstGeom prst="rect">
            <a:avLst/>
          </a:prstGeom>
          <a:solidFill>
            <a:srgbClr val="FFFFCC"/>
          </a:solidFill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grpSp>
        <p:nvGrpSpPr>
          <p:cNvPr id="8" name="Group 367"/>
          <p:cNvGrpSpPr>
            <a:grpSpLocks/>
          </p:cNvGrpSpPr>
          <p:nvPr/>
        </p:nvGrpSpPr>
        <p:grpSpPr bwMode="auto">
          <a:xfrm>
            <a:off x="3527425" y="2271713"/>
            <a:ext cx="3838575" cy="3263900"/>
            <a:chOff x="1254" y="1721"/>
            <a:chExt cx="2418" cy="2056"/>
          </a:xfrm>
        </p:grpSpPr>
        <p:grpSp>
          <p:nvGrpSpPr>
            <p:cNvPr id="9" name="Group 368"/>
            <p:cNvGrpSpPr>
              <a:grpSpLocks/>
            </p:cNvGrpSpPr>
            <p:nvPr/>
          </p:nvGrpSpPr>
          <p:grpSpPr bwMode="auto">
            <a:xfrm>
              <a:off x="1254" y="1721"/>
              <a:ext cx="2414" cy="342"/>
              <a:chOff x="1254" y="1721"/>
              <a:chExt cx="2414" cy="342"/>
            </a:xfrm>
          </p:grpSpPr>
          <p:grpSp>
            <p:nvGrpSpPr>
              <p:cNvPr id="133" name="Group 369"/>
              <p:cNvGrpSpPr>
                <a:grpSpLocks/>
              </p:cNvGrpSpPr>
              <p:nvPr/>
            </p:nvGrpSpPr>
            <p:grpSpPr bwMode="auto">
              <a:xfrm>
                <a:off x="1254" y="1725"/>
                <a:ext cx="451" cy="335"/>
                <a:chOff x="1251" y="1728"/>
                <a:chExt cx="451" cy="335"/>
              </a:xfrm>
            </p:grpSpPr>
            <p:grpSp>
              <p:nvGrpSpPr>
                <p:cNvPr id="164" name="Group 370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166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67" name="Text Box 3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168" name="Text Box 3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169" name="Text Box 3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170" name="Oval 375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71" name="Text Box 3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172" name="Line 37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5" name="Line 378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4" name="Group 379"/>
              <p:cNvGrpSpPr>
                <a:grpSpLocks/>
              </p:cNvGrpSpPr>
              <p:nvPr/>
            </p:nvGrpSpPr>
            <p:grpSpPr bwMode="auto">
              <a:xfrm>
                <a:off x="1901" y="1721"/>
                <a:ext cx="451" cy="335"/>
                <a:chOff x="1251" y="1728"/>
                <a:chExt cx="451" cy="335"/>
              </a:xfrm>
            </p:grpSpPr>
            <p:grpSp>
              <p:nvGrpSpPr>
                <p:cNvPr id="155" name="Group 380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157" name="Rectangle 381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58" name="Text Box 3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159" name="Text Box 3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160" name="Text Box 3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161" name="Oval 385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62" name="Text Box 3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163" name="Line 38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Line 388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5" name="Group 389"/>
              <p:cNvGrpSpPr>
                <a:grpSpLocks/>
              </p:cNvGrpSpPr>
              <p:nvPr/>
            </p:nvGrpSpPr>
            <p:grpSpPr bwMode="auto">
              <a:xfrm>
                <a:off x="2567" y="1728"/>
                <a:ext cx="451" cy="335"/>
                <a:chOff x="1251" y="1728"/>
                <a:chExt cx="451" cy="335"/>
              </a:xfrm>
            </p:grpSpPr>
            <p:grpSp>
              <p:nvGrpSpPr>
                <p:cNvPr id="146" name="Group 390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148" name="Rectangle 391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49" name="Text Box 3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150" name="Text Box 39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151" name="Text Box 3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152" name="Oval 395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53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154" name="Line 3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Line 398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36" name="Group 399"/>
              <p:cNvGrpSpPr>
                <a:grpSpLocks/>
              </p:cNvGrpSpPr>
              <p:nvPr/>
            </p:nvGrpSpPr>
            <p:grpSpPr bwMode="auto">
              <a:xfrm>
                <a:off x="3217" y="1721"/>
                <a:ext cx="451" cy="335"/>
                <a:chOff x="1251" y="1728"/>
                <a:chExt cx="451" cy="335"/>
              </a:xfrm>
            </p:grpSpPr>
            <p:grpSp>
              <p:nvGrpSpPr>
                <p:cNvPr id="137" name="Group 400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139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40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141" name="Text Box 40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142" name="Text Box 40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143" name="Oval 405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44" name="Text Box 4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145" name="Line 40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8" name="Line 408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409"/>
            <p:cNvGrpSpPr>
              <a:grpSpLocks/>
            </p:cNvGrpSpPr>
            <p:nvPr/>
          </p:nvGrpSpPr>
          <p:grpSpPr bwMode="auto">
            <a:xfrm>
              <a:off x="1257" y="2306"/>
              <a:ext cx="2414" cy="342"/>
              <a:chOff x="1254" y="1721"/>
              <a:chExt cx="2414" cy="342"/>
            </a:xfrm>
          </p:grpSpPr>
          <p:grpSp>
            <p:nvGrpSpPr>
              <p:cNvPr id="93" name="Group 410"/>
              <p:cNvGrpSpPr>
                <a:grpSpLocks/>
              </p:cNvGrpSpPr>
              <p:nvPr/>
            </p:nvGrpSpPr>
            <p:grpSpPr bwMode="auto">
              <a:xfrm>
                <a:off x="1254" y="1725"/>
                <a:ext cx="451" cy="335"/>
                <a:chOff x="1251" y="1728"/>
                <a:chExt cx="451" cy="335"/>
              </a:xfrm>
            </p:grpSpPr>
            <p:grpSp>
              <p:nvGrpSpPr>
                <p:cNvPr id="124" name="Group 411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126" name="Rectangle 412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27" name="Text Box 4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128" name="Text Box 4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129" name="Text Box 4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130" name="Oval 416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31" name="Text Box 4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132" name="Line 4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5" name="Line 419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420"/>
              <p:cNvGrpSpPr>
                <a:grpSpLocks/>
              </p:cNvGrpSpPr>
              <p:nvPr/>
            </p:nvGrpSpPr>
            <p:grpSpPr bwMode="auto">
              <a:xfrm>
                <a:off x="1901" y="1721"/>
                <a:ext cx="451" cy="335"/>
                <a:chOff x="1251" y="1728"/>
                <a:chExt cx="451" cy="335"/>
              </a:xfrm>
            </p:grpSpPr>
            <p:grpSp>
              <p:nvGrpSpPr>
                <p:cNvPr id="115" name="Group 421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117" name="Rectangle 422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18" name="Text Box 4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119" name="Text Box 4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120" name="Text Box 4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121" name="Oval 426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22" name="Text Box 4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123" name="Line 42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" name="Line 429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430"/>
              <p:cNvGrpSpPr>
                <a:grpSpLocks/>
              </p:cNvGrpSpPr>
              <p:nvPr/>
            </p:nvGrpSpPr>
            <p:grpSpPr bwMode="auto">
              <a:xfrm>
                <a:off x="2567" y="1728"/>
                <a:ext cx="451" cy="335"/>
                <a:chOff x="1251" y="1728"/>
                <a:chExt cx="451" cy="335"/>
              </a:xfrm>
            </p:grpSpPr>
            <p:grpSp>
              <p:nvGrpSpPr>
                <p:cNvPr id="106" name="Group 431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108" name="Rectangle 432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09" name="Text Box 4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110" name="Text Box 4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111" name="Text Box 4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112" name="Oval 436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13" name="Text Box 4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114" name="Line 43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7" name="Line 439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96" name="Group 440"/>
              <p:cNvGrpSpPr>
                <a:grpSpLocks/>
              </p:cNvGrpSpPr>
              <p:nvPr/>
            </p:nvGrpSpPr>
            <p:grpSpPr bwMode="auto">
              <a:xfrm>
                <a:off x="3217" y="1721"/>
                <a:ext cx="451" cy="335"/>
                <a:chOff x="1251" y="1728"/>
                <a:chExt cx="451" cy="335"/>
              </a:xfrm>
            </p:grpSpPr>
            <p:grpSp>
              <p:nvGrpSpPr>
                <p:cNvPr id="97" name="Group 441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99" name="Rectangle 442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00" name="Text Box 4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101" name="Text Box 4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102" name="Text Box 4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103" name="Oval 446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104" name="Text Box 4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105" name="Line 4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98" name="Line 449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1" name="Group 450"/>
            <p:cNvGrpSpPr>
              <a:grpSpLocks/>
            </p:cNvGrpSpPr>
            <p:nvPr/>
          </p:nvGrpSpPr>
          <p:grpSpPr bwMode="auto">
            <a:xfrm>
              <a:off x="1255" y="2850"/>
              <a:ext cx="2414" cy="342"/>
              <a:chOff x="1254" y="1721"/>
              <a:chExt cx="2414" cy="342"/>
            </a:xfrm>
          </p:grpSpPr>
          <p:grpSp>
            <p:nvGrpSpPr>
              <p:cNvPr id="53" name="Group 451"/>
              <p:cNvGrpSpPr>
                <a:grpSpLocks/>
              </p:cNvGrpSpPr>
              <p:nvPr/>
            </p:nvGrpSpPr>
            <p:grpSpPr bwMode="auto">
              <a:xfrm>
                <a:off x="1254" y="1725"/>
                <a:ext cx="451" cy="335"/>
                <a:chOff x="1251" y="1728"/>
                <a:chExt cx="451" cy="335"/>
              </a:xfrm>
            </p:grpSpPr>
            <p:grpSp>
              <p:nvGrpSpPr>
                <p:cNvPr id="84" name="Group 452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86" name="Rectangle 453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87" name="Text Box 4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88" name="Text Box 4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89" name="Text Box 4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90" name="Oval 457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91" name="Text Box 4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92" name="Line 45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85" name="Line 460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4" name="Group 461"/>
              <p:cNvGrpSpPr>
                <a:grpSpLocks/>
              </p:cNvGrpSpPr>
              <p:nvPr/>
            </p:nvGrpSpPr>
            <p:grpSpPr bwMode="auto">
              <a:xfrm>
                <a:off x="1901" y="1721"/>
                <a:ext cx="451" cy="335"/>
                <a:chOff x="1251" y="1728"/>
                <a:chExt cx="451" cy="335"/>
              </a:xfrm>
            </p:grpSpPr>
            <p:grpSp>
              <p:nvGrpSpPr>
                <p:cNvPr id="75" name="Group 462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77" name="Rectangle 463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78" name="Text Box 4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79" name="Text Box 4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80" name="Text Box 4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81" name="Oval 467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82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83" name="Line 46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76" name="Line 470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5" name="Group 471"/>
              <p:cNvGrpSpPr>
                <a:grpSpLocks/>
              </p:cNvGrpSpPr>
              <p:nvPr/>
            </p:nvGrpSpPr>
            <p:grpSpPr bwMode="auto">
              <a:xfrm>
                <a:off x="2567" y="1728"/>
                <a:ext cx="451" cy="335"/>
                <a:chOff x="1251" y="1728"/>
                <a:chExt cx="451" cy="335"/>
              </a:xfrm>
            </p:grpSpPr>
            <p:grpSp>
              <p:nvGrpSpPr>
                <p:cNvPr id="66" name="Group 472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68" name="Rectangle 473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69" name="Text Box 4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70" name="Text Box 4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71" name="Text Box 4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72" name="Oval 477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73" name="Text Box 4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74" name="Line 4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Line 480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481"/>
              <p:cNvGrpSpPr>
                <a:grpSpLocks/>
              </p:cNvGrpSpPr>
              <p:nvPr/>
            </p:nvGrpSpPr>
            <p:grpSpPr bwMode="auto">
              <a:xfrm>
                <a:off x="3217" y="1721"/>
                <a:ext cx="451" cy="335"/>
                <a:chOff x="1251" y="1728"/>
                <a:chExt cx="451" cy="335"/>
              </a:xfrm>
            </p:grpSpPr>
            <p:grpSp>
              <p:nvGrpSpPr>
                <p:cNvPr id="57" name="Group 482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59" name="Rectangle 483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60" name="Text Box 4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61" name="Text Box 4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62" name="Text Box 4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63" name="Oval 487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64" name="Text Box 4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65" name="Line 48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8" name="Line 490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491"/>
            <p:cNvGrpSpPr>
              <a:grpSpLocks/>
            </p:cNvGrpSpPr>
            <p:nvPr/>
          </p:nvGrpSpPr>
          <p:grpSpPr bwMode="auto">
            <a:xfrm>
              <a:off x="1258" y="3435"/>
              <a:ext cx="2414" cy="342"/>
              <a:chOff x="1254" y="1721"/>
              <a:chExt cx="2414" cy="342"/>
            </a:xfrm>
          </p:grpSpPr>
          <p:grpSp>
            <p:nvGrpSpPr>
              <p:cNvPr id="13" name="Group 492"/>
              <p:cNvGrpSpPr>
                <a:grpSpLocks/>
              </p:cNvGrpSpPr>
              <p:nvPr/>
            </p:nvGrpSpPr>
            <p:grpSpPr bwMode="auto">
              <a:xfrm>
                <a:off x="1254" y="1725"/>
                <a:ext cx="451" cy="335"/>
                <a:chOff x="1251" y="1728"/>
                <a:chExt cx="451" cy="335"/>
              </a:xfrm>
            </p:grpSpPr>
            <p:grpSp>
              <p:nvGrpSpPr>
                <p:cNvPr id="44" name="Group 493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46" name="Rectangle 494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47" name="Text Box 4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48" name="Text Box 4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49" name="Text Box 49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50" name="Oval 498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51" name="Text Box 49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52" name="Line 5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" name="Line 501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502"/>
              <p:cNvGrpSpPr>
                <a:grpSpLocks/>
              </p:cNvGrpSpPr>
              <p:nvPr/>
            </p:nvGrpSpPr>
            <p:grpSpPr bwMode="auto">
              <a:xfrm>
                <a:off x="1901" y="1721"/>
                <a:ext cx="451" cy="335"/>
                <a:chOff x="1251" y="1728"/>
                <a:chExt cx="451" cy="335"/>
              </a:xfrm>
            </p:grpSpPr>
            <p:grpSp>
              <p:nvGrpSpPr>
                <p:cNvPr id="35" name="Group 503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37" name="Rectangle 504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38" name="Text Box 50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39" name="Text Box 5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40" name="Text Box 5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41" name="Oval 508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42" name="Text Box 5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43" name="Line 5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" name="Line 511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512"/>
              <p:cNvGrpSpPr>
                <a:grpSpLocks/>
              </p:cNvGrpSpPr>
              <p:nvPr/>
            </p:nvGrpSpPr>
            <p:grpSpPr bwMode="auto">
              <a:xfrm>
                <a:off x="2567" y="1728"/>
                <a:ext cx="451" cy="335"/>
                <a:chOff x="1251" y="1728"/>
                <a:chExt cx="451" cy="335"/>
              </a:xfrm>
            </p:grpSpPr>
            <p:grpSp>
              <p:nvGrpSpPr>
                <p:cNvPr id="26" name="Group 513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28" name="Rectangle 514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29" name="Text Box 5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30" name="Text Box 5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31" name="Text Box 5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32" name="Oval 518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33" name="Text Box 5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34" name="Line 5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521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522"/>
              <p:cNvGrpSpPr>
                <a:grpSpLocks/>
              </p:cNvGrpSpPr>
              <p:nvPr/>
            </p:nvGrpSpPr>
            <p:grpSpPr bwMode="auto">
              <a:xfrm>
                <a:off x="3217" y="1721"/>
                <a:ext cx="451" cy="335"/>
                <a:chOff x="1251" y="1728"/>
                <a:chExt cx="451" cy="335"/>
              </a:xfrm>
            </p:grpSpPr>
            <p:grpSp>
              <p:nvGrpSpPr>
                <p:cNvPr id="17" name="Group 523"/>
                <p:cNvGrpSpPr>
                  <a:grpSpLocks/>
                </p:cNvGrpSpPr>
                <p:nvPr/>
              </p:nvGrpSpPr>
              <p:grpSpPr bwMode="auto">
                <a:xfrm>
                  <a:off x="1251" y="1728"/>
                  <a:ext cx="372" cy="335"/>
                  <a:chOff x="1226" y="1734"/>
                  <a:chExt cx="372" cy="335"/>
                </a:xfrm>
              </p:grpSpPr>
              <p:sp>
                <p:nvSpPr>
                  <p:cNvPr id="19" name="Rectangle 524"/>
                  <p:cNvSpPr>
                    <a:spLocks noChangeArrowheads="1"/>
                  </p:cNvSpPr>
                  <p:nvPr/>
                </p:nvSpPr>
                <p:spPr bwMode="auto">
                  <a:xfrm>
                    <a:off x="1274" y="1734"/>
                    <a:ext cx="275" cy="288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20" name="Text Box 5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8" y="1750"/>
                    <a:ext cx="16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D</a:t>
                    </a:r>
                  </a:p>
                </p:txBody>
              </p:sp>
              <p:sp>
                <p:nvSpPr>
                  <p:cNvPr id="21" name="Text Box 5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03" y="1747"/>
                    <a:ext cx="166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Q</a:t>
                    </a:r>
                  </a:p>
                </p:txBody>
              </p:sp>
              <p:sp>
                <p:nvSpPr>
                  <p:cNvPr id="22" name="Text Box 5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26" y="1872"/>
                    <a:ext cx="247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CLK</a:t>
                    </a:r>
                  </a:p>
                </p:txBody>
              </p:sp>
              <p:sp>
                <p:nvSpPr>
                  <p:cNvPr id="23" name="Oval 528"/>
                  <p:cNvSpPr>
                    <a:spLocks noChangeArrowheads="1"/>
                  </p:cNvSpPr>
                  <p:nvPr/>
                </p:nvSpPr>
                <p:spPr bwMode="auto">
                  <a:xfrm>
                    <a:off x="1475" y="2022"/>
                    <a:ext cx="47" cy="47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 sz="1400" b="1"/>
                  </a:p>
                </p:txBody>
              </p:sp>
              <p:sp>
                <p:nvSpPr>
                  <p:cNvPr id="24" name="Text Box 5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9" y="1909"/>
                    <a:ext cx="209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905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chemeClr val="tx1"/>
                        </a:solidFill>
                        <a:latin typeface="Frutiger 55 Roman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/>
                    <a:r>
                      <a:rPr lang="en-US" sz="800" b="1"/>
                      <a:t>OE</a:t>
                    </a:r>
                  </a:p>
                </p:txBody>
              </p:sp>
              <p:sp>
                <p:nvSpPr>
                  <p:cNvPr id="25" name="Line 5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452" y="1930"/>
                    <a:ext cx="80" cy="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" name="Line 531"/>
                <p:cNvSpPr>
                  <a:spLocks noChangeShapeType="1"/>
                </p:cNvSpPr>
                <p:nvPr/>
              </p:nvSpPr>
              <p:spPr bwMode="auto">
                <a:xfrm>
                  <a:off x="1571" y="1811"/>
                  <a:ext cx="1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73" name="Line 532"/>
          <p:cNvSpPr>
            <a:spLocks noChangeShapeType="1"/>
          </p:cNvSpPr>
          <p:nvPr/>
        </p:nvSpPr>
        <p:spPr bwMode="auto">
          <a:xfrm flipH="1" flipV="1">
            <a:off x="4240213" y="1512888"/>
            <a:ext cx="0" cy="3616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" name="Line 533"/>
          <p:cNvSpPr>
            <a:spLocks noChangeShapeType="1"/>
          </p:cNvSpPr>
          <p:nvPr/>
        </p:nvSpPr>
        <p:spPr bwMode="auto">
          <a:xfrm flipH="1" flipV="1">
            <a:off x="5284788" y="1512888"/>
            <a:ext cx="1587" cy="3627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5" name="Line 534"/>
          <p:cNvSpPr>
            <a:spLocks noChangeShapeType="1"/>
          </p:cNvSpPr>
          <p:nvPr/>
        </p:nvSpPr>
        <p:spPr bwMode="auto">
          <a:xfrm flipH="1" flipV="1">
            <a:off x="6332538" y="1520825"/>
            <a:ext cx="0" cy="3617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6" name="Line 535"/>
          <p:cNvSpPr>
            <a:spLocks noChangeShapeType="1"/>
          </p:cNvSpPr>
          <p:nvPr/>
        </p:nvSpPr>
        <p:spPr bwMode="auto">
          <a:xfrm flipV="1">
            <a:off x="7358063" y="1527175"/>
            <a:ext cx="1587" cy="3586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7" name="Rectangle 536"/>
          <p:cNvSpPr>
            <a:spLocks noChangeArrowheads="1"/>
          </p:cNvSpPr>
          <p:nvPr/>
        </p:nvSpPr>
        <p:spPr bwMode="auto">
          <a:xfrm rot="5400000">
            <a:off x="794" y="3593306"/>
            <a:ext cx="4135438" cy="631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 sz="1400" b="1"/>
          </a:p>
        </p:txBody>
      </p:sp>
      <p:grpSp>
        <p:nvGrpSpPr>
          <p:cNvPr id="178" name="Group 537"/>
          <p:cNvGrpSpPr>
            <a:grpSpLocks/>
          </p:cNvGrpSpPr>
          <p:nvPr/>
        </p:nvGrpSpPr>
        <p:grpSpPr bwMode="auto">
          <a:xfrm>
            <a:off x="6534150" y="2203450"/>
            <a:ext cx="173038" cy="209550"/>
            <a:chOff x="3686" y="1741"/>
            <a:chExt cx="109" cy="192"/>
          </a:xfrm>
        </p:grpSpPr>
        <p:sp>
          <p:nvSpPr>
            <p:cNvPr id="179" name="Line 538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0" name="Line 539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1" name="Group 540"/>
          <p:cNvGrpSpPr>
            <a:grpSpLocks/>
          </p:cNvGrpSpPr>
          <p:nvPr/>
        </p:nvGrpSpPr>
        <p:grpSpPr bwMode="auto">
          <a:xfrm>
            <a:off x="5529263" y="2217738"/>
            <a:ext cx="173037" cy="209550"/>
            <a:chOff x="3686" y="1741"/>
            <a:chExt cx="109" cy="192"/>
          </a:xfrm>
        </p:grpSpPr>
        <p:sp>
          <p:nvSpPr>
            <p:cNvPr id="182" name="Line 541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3" name="Line 542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4" name="Group 543"/>
          <p:cNvGrpSpPr>
            <a:grpSpLocks/>
          </p:cNvGrpSpPr>
          <p:nvPr/>
        </p:nvGrpSpPr>
        <p:grpSpPr bwMode="auto">
          <a:xfrm>
            <a:off x="4451350" y="2217738"/>
            <a:ext cx="173038" cy="209550"/>
            <a:chOff x="3686" y="1741"/>
            <a:chExt cx="109" cy="192"/>
          </a:xfrm>
        </p:grpSpPr>
        <p:sp>
          <p:nvSpPr>
            <p:cNvPr id="185" name="Line 544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545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87" name="Group 546"/>
          <p:cNvGrpSpPr>
            <a:grpSpLocks/>
          </p:cNvGrpSpPr>
          <p:nvPr/>
        </p:nvGrpSpPr>
        <p:grpSpPr bwMode="auto">
          <a:xfrm>
            <a:off x="3446463" y="2217738"/>
            <a:ext cx="173037" cy="209550"/>
            <a:chOff x="3686" y="1741"/>
            <a:chExt cx="109" cy="192"/>
          </a:xfrm>
        </p:grpSpPr>
        <p:sp>
          <p:nvSpPr>
            <p:cNvPr id="188" name="Line 547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Line 548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90" name="Text Box 549"/>
          <p:cNvSpPr txBox="1">
            <a:spLocks noChangeArrowheads="1"/>
          </p:cNvSpPr>
          <p:nvPr/>
        </p:nvSpPr>
        <p:spPr bwMode="auto">
          <a:xfrm>
            <a:off x="2339975" y="266541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(W0)D0..D3</a:t>
            </a:r>
          </a:p>
        </p:txBody>
      </p:sp>
      <p:grpSp>
        <p:nvGrpSpPr>
          <p:cNvPr id="191" name="Group 550"/>
          <p:cNvGrpSpPr>
            <a:grpSpLocks/>
          </p:cNvGrpSpPr>
          <p:nvPr/>
        </p:nvGrpSpPr>
        <p:grpSpPr bwMode="auto">
          <a:xfrm>
            <a:off x="6543675" y="3127375"/>
            <a:ext cx="173038" cy="209550"/>
            <a:chOff x="3686" y="1741"/>
            <a:chExt cx="109" cy="192"/>
          </a:xfrm>
        </p:grpSpPr>
        <p:sp>
          <p:nvSpPr>
            <p:cNvPr id="192" name="Line 551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3" name="Line 552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4" name="Group 553"/>
          <p:cNvGrpSpPr>
            <a:grpSpLocks/>
          </p:cNvGrpSpPr>
          <p:nvPr/>
        </p:nvGrpSpPr>
        <p:grpSpPr bwMode="auto">
          <a:xfrm>
            <a:off x="5538788" y="3141663"/>
            <a:ext cx="173037" cy="209550"/>
            <a:chOff x="3686" y="1741"/>
            <a:chExt cx="109" cy="192"/>
          </a:xfrm>
        </p:grpSpPr>
        <p:sp>
          <p:nvSpPr>
            <p:cNvPr id="195" name="Line 554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555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7" name="Group 556"/>
          <p:cNvGrpSpPr>
            <a:grpSpLocks/>
          </p:cNvGrpSpPr>
          <p:nvPr/>
        </p:nvGrpSpPr>
        <p:grpSpPr bwMode="auto">
          <a:xfrm>
            <a:off x="4460875" y="3141663"/>
            <a:ext cx="173038" cy="209550"/>
            <a:chOff x="3686" y="1741"/>
            <a:chExt cx="109" cy="192"/>
          </a:xfrm>
        </p:grpSpPr>
        <p:sp>
          <p:nvSpPr>
            <p:cNvPr id="198" name="Line 557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9" name="Line 558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0" name="Group 559"/>
          <p:cNvGrpSpPr>
            <a:grpSpLocks/>
          </p:cNvGrpSpPr>
          <p:nvPr/>
        </p:nvGrpSpPr>
        <p:grpSpPr bwMode="auto">
          <a:xfrm>
            <a:off x="3443288" y="3141663"/>
            <a:ext cx="185737" cy="222250"/>
            <a:chOff x="3686" y="1741"/>
            <a:chExt cx="109" cy="192"/>
          </a:xfrm>
        </p:grpSpPr>
        <p:sp>
          <p:nvSpPr>
            <p:cNvPr id="201" name="Line 560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561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3" name="Group 562"/>
          <p:cNvGrpSpPr>
            <a:grpSpLocks/>
          </p:cNvGrpSpPr>
          <p:nvPr/>
        </p:nvGrpSpPr>
        <p:grpSpPr bwMode="auto">
          <a:xfrm>
            <a:off x="6535738" y="3990975"/>
            <a:ext cx="173037" cy="200025"/>
            <a:chOff x="3686" y="1741"/>
            <a:chExt cx="109" cy="192"/>
          </a:xfrm>
        </p:grpSpPr>
        <p:sp>
          <p:nvSpPr>
            <p:cNvPr id="204" name="Line 563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" name="Line 564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6" name="Group 565"/>
          <p:cNvGrpSpPr>
            <a:grpSpLocks/>
          </p:cNvGrpSpPr>
          <p:nvPr/>
        </p:nvGrpSpPr>
        <p:grpSpPr bwMode="auto">
          <a:xfrm>
            <a:off x="5530850" y="4005263"/>
            <a:ext cx="173038" cy="200025"/>
            <a:chOff x="3686" y="1741"/>
            <a:chExt cx="109" cy="192"/>
          </a:xfrm>
        </p:grpSpPr>
        <p:sp>
          <p:nvSpPr>
            <p:cNvPr id="207" name="Line 566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567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9" name="Group 568"/>
          <p:cNvGrpSpPr>
            <a:grpSpLocks/>
          </p:cNvGrpSpPr>
          <p:nvPr/>
        </p:nvGrpSpPr>
        <p:grpSpPr bwMode="auto">
          <a:xfrm>
            <a:off x="4452938" y="4005263"/>
            <a:ext cx="173037" cy="200025"/>
            <a:chOff x="3686" y="1741"/>
            <a:chExt cx="109" cy="192"/>
          </a:xfrm>
        </p:grpSpPr>
        <p:sp>
          <p:nvSpPr>
            <p:cNvPr id="210" name="Line 569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570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2" name="Group 571"/>
          <p:cNvGrpSpPr>
            <a:grpSpLocks/>
          </p:cNvGrpSpPr>
          <p:nvPr/>
        </p:nvGrpSpPr>
        <p:grpSpPr bwMode="auto">
          <a:xfrm>
            <a:off x="3441700" y="4005263"/>
            <a:ext cx="179388" cy="200025"/>
            <a:chOff x="3686" y="1741"/>
            <a:chExt cx="109" cy="192"/>
          </a:xfrm>
        </p:grpSpPr>
        <p:sp>
          <p:nvSpPr>
            <p:cNvPr id="213" name="Line 572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573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5" name="Group 574"/>
          <p:cNvGrpSpPr>
            <a:grpSpLocks/>
          </p:cNvGrpSpPr>
          <p:nvPr/>
        </p:nvGrpSpPr>
        <p:grpSpPr bwMode="auto">
          <a:xfrm>
            <a:off x="6543675" y="4937125"/>
            <a:ext cx="173038" cy="190500"/>
            <a:chOff x="3686" y="1741"/>
            <a:chExt cx="109" cy="192"/>
          </a:xfrm>
        </p:grpSpPr>
        <p:sp>
          <p:nvSpPr>
            <p:cNvPr id="216" name="Line 575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576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18" name="Group 577"/>
          <p:cNvGrpSpPr>
            <a:grpSpLocks/>
          </p:cNvGrpSpPr>
          <p:nvPr/>
        </p:nvGrpSpPr>
        <p:grpSpPr bwMode="auto">
          <a:xfrm>
            <a:off x="5538788" y="4949825"/>
            <a:ext cx="173037" cy="190500"/>
            <a:chOff x="3686" y="1741"/>
            <a:chExt cx="109" cy="192"/>
          </a:xfrm>
        </p:grpSpPr>
        <p:sp>
          <p:nvSpPr>
            <p:cNvPr id="219" name="Line 578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579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1" name="Group 580"/>
          <p:cNvGrpSpPr>
            <a:grpSpLocks/>
          </p:cNvGrpSpPr>
          <p:nvPr/>
        </p:nvGrpSpPr>
        <p:grpSpPr bwMode="auto">
          <a:xfrm>
            <a:off x="4460875" y="4949825"/>
            <a:ext cx="173038" cy="190500"/>
            <a:chOff x="3686" y="1741"/>
            <a:chExt cx="109" cy="192"/>
          </a:xfrm>
        </p:grpSpPr>
        <p:sp>
          <p:nvSpPr>
            <p:cNvPr id="222" name="Line 581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582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224" name="Group 583"/>
          <p:cNvGrpSpPr>
            <a:grpSpLocks/>
          </p:cNvGrpSpPr>
          <p:nvPr/>
        </p:nvGrpSpPr>
        <p:grpSpPr bwMode="auto">
          <a:xfrm>
            <a:off x="3455988" y="4949825"/>
            <a:ext cx="173037" cy="190500"/>
            <a:chOff x="3686" y="1741"/>
            <a:chExt cx="109" cy="192"/>
          </a:xfrm>
        </p:grpSpPr>
        <p:sp>
          <p:nvSpPr>
            <p:cNvPr id="225" name="Line 584"/>
            <p:cNvSpPr>
              <a:spLocks noChangeShapeType="1"/>
            </p:cNvSpPr>
            <p:nvPr/>
          </p:nvSpPr>
          <p:spPr bwMode="auto">
            <a:xfrm>
              <a:off x="3692" y="174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6" name="Line 585"/>
            <p:cNvSpPr>
              <a:spLocks noChangeShapeType="1"/>
            </p:cNvSpPr>
            <p:nvPr/>
          </p:nvSpPr>
          <p:spPr bwMode="auto">
            <a:xfrm>
              <a:off x="3686" y="1926"/>
              <a:ext cx="109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27" name="Text Box 586"/>
          <p:cNvSpPr txBox="1">
            <a:spLocks noChangeArrowheads="1"/>
          </p:cNvSpPr>
          <p:nvPr/>
        </p:nvSpPr>
        <p:spPr bwMode="auto">
          <a:xfrm>
            <a:off x="2338388" y="537686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(W3)D0..D3</a:t>
            </a:r>
          </a:p>
        </p:txBody>
      </p:sp>
      <p:sp>
        <p:nvSpPr>
          <p:cNvPr id="228" name="Text Box 587"/>
          <p:cNvSpPr txBox="1">
            <a:spLocks noChangeArrowheads="1"/>
          </p:cNvSpPr>
          <p:nvPr/>
        </p:nvSpPr>
        <p:spPr bwMode="auto">
          <a:xfrm>
            <a:off x="2338388" y="4433888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(W2)D0..D3</a:t>
            </a:r>
          </a:p>
        </p:txBody>
      </p:sp>
      <p:sp>
        <p:nvSpPr>
          <p:cNvPr id="229" name="Freeform 588"/>
          <p:cNvSpPr>
            <a:spLocks/>
          </p:cNvSpPr>
          <p:nvPr/>
        </p:nvSpPr>
        <p:spPr bwMode="auto">
          <a:xfrm>
            <a:off x="3455988" y="1958975"/>
            <a:ext cx="782637" cy="244475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0" name="Freeform 589"/>
          <p:cNvSpPr>
            <a:spLocks/>
          </p:cNvSpPr>
          <p:nvPr/>
        </p:nvSpPr>
        <p:spPr bwMode="auto">
          <a:xfrm>
            <a:off x="4460875" y="1944688"/>
            <a:ext cx="812800" cy="249237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1" name="Freeform 590"/>
          <p:cNvSpPr>
            <a:spLocks/>
          </p:cNvSpPr>
          <p:nvPr/>
        </p:nvSpPr>
        <p:spPr bwMode="auto">
          <a:xfrm>
            <a:off x="5538788" y="1954213"/>
            <a:ext cx="782637" cy="244475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2" name="Freeform 591"/>
          <p:cNvSpPr>
            <a:spLocks/>
          </p:cNvSpPr>
          <p:nvPr/>
        </p:nvSpPr>
        <p:spPr bwMode="auto">
          <a:xfrm>
            <a:off x="6543675" y="1947863"/>
            <a:ext cx="782638" cy="244475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3" name="Oval 592"/>
          <p:cNvSpPr>
            <a:spLocks noChangeArrowheads="1"/>
          </p:cNvSpPr>
          <p:nvPr/>
        </p:nvSpPr>
        <p:spPr bwMode="auto">
          <a:xfrm>
            <a:off x="4194175" y="19192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34" name="Oval 593"/>
          <p:cNvSpPr>
            <a:spLocks noChangeArrowheads="1"/>
          </p:cNvSpPr>
          <p:nvPr/>
        </p:nvSpPr>
        <p:spPr bwMode="auto">
          <a:xfrm>
            <a:off x="5245100" y="1908175"/>
            <a:ext cx="74613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35" name="Oval 594"/>
          <p:cNvSpPr>
            <a:spLocks noChangeArrowheads="1"/>
          </p:cNvSpPr>
          <p:nvPr/>
        </p:nvSpPr>
        <p:spPr bwMode="auto">
          <a:xfrm>
            <a:off x="6299200" y="1909763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36" name="Oval 595"/>
          <p:cNvSpPr>
            <a:spLocks noChangeArrowheads="1"/>
          </p:cNvSpPr>
          <p:nvPr/>
        </p:nvSpPr>
        <p:spPr bwMode="auto">
          <a:xfrm>
            <a:off x="7302500" y="19192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37" name="Freeform 596"/>
          <p:cNvSpPr>
            <a:spLocks/>
          </p:cNvSpPr>
          <p:nvPr/>
        </p:nvSpPr>
        <p:spPr bwMode="auto">
          <a:xfrm>
            <a:off x="3454400" y="3133725"/>
            <a:ext cx="782638" cy="182563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8" name="Freeform 597"/>
          <p:cNvSpPr>
            <a:spLocks/>
          </p:cNvSpPr>
          <p:nvPr/>
        </p:nvSpPr>
        <p:spPr bwMode="auto">
          <a:xfrm>
            <a:off x="4470400" y="3127375"/>
            <a:ext cx="812800" cy="249238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9" name="Freeform 598"/>
          <p:cNvSpPr>
            <a:spLocks/>
          </p:cNvSpPr>
          <p:nvPr/>
        </p:nvSpPr>
        <p:spPr bwMode="auto">
          <a:xfrm>
            <a:off x="5548313" y="3116263"/>
            <a:ext cx="782637" cy="174625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0" name="Freeform 599"/>
          <p:cNvSpPr>
            <a:spLocks/>
          </p:cNvSpPr>
          <p:nvPr/>
        </p:nvSpPr>
        <p:spPr bwMode="auto">
          <a:xfrm>
            <a:off x="6553200" y="3111500"/>
            <a:ext cx="782638" cy="173038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1" name="Oval 600"/>
          <p:cNvSpPr>
            <a:spLocks noChangeArrowheads="1"/>
          </p:cNvSpPr>
          <p:nvPr/>
        </p:nvSpPr>
        <p:spPr bwMode="auto">
          <a:xfrm>
            <a:off x="4194175" y="308133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42" name="Oval 601"/>
          <p:cNvSpPr>
            <a:spLocks noChangeArrowheads="1"/>
          </p:cNvSpPr>
          <p:nvPr/>
        </p:nvSpPr>
        <p:spPr bwMode="auto">
          <a:xfrm>
            <a:off x="5254625" y="308133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43" name="Oval 602"/>
          <p:cNvSpPr>
            <a:spLocks noChangeArrowheads="1"/>
          </p:cNvSpPr>
          <p:nvPr/>
        </p:nvSpPr>
        <p:spPr bwMode="auto">
          <a:xfrm>
            <a:off x="6300788" y="3073400"/>
            <a:ext cx="74612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44" name="Oval 603"/>
          <p:cNvSpPr>
            <a:spLocks noChangeArrowheads="1"/>
          </p:cNvSpPr>
          <p:nvPr/>
        </p:nvSpPr>
        <p:spPr bwMode="auto">
          <a:xfrm>
            <a:off x="7321550" y="3070225"/>
            <a:ext cx="74613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45" name="Freeform 604"/>
          <p:cNvSpPr>
            <a:spLocks/>
          </p:cNvSpPr>
          <p:nvPr/>
        </p:nvSpPr>
        <p:spPr bwMode="auto">
          <a:xfrm>
            <a:off x="3455988" y="3884613"/>
            <a:ext cx="782637" cy="244475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" name="Freeform 605"/>
          <p:cNvSpPr>
            <a:spLocks/>
          </p:cNvSpPr>
          <p:nvPr/>
        </p:nvSpPr>
        <p:spPr bwMode="auto">
          <a:xfrm>
            <a:off x="4460875" y="3870325"/>
            <a:ext cx="812800" cy="249238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7" name="Freeform 606"/>
          <p:cNvSpPr>
            <a:spLocks/>
          </p:cNvSpPr>
          <p:nvPr/>
        </p:nvSpPr>
        <p:spPr bwMode="auto">
          <a:xfrm>
            <a:off x="5538788" y="3879850"/>
            <a:ext cx="782637" cy="244475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8" name="Freeform 607"/>
          <p:cNvSpPr>
            <a:spLocks/>
          </p:cNvSpPr>
          <p:nvPr/>
        </p:nvSpPr>
        <p:spPr bwMode="auto">
          <a:xfrm>
            <a:off x="6543675" y="3873500"/>
            <a:ext cx="782638" cy="244475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9" name="Oval 608"/>
          <p:cNvSpPr>
            <a:spLocks noChangeArrowheads="1"/>
          </p:cNvSpPr>
          <p:nvPr/>
        </p:nvSpPr>
        <p:spPr bwMode="auto">
          <a:xfrm>
            <a:off x="4194175" y="3844925"/>
            <a:ext cx="74613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50" name="Oval 609"/>
          <p:cNvSpPr>
            <a:spLocks noChangeArrowheads="1"/>
          </p:cNvSpPr>
          <p:nvPr/>
        </p:nvSpPr>
        <p:spPr bwMode="auto">
          <a:xfrm>
            <a:off x="5245100" y="3833813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51" name="Oval 610"/>
          <p:cNvSpPr>
            <a:spLocks noChangeArrowheads="1"/>
          </p:cNvSpPr>
          <p:nvPr/>
        </p:nvSpPr>
        <p:spPr bwMode="auto">
          <a:xfrm>
            <a:off x="6286500" y="3835400"/>
            <a:ext cx="74613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52" name="Oval 611"/>
          <p:cNvSpPr>
            <a:spLocks noChangeArrowheads="1"/>
          </p:cNvSpPr>
          <p:nvPr/>
        </p:nvSpPr>
        <p:spPr bwMode="auto">
          <a:xfrm>
            <a:off x="7302500" y="3844925"/>
            <a:ext cx="74613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53" name="Freeform 612"/>
          <p:cNvSpPr>
            <a:spLocks/>
          </p:cNvSpPr>
          <p:nvPr/>
        </p:nvSpPr>
        <p:spPr bwMode="auto">
          <a:xfrm>
            <a:off x="3460750" y="4930775"/>
            <a:ext cx="762000" cy="152400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4" name="Freeform 613"/>
          <p:cNvSpPr>
            <a:spLocks/>
          </p:cNvSpPr>
          <p:nvPr/>
        </p:nvSpPr>
        <p:spPr bwMode="auto">
          <a:xfrm>
            <a:off x="4465638" y="4926013"/>
            <a:ext cx="812800" cy="147637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5" name="Freeform 614"/>
          <p:cNvSpPr>
            <a:spLocks/>
          </p:cNvSpPr>
          <p:nvPr/>
        </p:nvSpPr>
        <p:spPr bwMode="auto">
          <a:xfrm>
            <a:off x="5543550" y="4940300"/>
            <a:ext cx="782638" cy="138113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" name="Freeform 615"/>
          <p:cNvSpPr>
            <a:spLocks/>
          </p:cNvSpPr>
          <p:nvPr/>
        </p:nvSpPr>
        <p:spPr bwMode="auto">
          <a:xfrm>
            <a:off x="6550025" y="4935538"/>
            <a:ext cx="782638" cy="177800"/>
          </a:xfrm>
          <a:custGeom>
            <a:avLst/>
            <a:gdLst>
              <a:gd name="T0" fmla="*/ 0 w 493"/>
              <a:gd name="T1" fmla="*/ 2147483647 h 154"/>
              <a:gd name="T2" fmla="*/ 0 w 493"/>
              <a:gd name="T3" fmla="*/ 0 h 154"/>
              <a:gd name="T4" fmla="*/ 2147483647 w 493"/>
              <a:gd name="T5" fmla="*/ 0 h 154"/>
              <a:gd name="T6" fmla="*/ 0 60000 65536"/>
              <a:gd name="T7" fmla="*/ 0 60000 65536"/>
              <a:gd name="T8" fmla="*/ 0 60000 65536"/>
              <a:gd name="T9" fmla="*/ 0 w 493"/>
              <a:gd name="T10" fmla="*/ 0 h 154"/>
              <a:gd name="T11" fmla="*/ 493 w 493"/>
              <a:gd name="T12" fmla="*/ 154 h 1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" h="154">
                <a:moveTo>
                  <a:pt x="0" y="154"/>
                </a:moveTo>
                <a:lnTo>
                  <a:pt x="0" y="0"/>
                </a:lnTo>
                <a:lnTo>
                  <a:pt x="49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7" name="Oval 616"/>
          <p:cNvSpPr>
            <a:spLocks noChangeArrowheads="1"/>
          </p:cNvSpPr>
          <p:nvPr/>
        </p:nvSpPr>
        <p:spPr bwMode="auto">
          <a:xfrm>
            <a:off x="4198938" y="4884738"/>
            <a:ext cx="74612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58" name="Oval 617"/>
          <p:cNvSpPr>
            <a:spLocks noChangeArrowheads="1"/>
          </p:cNvSpPr>
          <p:nvPr/>
        </p:nvSpPr>
        <p:spPr bwMode="auto">
          <a:xfrm>
            <a:off x="5238750" y="4875213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59" name="Oval 618"/>
          <p:cNvSpPr>
            <a:spLocks noChangeArrowheads="1"/>
          </p:cNvSpPr>
          <p:nvPr/>
        </p:nvSpPr>
        <p:spPr bwMode="auto">
          <a:xfrm>
            <a:off x="6294438" y="4900613"/>
            <a:ext cx="74612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60" name="Oval 619"/>
          <p:cNvSpPr>
            <a:spLocks noChangeArrowheads="1"/>
          </p:cNvSpPr>
          <p:nvPr/>
        </p:nvSpPr>
        <p:spPr bwMode="auto">
          <a:xfrm>
            <a:off x="7312025" y="4899025"/>
            <a:ext cx="74613" cy="7461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261" name="Text Box 620"/>
          <p:cNvSpPr txBox="1">
            <a:spLocks noChangeArrowheads="1"/>
          </p:cNvSpPr>
          <p:nvPr/>
        </p:nvSpPr>
        <p:spPr bwMode="auto">
          <a:xfrm>
            <a:off x="2347913" y="3578225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(W1)D0..D3</a:t>
            </a:r>
          </a:p>
        </p:txBody>
      </p:sp>
      <p:sp>
        <p:nvSpPr>
          <p:cNvPr id="262" name="Text Box 621"/>
          <p:cNvSpPr txBox="1">
            <a:spLocks noChangeArrowheads="1"/>
          </p:cNvSpPr>
          <p:nvPr/>
        </p:nvSpPr>
        <p:spPr bwMode="auto">
          <a:xfrm>
            <a:off x="3979863" y="1282700"/>
            <a:ext cx="487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DB0</a:t>
            </a:r>
          </a:p>
        </p:txBody>
      </p:sp>
      <p:sp>
        <p:nvSpPr>
          <p:cNvPr id="263" name="Text Box 622"/>
          <p:cNvSpPr txBox="1">
            <a:spLocks noChangeArrowheads="1"/>
          </p:cNvSpPr>
          <p:nvPr/>
        </p:nvSpPr>
        <p:spPr bwMode="auto">
          <a:xfrm>
            <a:off x="5003800" y="1293813"/>
            <a:ext cx="4873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DB1</a:t>
            </a:r>
          </a:p>
        </p:txBody>
      </p:sp>
      <p:sp>
        <p:nvSpPr>
          <p:cNvPr id="264" name="Text Box 623"/>
          <p:cNvSpPr txBox="1">
            <a:spLocks noChangeArrowheads="1"/>
          </p:cNvSpPr>
          <p:nvPr/>
        </p:nvSpPr>
        <p:spPr bwMode="auto">
          <a:xfrm>
            <a:off x="6113463" y="1293813"/>
            <a:ext cx="4873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DB2</a:t>
            </a:r>
          </a:p>
        </p:txBody>
      </p:sp>
      <p:sp>
        <p:nvSpPr>
          <p:cNvPr id="265" name="Text Box 624"/>
          <p:cNvSpPr txBox="1">
            <a:spLocks noChangeArrowheads="1"/>
          </p:cNvSpPr>
          <p:nvPr/>
        </p:nvSpPr>
        <p:spPr bwMode="auto">
          <a:xfrm>
            <a:off x="7137400" y="1304925"/>
            <a:ext cx="4873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DB3</a:t>
            </a:r>
          </a:p>
        </p:txBody>
      </p:sp>
      <p:grpSp>
        <p:nvGrpSpPr>
          <p:cNvPr id="266" name="Group 625"/>
          <p:cNvGrpSpPr>
            <a:grpSpLocks/>
          </p:cNvGrpSpPr>
          <p:nvPr/>
        </p:nvGrpSpPr>
        <p:grpSpPr bwMode="auto">
          <a:xfrm>
            <a:off x="2370138" y="2801938"/>
            <a:ext cx="4713287" cy="254000"/>
            <a:chOff x="1293" y="1997"/>
            <a:chExt cx="2969" cy="160"/>
          </a:xfrm>
        </p:grpSpPr>
        <p:sp>
          <p:nvSpPr>
            <p:cNvPr id="267" name="Line 626"/>
            <p:cNvSpPr>
              <a:spLocks noChangeShapeType="1"/>
            </p:cNvSpPr>
            <p:nvPr/>
          </p:nvSpPr>
          <p:spPr bwMode="auto">
            <a:xfrm>
              <a:off x="1293" y="2131"/>
              <a:ext cx="2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8" name="Line 627"/>
            <p:cNvSpPr>
              <a:spLocks noChangeShapeType="1"/>
            </p:cNvSpPr>
            <p:nvPr/>
          </p:nvSpPr>
          <p:spPr bwMode="auto">
            <a:xfrm>
              <a:off x="4256" y="199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9" name="Line 628"/>
            <p:cNvSpPr>
              <a:spLocks noChangeShapeType="1"/>
            </p:cNvSpPr>
            <p:nvPr/>
          </p:nvSpPr>
          <p:spPr bwMode="auto">
            <a:xfrm flipH="1">
              <a:off x="3605" y="2013"/>
              <a:ext cx="3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0" name="Line 629"/>
            <p:cNvSpPr>
              <a:spLocks noChangeShapeType="1"/>
            </p:cNvSpPr>
            <p:nvPr/>
          </p:nvSpPr>
          <p:spPr bwMode="auto">
            <a:xfrm>
              <a:off x="2938" y="199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1" name="Line 630"/>
            <p:cNvSpPr>
              <a:spLocks noChangeShapeType="1"/>
            </p:cNvSpPr>
            <p:nvPr/>
          </p:nvSpPr>
          <p:spPr bwMode="auto">
            <a:xfrm>
              <a:off x="2292" y="2011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2" name="Oval 631"/>
            <p:cNvSpPr>
              <a:spLocks noChangeArrowheads="1"/>
            </p:cNvSpPr>
            <p:nvPr/>
          </p:nvSpPr>
          <p:spPr bwMode="auto">
            <a:xfrm>
              <a:off x="2270" y="2110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273" name="Oval 632"/>
            <p:cNvSpPr>
              <a:spLocks noChangeArrowheads="1"/>
            </p:cNvSpPr>
            <p:nvPr/>
          </p:nvSpPr>
          <p:spPr bwMode="auto">
            <a:xfrm>
              <a:off x="2915" y="210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274" name="Oval 633"/>
            <p:cNvSpPr>
              <a:spLocks noChangeArrowheads="1"/>
            </p:cNvSpPr>
            <p:nvPr/>
          </p:nvSpPr>
          <p:spPr bwMode="auto">
            <a:xfrm>
              <a:off x="3579" y="210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</p:grpSp>
      <p:grpSp>
        <p:nvGrpSpPr>
          <p:cNvPr id="275" name="Group 634"/>
          <p:cNvGrpSpPr>
            <a:grpSpLocks/>
          </p:cNvGrpSpPr>
          <p:nvPr/>
        </p:nvGrpSpPr>
        <p:grpSpPr bwMode="auto">
          <a:xfrm>
            <a:off x="2374900" y="3725863"/>
            <a:ext cx="4713288" cy="254000"/>
            <a:chOff x="1293" y="1997"/>
            <a:chExt cx="2969" cy="160"/>
          </a:xfrm>
        </p:grpSpPr>
        <p:sp>
          <p:nvSpPr>
            <p:cNvPr id="276" name="Line 635"/>
            <p:cNvSpPr>
              <a:spLocks noChangeShapeType="1"/>
            </p:cNvSpPr>
            <p:nvPr/>
          </p:nvSpPr>
          <p:spPr bwMode="auto">
            <a:xfrm>
              <a:off x="1293" y="2131"/>
              <a:ext cx="2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7" name="Line 636"/>
            <p:cNvSpPr>
              <a:spLocks noChangeShapeType="1"/>
            </p:cNvSpPr>
            <p:nvPr/>
          </p:nvSpPr>
          <p:spPr bwMode="auto">
            <a:xfrm>
              <a:off x="4256" y="199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78" name="Line 637"/>
            <p:cNvSpPr>
              <a:spLocks noChangeShapeType="1"/>
            </p:cNvSpPr>
            <p:nvPr/>
          </p:nvSpPr>
          <p:spPr bwMode="auto">
            <a:xfrm flipH="1">
              <a:off x="3605" y="2013"/>
              <a:ext cx="3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9" name="Line 638"/>
            <p:cNvSpPr>
              <a:spLocks noChangeShapeType="1"/>
            </p:cNvSpPr>
            <p:nvPr/>
          </p:nvSpPr>
          <p:spPr bwMode="auto">
            <a:xfrm>
              <a:off x="2938" y="199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0" name="Line 639"/>
            <p:cNvSpPr>
              <a:spLocks noChangeShapeType="1"/>
            </p:cNvSpPr>
            <p:nvPr/>
          </p:nvSpPr>
          <p:spPr bwMode="auto">
            <a:xfrm>
              <a:off x="2292" y="2011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1" name="Oval 640"/>
            <p:cNvSpPr>
              <a:spLocks noChangeArrowheads="1"/>
            </p:cNvSpPr>
            <p:nvPr/>
          </p:nvSpPr>
          <p:spPr bwMode="auto">
            <a:xfrm>
              <a:off x="2270" y="2110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282" name="Oval 641"/>
            <p:cNvSpPr>
              <a:spLocks noChangeArrowheads="1"/>
            </p:cNvSpPr>
            <p:nvPr/>
          </p:nvSpPr>
          <p:spPr bwMode="auto">
            <a:xfrm>
              <a:off x="2915" y="210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283" name="Oval 642"/>
            <p:cNvSpPr>
              <a:spLocks noChangeArrowheads="1"/>
            </p:cNvSpPr>
            <p:nvPr/>
          </p:nvSpPr>
          <p:spPr bwMode="auto">
            <a:xfrm>
              <a:off x="3579" y="210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</p:grpSp>
      <p:grpSp>
        <p:nvGrpSpPr>
          <p:cNvPr id="284" name="Group 643"/>
          <p:cNvGrpSpPr>
            <a:grpSpLocks/>
          </p:cNvGrpSpPr>
          <p:nvPr/>
        </p:nvGrpSpPr>
        <p:grpSpPr bwMode="auto">
          <a:xfrm>
            <a:off x="2374900" y="4578350"/>
            <a:ext cx="4713288" cy="254000"/>
            <a:chOff x="1293" y="1997"/>
            <a:chExt cx="2969" cy="160"/>
          </a:xfrm>
        </p:grpSpPr>
        <p:sp>
          <p:nvSpPr>
            <p:cNvPr id="285" name="Line 644"/>
            <p:cNvSpPr>
              <a:spLocks noChangeShapeType="1"/>
            </p:cNvSpPr>
            <p:nvPr/>
          </p:nvSpPr>
          <p:spPr bwMode="auto">
            <a:xfrm>
              <a:off x="1293" y="2131"/>
              <a:ext cx="2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6" name="Line 645"/>
            <p:cNvSpPr>
              <a:spLocks noChangeShapeType="1"/>
            </p:cNvSpPr>
            <p:nvPr/>
          </p:nvSpPr>
          <p:spPr bwMode="auto">
            <a:xfrm>
              <a:off x="4256" y="199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7" name="Line 646"/>
            <p:cNvSpPr>
              <a:spLocks noChangeShapeType="1"/>
            </p:cNvSpPr>
            <p:nvPr/>
          </p:nvSpPr>
          <p:spPr bwMode="auto">
            <a:xfrm flipH="1">
              <a:off x="3605" y="2013"/>
              <a:ext cx="3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8" name="Line 647"/>
            <p:cNvSpPr>
              <a:spLocks noChangeShapeType="1"/>
            </p:cNvSpPr>
            <p:nvPr/>
          </p:nvSpPr>
          <p:spPr bwMode="auto">
            <a:xfrm>
              <a:off x="2938" y="199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89" name="Line 648"/>
            <p:cNvSpPr>
              <a:spLocks noChangeShapeType="1"/>
            </p:cNvSpPr>
            <p:nvPr/>
          </p:nvSpPr>
          <p:spPr bwMode="auto">
            <a:xfrm>
              <a:off x="2292" y="2011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0" name="Oval 649"/>
            <p:cNvSpPr>
              <a:spLocks noChangeArrowheads="1"/>
            </p:cNvSpPr>
            <p:nvPr/>
          </p:nvSpPr>
          <p:spPr bwMode="auto">
            <a:xfrm>
              <a:off x="2270" y="2110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291" name="Oval 650"/>
            <p:cNvSpPr>
              <a:spLocks noChangeArrowheads="1"/>
            </p:cNvSpPr>
            <p:nvPr/>
          </p:nvSpPr>
          <p:spPr bwMode="auto">
            <a:xfrm>
              <a:off x="2915" y="210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292" name="Oval 651"/>
            <p:cNvSpPr>
              <a:spLocks noChangeArrowheads="1"/>
            </p:cNvSpPr>
            <p:nvPr/>
          </p:nvSpPr>
          <p:spPr bwMode="auto">
            <a:xfrm>
              <a:off x="3579" y="210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</p:grpSp>
      <p:grpSp>
        <p:nvGrpSpPr>
          <p:cNvPr id="293" name="Group 652"/>
          <p:cNvGrpSpPr>
            <a:grpSpLocks/>
          </p:cNvGrpSpPr>
          <p:nvPr/>
        </p:nvGrpSpPr>
        <p:grpSpPr bwMode="auto">
          <a:xfrm>
            <a:off x="2384425" y="5516563"/>
            <a:ext cx="4713288" cy="254000"/>
            <a:chOff x="1293" y="1997"/>
            <a:chExt cx="2969" cy="160"/>
          </a:xfrm>
        </p:grpSpPr>
        <p:sp>
          <p:nvSpPr>
            <p:cNvPr id="294" name="Line 653"/>
            <p:cNvSpPr>
              <a:spLocks noChangeShapeType="1"/>
            </p:cNvSpPr>
            <p:nvPr/>
          </p:nvSpPr>
          <p:spPr bwMode="auto">
            <a:xfrm>
              <a:off x="1293" y="2131"/>
              <a:ext cx="29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5" name="Line 654"/>
            <p:cNvSpPr>
              <a:spLocks noChangeShapeType="1"/>
            </p:cNvSpPr>
            <p:nvPr/>
          </p:nvSpPr>
          <p:spPr bwMode="auto">
            <a:xfrm>
              <a:off x="4256" y="199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6" name="Line 655"/>
            <p:cNvSpPr>
              <a:spLocks noChangeShapeType="1"/>
            </p:cNvSpPr>
            <p:nvPr/>
          </p:nvSpPr>
          <p:spPr bwMode="auto">
            <a:xfrm flipH="1">
              <a:off x="3605" y="2013"/>
              <a:ext cx="3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7" name="Line 656"/>
            <p:cNvSpPr>
              <a:spLocks noChangeShapeType="1"/>
            </p:cNvSpPr>
            <p:nvPr/>
          </p:nvSpPr>
          <p:spPr bwMode="auto">
            <a:xfrm>
              <a:off x="2938" y="199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8" name="Line 657"/>
            <p:cNvSpPr>
              <a:spLocks noChangeShapeType="1"/>
            </p:cNvSpPr>
            <p:nvPr/>
          </p:nvSpPr>
          <p:spPr bwMode="auto">
            <a:xfrm>
              <a:off x="2292" y="2011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99" name="Oval 658"/>
            <p:cNvSpPr>
              <a:spLocks noChangeArrowheads="1"/>
            </p:cNvSpPr>
            <p:nvPr/>
          </p:nvSpPr>
          <p:spPr bwMode="auto">
            <a:xfrm>
              <a:off x="2270" y="2110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300" name="Oval 659"/>
            <p:cNvSpPr>
              <a:spLocks noChangeArrowheads="1"/>
            </p:cNvSpPr>
            <p:nvPr/>
          </p:nvSpPr>
          <p:spPr bwMode="auto">
            <a:xfrm>
              <a:off x="2915" y="2106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301" name="Oval 660"/>
            <p:cNvSpPr>
              <a:spLocks noChangeArrowheads="1"/>
            </p:cNvSpPr>
            <p:nvPr/>
          </p:nvSpPr>
          <p:spPr bwMode="auto">
            <a:xfrm>
              <a:off x="3579" y="2103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</p:grpSp>
      <p:grpSp>
        <p:nvGrpSpPr>
          <p:cNvPr id="302" name="Group 661"/>
          <p:cNvGrpSpPr>
            <a:grpSpLocks/>
          </p:cNvGrpSpPr>
          <p:nvPr/>
        </p:nvGrpSpPr>
        <p:grpSpPr bwMode="auto">
          <a:xfrm>
            <a:off x="2384425" y="5316538"/>
            <a:ext cx="4343400" cy="317500"/>
            <a:chOff x="1302" y="3581"/>
            <a:chExt cx="2736" cy="200"/>
          </a:xfrm>
        </p:grpSpPr>
        <p:sp>
          <p:nvSpPr>
            <p:cNvPr id="303" name="Line 662"/>
            <p:cNvSpPr>
              <a:spLocks noChangeShapeType="1"/>
            </p:cNvSpPr>
            <p:nvPr/>
          </p:nvSpPr>
          <p:spPr bwMode="auto">
            <a:xfrm>
              <a:off x="1302" y="3757"/>
              <a:ext cx="2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4" name="Freeform 663"/>
            <p:cNvSpPr>
              <a:spLocks/>
            </p:cNvSpPr>
            <p:nvPr/>
          </p:nvSpPr>
          <p:spPr bwMode="auto">
            <a:xfrm>
              <a:off x="3962" y="3581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5" name="Freeform 664"/>
            <p:cNvSpPr>
              <a:spLocks/>
            </p:cNvSpPr>
            <p:nvPr/>
          </p:nvSpPr>
          <p:spPr bwMode="auto">
            <a:xfrm>
              <a:off x="3306" y="3584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6" name="Freeform 665"/>
            <p:cNvSpPr>
              <a:spLocks/>
            </p:cNvSpPr>
            <p:nvPr/>
          </p:nvSpPr>
          <p:spPr bwMode="auto">
            <a:xfrm>
              <a:off x="2638" y="3584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7" name="Freeform 666"/>
            <p:cNvSpPr>
              <a:spLocks/>
            </p:cNvSpPr>
            <p:nvPr/>
          </p:nvSpPr>
          <p:spPr bwMode="auto">
            <a:xfrm>
              <a:off x="1990" y="3588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8" name="Oval 667"/>
            <p:cNvSpPr>
              <a:spLocks noChangeArrowheads="1"/>
            </p:cNvSpPr>
            <p:nvPr/>
          </p:nvSpPr>
          <p:spPr bwMode="auto">
            <a:xfrm>
              <a:off x="1965" y="3729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309" name="Oval 668"/>
            <p:cNvSpPr>
              <a:spLocks noChangeArrowheads="1"/>
            </p:cNvSpPr>
            <p:nvPr/>
          </p:nvSpPr>
          <p:spPr bwMode="auto">
            <a:xfrm>
              <a:off x="2615" y="3734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310" name="Oval 669"/>
            <p:cNvSpPr>
              <a:spLocks noChangeArrowheads="1"/>
            </p:cNvSpPr>
            <p:nvPr/>
          </p:nvSpPr>
          <p:spPr bwMode="auto">
            <a:xfrm>
              <a:off x="3284" y="3732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</p:grpSp>
      <p:grpSp>
        <p:nvGrpSpPr>
          <p:cNvPr id="311" name="Group 670"/>
          <p:cNvGrpSpPr>
            <a:grpSpLocks/>
          </p:cNvGrpSpPr>
          <p:nvPr/>
        </p:nvGrpSpPr>
        <p:grpSpPr bwMode="auto">
          <a:xfrm>
            <a:off x="2384425" y="4376738"/>
            <a:ext cx="4343400" cy="317500"/>
            <a:chOff x="1302" y="3581"/>
            <a:chExt cx="2736" cy="200"/>
          </a:xfrm>
        </p:grpSpPr>
        <p:sp>
          <p:nvSpPr>
            <p:cNvPr id="312" name="Line 671"/>
            <p:cNvSpPr>
              <a:spLocks noChangeShapeType="1"/>
            </p:cNvSpPr>
            <p:nvPr/>
          </p:nvSpPr>
          <p:spPr bwMode="auto">
            <a:xfrm>
              <a:off x="1302" y="3757"/>
              <a:ext cx="2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3" name="Freeform 672"/>
            <p:cNvSpPr>
              <a:spLocks/>
            </p:cNvSpPr>
            <p:nvPr/>
          </p:nvSpPr>
          <p:spPr bwMode="auto">
            <a:xfrm>
              <a:off x="3962" y="3581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4" name="Freeform 673"/>
            <p:cNvSpPr>
              <a:spLocks/>
            </p:cNvSpPr>
            <p:nvPr/>
          </p:nvSpPr>
          <p:spPr bwMode="auto">
            <a:xfrm>
              <a:off x="3306" y="3584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5" name="Freeform 674"/>
            <p:cNvSpPr>
              <a:spLocks/>
            </p:cNvSpPr>
            <p:nvPr/>
          </p:nvSpPr>
          <p:spPr bwMode="auto">
            <a:xfrm>
              <a:off x="2638" y="3584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6" name="Freeform 675"/>
            <p:cNvSpPr>
              <a:spLocks/>
            </p:cNvSpPr>
            <p:nvPr/>
          </p:nvSpPr>
          <p:spPr bwMode="auto">
            <a:xfrm>
              <a:off x="1990" y="3588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17" name="Oval 676"/>
            <p:cNvSpPr>
              <a:spLocks noChangeArrowheads="1"/>
            </p:cNvSpPr>
            <p:nvPr/>
          </p:nvSpPr>
          <p:spPr bwMode="auto">
            <a:xfrm>
              <a:off x="1965" y="3729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318" name="Oval 677"/>
            <p:cNvSpPr>
              <a:spLocks noChangeArrowheads="1"/>
            </p:cNvSpPr>
            <p:nvPr/>
          </p:nvSpPr>
          <p:spPr bwMode="auto">
            <a:xfrm>
              <a:off x="2615" y="3734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319" name="Oval 678"/>
            <p:cNvSpPr>
              <a:spLocks noChangeArrowheads="1"/>
            </p:cNvSpPr>
            <p:nvPr/>
          </p:nvSpPr>
          <p:spPr bwMode="auto">
            <a:xfrm>
              <a:off x="3284" y="3732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</p:grpSp>
      <p:grpSp>
        <p:nvGrpSpPr>
          <p:cNvPr id="320" name="Group 679"/>
          <p:cNvGrpSpPr>
            <a:grpSpLocks/>
          </p:cNvGrpSpPr>
          <p:nvPr/>
        </p:nvGrpSpPr>
        <p:grpSpPr bwMode="auto">
          <a:xfrm>
            <a:off x="2379663" y="3517900"/>
            <a:ext cx="4343400" cy="317500"/>
            <a:chOff x="1302" y="3581"/>
            <a:chExt cx="2736" cy="200"/>
          </a:xfrm>
        </p:grpSpPr>
        <p:sp>
          <p:nvSpPr>
            <p:cNvPr id="321" name="Line 680"/>
            <p:cNvSpPr>
              <a:spLocks noChangeShapeType="1"/>
            </p:cNvSpPr>
            <p:nvPr/>
          </p:nvSpPr>
          <p:spPr bwMode="auto">
            <a:xfrm>
              <a:off x="1302" y="3757"/>
              <a:ext cx="2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2" name="Freeform 681"/>
            <p:cNvSpPr>
              <a:spLocks/>
            </p:cNvSpPr>
            <p:nvPr/>
          </p:nvSpPr>
          <p:spPr bwMode="auto">
            <a:xfrm>
              <a:off x="3962" y="3581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3" name="Freeform 682"/>
            <p:cNvSpPr>
              <a:spLocks/>
            </p:cNvSpPr>
            <p:nvPr/>
          </p:nvSpPr>
          <p:spPr bwMode="auto">
            <a:xfrm>
              <a:off x="3306" y="3584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4" name="Freeform 683"/>
            <p:cNvSpPr>
              <a:spLocks/>
            </p:cNvSpPr>
            <p:nvPr/>
          </p:nvSpPr>
          <p:spPr bwMode="auto">
            <a:xfrm>
              <a:off x="2638" y="3584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5" name="Freeform 684"/>
            <p:cNvSpPr>
              <a:spLocks/>
            </p:cNvSpPr>
            <p:nvPr/>
          </p:nvSpPr>
          <p:spPr bwMode="auto">
            <a:xfrm>
              <a:off x="1990" y="3588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26" name="Oval 685"/>
            <p:cNvSpPr>
              <a:spLocks noChangeArrowheads="1"/>
            </p:cNvSpPr>
            <p:nvPr/>
          </p:nvSpPr>
          <p:spPr bwMode="auto">
            <a:xfrm>
              <a:off x="1965" y="3729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327" name="Oval 686"/>
            <p:cNvSpPr>
              <a:spLocks noChangeArrowheads="1"/>
            </p:cNvSpPr>
            <p:nvPr/>
          </p:nvSpPr>
          <p:spPr bwMode="auto">
            <a:xfrm>
              <a:off x="2615" y="3734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328" name="Oval 687"/>
            <p:cNvSpPr>
              <a:spLocks noChangeArrowheads="1"/>
            </p:cNvSpPr>
            <p:nvPr/>
          </p:nvSpPr>
          <p:spPr bwMode="auto">
            <a:xfrm>
              <a:off x="3284" y="3732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</p:grpSp>
      <p:grpSp>
        <p:nvGrpSpPr>
          <p:cNvPr id="329" name="Group 688"/>
          <p:cNvGrpSpPr>
            <a:grpSpLocks/>
          </p:cNvGrpSpPr>
          <p:nvPr/>
        </p:nvGrpSpPr>
        <p:grpSpPr bwMode="auto">
          <a:xfrm>
            <a:off x="2379663" y="2587625"/>
            <a:ext cx="4343400" cy="317500"/>
            <a:chOff x="1302" y="3581"/>
            <a:chExt cx="2736" cy="200"/>
          </a:xfrm>
        </p:grpSpPr>
        <p:sp>
          <p:nvSpPr>
            <p:cNvPr id="330" name="Line 689"/>
            <p:cNvSpPr>
              <a:spLocks noChangeShapeType="1"/>
            </p:cNvSpPr>
            <p:nvPr/>
          </p:nvSpPr>
          <p:spPr bwMode="auto">
            <a:xfrm>
              <a:off x="1302" y="3757"/>
              <a:ext cx="26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1" name="Freeform 690"/>
            <p:cNvSpPr>
              <a:spLocks/>
            </p:cNvSpPr>
            <p:nvPr/>
          </p:nvSpPr>
          <p:spPr bwMode="auto">
            <a:xfrm>
              <a:off x="3962" y="3581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2" name="Freeform 691"/>
            <p:cNvSpPr>
              <a:spLocks/>
            </p:cNvSpPr>
            <p:nvPr/>
          </p:nvSpPr>
          <p:spPr bwMode="auto">
            <a:xfrm>
              <a:off x="3306" y="3584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3" name="Freeform 692"/>
            <p:cNvSpPr>
              <a:spLocks/>
            </p:cNvSpPr>
            <p:nvPr/>
          </p:nvSpPr>
          <p:spPr bwMode="auto">
            <a:xfrm>
              <a:off x="2638" y="3584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4" name="Freeform 693"/>
            <p:cNvSpPr>
              <a:spLocks/>
            </p:cNvSpPr>
            <p:nvPr/>
          </p:nvSpPr>
          <p:spPr bwMode="auto">
            <a:xfrm>
              <a:off x="1990" y="3588"/>
              <a:ext cx="76" cy="176"/>
            </a:xfrm>
            <a:custGeom>
              <a:avLst/>
              <a:gdLst>
                <a:gd name="T0" fmla="*/ 76 w 76"/>
                <a:gd name="T1" fmla="*/ 0 h 176"/>
                <a:gd name="T2" fmla="*/ 0 w 76"/>
                <a:gd name="T3" fmla="*/ 0 h 176"/>
                <a:gd name="T4" fmla="*/ 0 w 76"/>
                <a:gd name="T5" fmla="*/ 176 h 176"/>
                <a:gd name="T6" fmla="*/ 0 60000 65536"/>
                <a:gd name="T7" fmla="*/ 0 60000 65536"/>
                <a:gd name="T8" fmla="*/ 0 60000 65536"/>
                <a:gd name="T9" fmla="*/ 0 w 76"/>
                <a:gd name="T10" fmla="*/ 0 h 176"/>
                <a:gd name="T11" fmla="*/ 76 w 76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" h="176">
                  <a:moveTo>
                    <a:pt x="76" y="0"/>
                  </a:moveTo>
                  <a:lnTo>
                    <a:pt x="0" y="0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5" name="Oval 694"/>
            <p:cNvSpPr>
              <a:spLocks noChangeArrowheads="1"/>
            </p:cNvSpPr>
            <p:nvPr/>
          </p:nvSpPr>
          <p:spPr bwMode="auto">
            <a:xfrm>
              <a:off x="1965" y="3729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336" name="Oval 695"/>
            <p:cNvSpPr>
              <a:spLocks noChangeArrowheads="1"/>
            </p:cNvSpPr>
            <p:nvPr/>
          </p:nvSpPr>
          <p:spPr bwMode="auto">
            <a:xfrm>
              <a:off x="2615" y="3734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  <p:sp>
          <p:nvSpPr>
            <p:cNvPr id="337" name="Oval 696"/>
            <p:cNvSpPr>
              <a:spLocks noChangeArrowheads="1"/>
            </p:cNvSpPr>
            <p:nvPr/>
          </p:nvSpPr>
          <p:spPr bwMode="auto">
            <a:xfrm>
              <a:off x="3284" y="3732"/>
              <a:ext cx="47" cy="4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 sz="1400" b="1"/>
            </a:p>
          </p:txBody>
        </p:sp>
      </p:grpSp>
      <p:sp>
        <p:nvSpPr>
          <p:cNvPr id="338" name="Line 697"/>
          <p:cNvSpPr>
            <a:spLocks noChangeShapeType="1"/>
          </p:cNvSpPr>
          <p:nvPr/>
        </p:nvSpPr>
        <p:spPr bwMode="auto">
          <a:xfrm flipH="1">
            <a:off x="917575" y="2384425"/>
            <a:ext cx="8397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9" name="Text Box 698"/>
          <p:cNvSpPr txBox="1">
            <a:spLocks noChangeArrowheads="1"/>
          </p:cNvSpPr>
          <p:nvPr/>
        </p:nvSpPr>
        <p:spPr bwMode="auto">
          <a:xfrm>
            <a:off x="933450" y="2095500"/>
            <a:ext cx="377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A0</a:t>
            </a:r>
          </a:p>
        </p:txBody>
      </p:sp>
      <p:sp>
        <p:nvSpPr>
          <p:cNvPr id="340" name="Line 699"/>
          <p:cNvSpPr>
            <a:spLocks noChangeShapeType="1"/>
          </p:cNvSpPr>
          <p:nvPr/>
        </p:nvSpPr>
        <p:spPr bwMode="auto">
          <a:xfrm flipH="1">
            <a:off x="917575" y="2933700"/>
            <a:ext cx="8493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1" name="Text Box 700"/>
          <p:cNvSpPr txBox="1">
            <a:spLocks noChangeArrowheads="1"/>
          </p:cNvSpPr>
          <p:nvPr/>
        </p:nvSpPr>
        <p:spPr bwMode="auto">
          <a:xfrm>
            <a:off x="933450" y="2644775"/>
            <a:ext cx="377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A1</a:t>
            </a:r>
          </a:p>
        </p:txBody>
      </p:sp>
      <p:sp>
        <p:nvSpPr>
          <p:cNvPr id="342" name="Line 701"/>
          <p:cNvSpPr>
            <a:spLocks noChangeShapeType="1"/>
          </p:cNvSpPr>
          <p:nvPr/>
        </p:nvSpPr>
        <p:spPr bwMode="auto">
          <a:xfrm flipH="1">
            <a:off x="896938" y="3522663"/>
            <a:ext cx="868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3" name="Text Box 702"/>
          <p:cNvSpPr txBox="1">
            <a:spLocks noChangeArrowheads="1"/>
          </p:cNvSpPr>
          <p:nvPr/>
        </p:nvSpPr>
        <p:spPr bwMode="auto">
          <a:xfrm>
            <a:off x="903288" y="3233738"/>
            <a:ext cx="3952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CS</a:t>
            </a:r>
          </a:p>
        </p:txBody>
      </p:sp>
      <p:sp>
        <p:nvSpPr>
          <p:cNvPr id="344" name="Line 703"/>
          <p:cNvSpPr>
            <a:spLocks noChangeShapeType="1"/>
          </p:cNvSpPr>
          <p:nvPr/>
        </p:nvSpPr>
        <p:spPr bwMode="auto">
          <a:xfrm>
            <a:off x="987425" y="3279775"/>
            <a:ext cx="234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5" name="Line 704"/>
          <p:cNvSpPr>
            <a:spLocks noChangeShapeType="1"/>
          </p:cNvSpPr>
          <p:nvPr/>
        </p:nvSpPr>
        <p:spPr bwMode="auto">
          <a:xfrm flipH="1">
            <a:off x="896938" y="4162425"/>
            <a:ext cx="858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6" name="Text Box 705"/>
          <p:cNvSpPr txBox="1">
            <a:spLocks noChangeArrowheads="1"/>
          </p:cNvSpPr>
          <p:nvPr/>
        </p:nvSpPr>
        <p:spPr bwMode="auto">
          <a:xfrm>
            <a:off x="820738" y="3873500"/>
            <a:ext cx="5667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b="1"/>
              <a:t>R / W</a:t>
            </a:r>
          </a:p>
        </p:txBody>
      </p:sp>
      <p:sp>
        <p:nvSpPr>
          <p:cNvPr id="347" name="Line 706"/>
          <p:cNvSpPr>
            <a:spLocks noChangeShapeType="1"/>
          </p:cNvSpPr>
          <p:nvPr/>
        </p:nvSpPr>
        <p:spPr bwMode="auto">
          <a:xfrm>
            <a:off x="1139825" y="3919538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8" name="Oval 707"/>
          <p:cNvSpPr>
            <a:spLocks noChangeArrowheads="1"/>
          </p:cNvSpPr>
          <p:nvPr/>
        </p:nvSpPr>
        <p:spPr bwMode="auto">
          <a:xfrm>
            <a:off x="4194175" y="23637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49" name="Oval 708"/>
          <p:cNvSpPr>
            <a:spLocks noChangeArrowheads="1"/>
          </p:cNvSpPr>
          <p:nvPr/>
        </p:nvSpPr>
        <p:spPr bwMode="auto">
          <a:xfrm>
            <a:off x="5248275" y="23637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50" name="Oval 709"/>
          <p:cNvSpPr>
            <a:spLocks noChangeArrowheads="1"/>
          </p:cNvSpPr>
          <p:nvPr/>
        </p:nvSpPr>
        <p:spPr bwMode="auto">
          <a:xfrm>
            <a:off x="6302375" y="23764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51" name="Oval 710"/>
          <p:cNvSpPr>
            <a:spLocks noChangeArrowheads="1"/>
          </p:cNvSpPr>
          <p:nvPr/>
        </p:nvSpPr>
        <p:spPr bwMode="auto">
          <a:xfrm>
            <a:off x="7318375" y="23637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52" name="Oval 711"/>
          <p:cNvSpPr>
            <a:spLocks noChangeArrowheads="1"/>
          </p:cNvSpPr>
          <p:nvPr/>
        </p:nvSpPr>
        <p:spPr bwMode="auto">
          <a:xfrm>
            <a:off x="4206875" y="33035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53" name="Oval 712"/>
          <p:cNvSpPr>
            <a:spLocks noChangeArrowheads="1"/>
          </p:cNvSpPr>
          <p:nvPr/>
        </p:nvSpPr>
        <p:spPr bwMode="auto">
          <a:xfrm>
            <a:off x="5248275" y="32908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54" name="Oval 713"/>
          <p:cNvSpPr>
            <a:spLocks noChangeArrowheads="1"/>
          </p:cNvSpPr>
          <p:nvPr/>
        </p:nvSpPr>
        <p:spPr bwMode="auto">
          <a:xfrm>
            <a:off x="6302375" y="32908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55" name="Oval 714"/>
          <p:cNvSpPr>
            <a:spLocks noChangeArrowheads="1"/>
          </p:cNvSpPr>
          <p:nvPr/>
        </p:nvSpPr>
        <p:spPr bwMode="auto">
          <a:xfrm>
            <a:off x="7318375" y="32908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56" name="Oval 715"/>
          <p:cNvSpPr>
            <a:spLocks noChangeArrowheads="1"/>
          </p:cNvSpPr>
          <p:nvPr/>
        </p:nvSpPr>
        <p:spPr bwMode="auto">
          <a:xfrm>
            <a:off x="4206875" y="41671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57" name="Oval 716"/>
          <p:cNvSpPr>
            <a:spLocks noChangeArrowheads="1"/>
          </p:cNvSpPr>
          <p:nvPr/>
        </p:nvSpPr>
        <p:spPr bwMode="auto">
          <a:xfrm>
            <a:off x="5248275" y="41544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58" name="Oval 717"/>
          <p:cNvSpPr>
            <a:spLocks noChangeArrowheads="1"/>
          </p:cNvSpPr>
          <p:nvPr/>
        </p:nvSpPr>
        <p:spPr bwMode="auto">
          <a:xfrm>
            <a:off x="6302375" y="41671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59" name="Oval 718"/>
          <p:cNvSpPr>
            <a:spLocks noChangeArrowheads="1"/>
          </p:cNvSpPr>
          <p:nvPr/>
        </p:nvSpPr>
        <p:spPr bwMode="auto">
          <a:xfrm>
            <a:off x="7318375" y="4154488"/>
            <a:ext cx="74613" cy="7461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 sz="1400" b="1"/>
          </a:p>
        </p:txBody>
      </p:sp>
      <p:sp>
        <p:nvSpPr>
          <p:cNvPr id="360" name="Text Box 719"/>
          <p:cNvSpPr txBox="1">
            <a:spLocks noChangeArrowheads="1"/>
          </p:cNvSpPr>
          <p:nvPr/>
        </p:nvSpPr>
        <p:spPr bwMode="auto">
          <a:xfrm>
            <a:off x="2338388" y="3017838"/>
            <a:ext cx="915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(OE0)D0..D3</a:t>
            </a:r>
          </a:p>
        </p:txBody>
      </p:sp>
      <p:sp>
        <p:nvSpPr>
          <p:cNvPr id="361" name="Text Box 720"/>
          <p:cNvSpPr txBox="1">
            <a:spLocks noChangeArrowheads="1"/>
          </p:cNvSpPr>
          <p:nvPr/>
        </p:nvSpPr>
        <p:spPr bwMode="auto">
          <a:xfrm>
            <a:off x="2309813" y="3941763"/>
            <a:ext cx="915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(OE1)D0..D3</a:t>
            </a:r>
          </a:p>
        </p:txBody>
      </p:sp>
      <p:sp>
        <p:nvSpPr>
          <p:cNvPr id="362" name="Text Box 721"/>
          <p:cNvSpPr txBox="1">
            <a:spLocks noChangeArrowheads="1"/>
          </p:cNvSpPr>
          <p:nvPr/>
        </p:nvSpPr>
        <p:spPr bwMode="auto">
          <a:xfrm>
            <a:off x="2319338" y="4808538"/>
            <a:ext cx="915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(OE2)D0..D3</a:t>
            </a:r>
          </a:p>
        </p:txBody>
      </p:sp>
      <p:sp>
        <p:nvSpPr>
          <p:cNvPr id="363" name="Text Box 722"/>
          <p:cNvSpPr txBox="1">
            <a:spLocks noChangeArrowheads="1"/>
          </p:cNvSpPr>
          <p:nvPr/>
        </p:nvSpPr>
        <p:spPr bwMode="auto">
          <a:xfrm>
            <a:off x="2328863" y="5751513"/>
            <a:ext cx="9159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000" b="1"/>
              <a:t>(OE3)D0..D3</a:t>
            </a:r>
          </a:p>
        </p:txBody>
      </p:sp>
      <p:sp>
        <p:nvSpPr>
          <p:cNvPr id="364" name="Line 723"/>
          <p:cNvSpPr>
            <a:spLocks noChangeShapeType="1"/>
          </p:cNvSpPr>
          <p:nvPr/>
        </p:nvSpPr>
        <p:spPr bwMode="auto">
          <a:xfrm>
            <a:off x="2479675" y="3060700"/>
            <a:ext cx="209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5" name="Line 724"/>
          <p:cNvSpPr>
            <a:spLocks noChangeShapeType="1"/>
          </p:cNvSpPr>
          <p:nvPr/>
        </p:nvSpPr>
        <p:spPr bwMode="auto">
          <a:xfrm>
            <a:off x="2460625" y="3984625"/>
            <a:ext cx="209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6" name="Line 725"/>
          <p:cNvSpPr>
            <a:spLocks noChangeShapeType="1"/>
          </p:cNvSpPr>
          <p:nvPr/>
        </p:nvSpPr>
        <p:spPr bwMode="auto">
          <a:xfrm>
            <a:off x="2479675" y="4841875"/>
            <a:ext cx="209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7" name="Line 726"/>
          <p:cNvSpPr>
            <a:spLocks noChangeShapeType="1"/>
          </p:cNvSpPr>
          <p:nvPr/>
        </p:nvSpPr>
        <p:spPr bwMode="auto">
          <a:xfrm>
            <a:off x="2470150" y="5784850"/>
            <a:ext cx="209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" name="Text Box 727"/>
          <p:cNvSpPr txBox="1">
            <a:spLocks noChangeArrowheads="1"/>
          </p:cNvSpPr>
          <p:nvPr/>
        </p:nvSpPr>
        <p:spPr bwMode="auto">
          <a:xfrm rot="16200000">
            <a:off x="1119981" y="3475832"/>
            <a:ext cx="1889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b="1"/>
              <a:t>Memory decoding logic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3200400" y="6019800"/>
            <a:ext cx="314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x 4 bits = 16 bits = 2 bytes</a:t>
            </a:r>
          </a:p>
        </p:txBody>
      </p:sp>
    </p:spTree>
    <p:extLst>
      <p:ext uri="{BB962C8B-B14F-4D97-AF65-F5344CB8AC3E}">
        <p14:creationId xmlns:p14="http://schemas.microsoft.com/office/powerpoint/2010/main" val="8909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838200"/>
          </a:xfrm>
        </p:spPr>
        <p:txBody>
          <a:bodyPr/>
          <a:lstStyle/>
          <a:p>
            <a:r>
              <a:rPr lang="en-US" dirty="0"/>
              <a:t>Memory Capacity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grpSp>
        <p:nvGrpSpPr>
          <p:cNvPr id="8" name="Group 7"/>
          <p:cNvGrpSpPr/>
          <p:nvPr/>
        </p:nvGrpSpPr>
        <p:grpSpPr>
          <a:xfrm>
            <a:off x="304800" y="1676400"/>
            <a:ext cx="4800600" cy="2914495"/>
            <a:chOff x="635034" y="1645227"/>
            <a:chExt cx="5029200" cy="2914495"/>
          </a:xfrm>
        </p:grpSpPr>
        <p:sp>
          <p:nvSpPr>
            <p:cNvPr id="9" name="Rectangle 8"/>
            <p:cNvSpPr/>
            <p:nvPr/>
          </p:nvSpPr>
          <p:spPr>
            <a:xfrm>
              <a:off x="3454434" y="1645227"/>
              <a:ext cx="2209800" cy="381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>
                  <a:solidFill>
                    <a:schemeClr val="tx2"/>
                  </a:solidFill>
                </a:rPr>
                <a:t>n</a:t>
              </a:r>
              <a:r>
                <a:rPr lang="en-US" sz="1400" b="1" dirty="0">
                  <a:solidFill>
                    <a:schemeClr val="tx2"/>
                  </a:solidFill>
                </a:rPr>
                <a:t> data lines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57600" y="2743200"/>
              <a:ext cx="1701834" cy="172142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Memory Unit</a:t>
              </a:r>
            </a:p>
            <a:p>
              <a:pPr algn="ctr"/>
              <a:r>
                <a:rPr lang="en-US" sz="1400" b="1" i="1" dirty="0">
                  <a:solidFill>
                    <a:schemeClr val="tx1"/>
                  </a:solidFill>
                </a:rPr>
                <a:t>2</a:t>
              </a:r>
              <a:r>
                <a:rPr lang="en-US" sz="1400" b="1" i="1" baseline="30000" dirty="0">
                  <a:solidFill>
                    <a:schemeClr val="tx1"/>
                  </a:solidFill>
                </a:rPr>
                <a:t>k</a:t>
              </a:r>
              <a:r>
                <a:rPr lang="en-US" sz="1400" b="1" baseline="30000" dirty="0">
                  <a:solidFill>
                    <a:schemeClr val="tx1"/>
                  </a:solidFill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chemeClr val="tx1"/>
                  </a:solidFill>
                </a:rPr>
                <a:t>n</a:t>
              </a:r>
              <a:r>
                <a:rPr lang="en-US" sz="1400" b="1" dirty="0">
                  <a:solidFill>
                    <a:schemeClr val="tx1"/>
                  </a:solidFill>
                </a:rPr>
                <a:t> bits per 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" y="2788226"/>
              <a:ext cx="2209800" cy="3810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i="1" dirty="0">
                  <a:solidFill>
                    <a:schemeClr val="tx2"/>
                  </a:solidFill>
                </a:rPr>
                <a:t>k</a:t>
              </a:r>
              <a:r>
                <a:rPr lang="en-US" sz="1400" b="1" dirty="0">
                  <a:solidFill>
                    <a:schemeClr val="tx2"/>
                  </a:solidFill>
                </a:rPr>
                <a:t> address lines</a:t>
              </a:r>
            </a:p>
          </p:txBody>
        </p:sp>
        <p:cxnSp>
          <p:nvCxnSpPr>
            <p:cNvPr id="12" name="Elbow Connector 14"/>
            <p:cNvCxnSpPr>
              <a:stCxn id="11" idx="3"/>
            </p:cNvCxnSpPr>
            <p:nvPr/>
          </p:nvCxnSpPr>
          <p:spPr>
            <a:xfrm>
              <a:off x="2895600" y="2978727"/>
              <a:ext cx="762000" cy="2424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5"/>
            <p:cNvCxnSpPr/>
            <p:nvPr/>
          </p:nvCxnSpPr>
          <p:spPr>
            <a:xfrm flipV="1">
              <a:off x="2844834" y="4083627"/>
              <a:ext cx="812766" cy="1731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140234" y="2026227"/>
              <a:ext cx="0" cy="7169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902234" y="2026227"/>
              <a:ext cx="1" cy="7169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35034" y="3867065"/>
              <a:ext cx="2209800" cy="692657"/>
              <a:chOff x="646546" y="3534794"/>
              <a:chExt cx="2209800" cy="692657"/>
            </a:xfrm>
            <a:noFill/>
          </p:grpSpPr>
          <p:sp>
            <p:nvSpPr>
              <p:cNvPr id="17" name="Rectangle 16"/>
              <p:cNvSpPr/>
              <p:nvPr/>
            </p:nvSpPr>
            <p:spPr>
              <a:xfrm>
                <a:off x="646546" y="3534794"/>
                <a:ext cx="2209800" cy="44516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</a:rPr>
                  <a:t>Control lines (R/W)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751446" y="4222172"/>
                <a:ext cx="267855" cy="52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304800" y="1752600"/>
            <a:ext cx="32583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Memory capacity: </a:t>
            </a:r>
            <a:r>
              <a:rPr lang="en-US" sz="2000" i="1" dirty="0"/>
              <a:t>2</a:t>
            </a:r>
            <a:r>
              <a:rPr lang="en-US" sz="2000" i="1" baseline="30000" dirty="0"/>
              <a:t>k</a:t>
            </a:r>
            <a:r>
              <a:rPr lang="en-US" sz="2000" i="1" dirty="0"/>
              <a:t> X n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5410200" y="2743200"/>
            <a:ext cx="3302000" cy="3429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Suppose a memory chip has 16 address lines and 8 data lines</a:t>
            </a:r>
          </a:p>
          <a:p>
            <a:pPr marL="0" indent="0">
              <a:buFont typeface="Arial" charset="0"/>
              <a:buNone/>
            </a:pPr>
            <a:r>
              <a:rPr lang="en-US" sz="1400" dirty="0"/>
              <a:t>    What is the capacity of the chip?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_____________ bits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_____________ bytes (8 bits)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_____________ words (16 bits)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Suppose a chip has a capacity of 2</a:t>
            </a:r>
            <a:r>
              <a:rPr lang="en-US" sz="1400" baseline="30000" dirty="0"/>
              <a:t>K</a:t>
            </a:r>
            <a:r>
              <a:rPr lang="en-US" sz="1400" dirty="0"/>
              <a:t> X 16, how many address bits and data bits?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_________ address bits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_________ data bits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9552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51838" cy="1960562"/>
          </a:xfrm>
        </p:spPr>
        <p:txBody>
          <a:bodyPr/>
          <a:lstStyle/>
          <a:p>
            <a:r>
              <a:rPr lang="en-US" sz="1800" dirty="0"/>
              <a:t>Large memory chip can be constructed with a number of smaller size of memory chips</a:t>
            </a:r>
          </a:p>
          <a:p>
            <a:r>
              <a:rPr lang="en-US" sz="1800" dirty="0"/>
              <a:t>AS6C4008 is an SRAM with the capacity of 19 x 8.</a:t>
            </a:r>
          </a:p>
          <a:p>
            <a:r>
              <a:rPr lang="en-US" sz="1800" dirty="0"/>
              <a:t>CY7C187 is an SRAM with the capacity of 16 x 1.</a:t>
            </a:r>
          </a:p>
          <a:p>
            <a:r>
              <a:rPr lang="en-US" sz="1800" dirty="0"/>
              <a:t>How to arrange CY7C187s for replacing an AS6C4008 with them?</a:t>
            </a:r>
          </a:p>
          <a:p>
            <a:pPr lvl="1"/>
            <a:endParaRPr lang="en-US" sz="1800" dirty="0"/>
          </a:p>
          <a:p>
            <a:endParaRPr lang="en-US" sz="1800" dirty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47000" cy="762000"/>
          </a:xfrm>
        </p:spPr>
        <p:txBody>
          <a:bodyPr/>
          <a:lstStyle/>
          <a:p>
            <a:r>
              <a:rPr lang="en-US" dirty="0"/>
              <a:t>Memory extension</a:t>
            </a:r>
          </a:p>
        </p:txBody>
      </p:sp>
      <p:pic>
        <p:nvPicPr>
          <p:cNvPr id="4" name="Picture 3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572000"/>
            <a:ext cx="3479800" cy="1814370"/>
          </a:xfrm>
          <a:prstGeom prst="rect">
            <a:avLst/>
          </a:prstGeom>
        </p:spPr>
      </p:pic>
      <p:pic>
        <p:nvPicPr>
          <p:cNvPr id="5" name="Picture 4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47" y="3505200"/>
            <a:ext cx="2110099" cy="2220383"/>
          </a:xfrm>
          <a:prstGeom prst="rect">
            <a:avLst/>
          </a:prstGeom>
        </p:spPr>
      </p:pic>
      <p:pic>
        <p:nvPicPr>
          <p:cNvPr id="10" name="Picture 9" descr="Untitled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47" y="3581400"/>
            <a:ext cx="1320453" cy="18055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8600" y="5867400"/>
            <a:ext cx="414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total, (2</a:t>
            </a:r>
            <a:r>
              <a:rPr lang="en-US" baseline="30000" dirty="0"/>
              <a:t>19</a:t>
            </a:r>
            <a:r>
              <a:rPr lang="en-US" dirty="0"/>
              <a:t> x 8)/(2</a:t>
            </a:r>
            <a:r>
              <a:rPr lang="en-US" baseline="30000" dirty="0"/>
              <a:t>16</a:t>
            </a:r>
            <a:r>
              <a:rPr lang="en-US" dirty="0"/>
              <a:t> x 1) = 2</a:t>
            </a:r>
            <a:r>
              <a:rPr lang="en-US" baseline="30000" dirty="0"/>
              <a:t>3</a:t>
            </a:r>
            <a:r>
              <a:rPr lang="en-US" dirty="0"/>
              <a:t> x 8 = 64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886200" y="4191000"/>
            <a:ext cx="6858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flipH="1">
            <a:off x="7086600" y="5791200"/>
            <a:ext cx="487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D466B-FFD5-894C-A360-33016E6CA681}"/>
              </a:ext>
            </a:extLst>
          </p:cNvPr>
          <p:cNvGrpSpPr/>
          <p:nvPr/>
        </p:nvGrpSpPr>
        <p:grpSpPr>
          <a:xfrm>
            <a:off x="5048121" y="2096869"/>
            <a:ext cx="4111119" cy="3758863"/>
            <a:chOff x="5048121" y="2096869"/>
            <a:chExt cx="4111119" cy="3758863"/>
          </a:xfrm>
        </p:grpSpPr>
        <p:grpSp>
          <p:nvGrpSpPr>
            <p:cNvPr id="31" name="Group 30"/>
            <p:cNvGrpSpPr/>
            <p:nvPr/>
          </p:nvGrpSpPr>
          <p:grpSpPr>
            <a:xfrm>
              <a:off x="6324600" y="3124200"/>
              <a:ext cx="2834640" cy="2731532"/>
              <a:chOff x="6324600" y="3124200"/>
              <a:chExt cx="2834640" cy="273153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324600" y="3124200"/>
                <a:ext cx="2834640" cy="2715399"/>
                <a:chOff x="6324600" y="3124200"/>
                <a:chExt cx="2834640" cy="2715399"/>
              </a:xfrm>
            </p:grpSpPr>
            <p:pic>
              <p:nvPicPr>
                <p:cNvPr id="11" name="Picture 10" descr="Untitled.jpe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24600" y="4495800"/>
                  <a:ext cx="1001148" cy="1341966"/>
                </a:xfrm>
                <a:prstGeom prst="rect">
                  <a:avLst/>
                </a:prstGeom>
              </p:spPr>
            </p:pic>
            <p:pic>
              <p:nvPicPr>
                <p:cNvPr id="14" name="Picture 13" descr="Untitled.jpe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53200" y="4267200"/>
                  <a:ext cx="1001148" cy="1341966"/>
                </a:xfrm>
                <a:prstGeom prst="rect">
                  <a:avLst/>
                </a:prstGeom>
              </p:spPr>
            </p:pic>
            <p:pic>
              <p:nvPicPr>
                <p:cNvPr id="15" name="Picture 14" descr="Untitled.jpe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1800" y="4038600"/>
                  <a:ext cx="1001148" cy="1341966"/>
                </a:xfrm>
                <a:prstGeom prst="rect">
                  <a:avLst/>
                </a:prstGeom>
              </p:spPr>
            </p:pic>
            <p:pic>
              <p:nvPicPr>
                <p:cNvPr id="17" name="Picture 16" descr="Untitled.jpe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4200" y="3810000"/>
                  <a:ext cx="1001148" cy="1341966"/>
                </a:xfrm>
                <a:prstGeom prst="rect">
                  <a:avLst/>
                </a:prstGeom>
              </p:spPr>
            </p:pic>
            <p:pic>
              <p:nvPicPr>
                <p:cNvPr id="18" name="Picture 17" descr="Untitled.jpe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62800" y="3581400"/>
                  <a:ext cx="1001148" cy="1341966"/>
                </a:xfrm>
                <a:prstGeom prst="rect">
                  <a:avLst/>
                </a:prstGeom>
              </p:spPr>
            </p:pic>
            <p:pic>
              <p:nvPicPr>
                <p:cNvPr id="19" name="Picture 18" descr="Untitled.jpe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7052" y="3352800"/>
                  <a:ext cx="1001148" cy="1341966"/>
                </a:xfrm>
                <a:prstGeom prst="rect">
                  <a:avLst/>
                </a:prstGeom>
              </p:spPr>
            </p:pic>
            <p:pic>
              <p:nvPicPr>
                <p:cNvPr id="20" name="Picture 19" descr="Untitled.jpeg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96200" y="3124200"/>
                  <a:ext cx="1001148" cy="1341966"/>
                </a:xfrm>
                <a:prstGeom prst="rect">
                  <a:avLst/>
                </a:prstGeom>
              </p:spPr>
            </p:pic>
            <p:sp>
              <p:nvSpPr>
                <p:cNvPr id="24" name="TextBox 23"/>
                <p:cNvSpPr txBox="1"/>
                <p:nvPr/>
              </p:nvSpPr>
              <p:spPr>
                <a:xfrm flipH="1">
                  <a:off x="7467600" y="5334000"/>
                  <a:ext cx="4876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D2</a:t>
                  </a: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 flipH="1">
                  <a:off x="7848600" y="4876800"/>
                  <a:ext cx="4876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D4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 flipH="1">
                  <a:off x="7696200" y="5105400"/>
                  <a:ext cx="4876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D3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 flipH="1">
                  <a:off x="7239000" y="5562600"/>
                  <a:ext cx="4876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D1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 flipH="1">
                  <a:off x="8427719" y="4419600"/>
                  <a:ext cx="4876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D6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 flipH="1">
                  <a:off x="8153400" y="4648200"/>
                  <a:ext cx="4876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D5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 flipH="1">
                  <a:off x="8671559" y="4114800"/>
                  <a:ext cx="4876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D7</a:t>
                  </a: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7776568" y="5486400"/>
                <a:ext cx="136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</a:rPr>
                  <a:t>8 data lines</a:t>
                </a:r>
              </a:p>
            </p:txBody>
          </p:sp>
        </p:grpSp>
        <p:sp>
          <p:nvSpPr>
            <p:cNvPr id="49152" name="Oval 49151"/>
            <p:cNvSpPr/>
            <p:nvPr/>
          </p:nvSpPr>
          <p:spPr>
            <a:xfrm>
              <a:off x="5048121" y="2096869"/>
              <a:ext cx="381000" cy="60960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158" name="Group 49157"/>
          <p:cNvGrpSpPr/>
          <p:nvPr/>
        </p:nvGrpSpPr>
        <p:grpSpPr>
          <a:xfrm>
            <a:off x="3412166" y="1982569"/>
            <a:ext cx="4101153" cy="1731497"/>
            <a:chOff x="3926645" y="1981200"/>
            <a:chExt cx="4101153" cy="1731497"/>
          </a:xfrm>
        </p:grpSpPr>
        <p:sp>
          <p:nvSpPr>
            <p:cNvPr id="49156" name="Oval 49155"/>
            <p:cNvSpPr/>
            <p:nvPr/>
          </p:nvSpPr>
          <p:spPr>
            <a:xfrm>
              <a:off x="5181600" y="1981200"/>
              <a:ext cx="381000" cy="762000"/>
            </a:xfrm>
            <a:prstGeom prst="ellipse">
              <a:avLst/>
            </a:prstGeom>
            <a:solidFill>
              <a:srgbClr val="800000">
                <a:alpha val="20000"/>
              </a:srgbClr>
            </a:solidFill>
            <a:ln>
              <a:solidFill>
                <a:srgbClr val="8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57" name="TextBox 49156"/>
            <p:cNvSpPr txBox="1"/>
            <p:nvPr/>
          </p:nvSpPr>
          <p:spPr>
            <a:xfrm>
              <a:off x="3926645" y="3066366"/>
              <a:ext cx="41011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3 more address lines</a:t>
              </a:r>
            </a:p>
            <a:p>
              <a:r>
                <a:rPr lang="en-US" dirty="0">
                  <a:solidFill>
                    <a:srgbClr val="800000"/>
                  </a:solidFill>
                </a:rPr>
                <a:t>= decoded to 2</a:t>
              </a:r>
              <a:r>
                <a:rPr lang="en-US" baseline="30000" dirty="0">
                  <a:solidFill>
                    <a:srgbClr val="800000"/>
                  </a:solidFill>
                </a:rPr>
                <a:t>3</a:t>
              </a:r>
              <a:r>
                <a:rPr lang="en-US" dirty="0">
                  <a:solidFill>
                    <a:srgbClr val="800000"/>
                  </a:solidFill>
                </a:rPr>
                <a:t> different chip enables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A6F50-B8BF-C647-8D81-77112F26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0CAAB-E42F-7E47-AB22-19106AF6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7E4AA-0E7A-AE4A-A75D-8E7E2DBB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87398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/>
              <a:t>Increase Address Spaces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" name="Picture 6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00600"/>
            <a:ext cx="1003110" cy="1371600"/>
          </a:xfrm>
          <a:prstGeom prst="rect">
            <a:avLst/>
          </a:prstGeom>
        </p:spPr>
      </p:pic>
      <p:pic>
        <p:nvPicPr>
          <p:cNvPr id="8" name="Picture 7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4800600"/>
            <a:ext cx="1003110" cy="1371600"/>
          </a:xfrm>
          <a:prstGeom prst="rect">
            <a:avLst/>
          </a:prstGeom>
        </p:spPr>
      </p:pic>
      <p:pic>
        <p:nvPicPr>
          <p:cNvPr id="9" name="Picture 8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800600"/>
            <a:ext cx="1003110" cy="1371600"/>
          </a:xfrm>
          <a:prstGeom prst="rect">
            <a:avLst/>
          </a:prstGeom>
        </p:spPr>
      </p:pic>
      <p:pic>
        <p:nvPicPr>
          <p:cNvPr id="10" name="Picture 9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4800600"/>
            <a:ext cx="1003110" cy="1371600"/>
          </a:xfrm>
          <a:prstGeom prst="rect">
            <a:avLst/>
          </a:prstGeom>
        </p:spPr>
      </p:pic>
      <p:pic>
        <p:nvPicPr>
          <p:cNvPr id="11" name="Picture 10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4800600"/>
            <a:ext cx="1003110" cy="1371600"/>
          </a:xfrm>
          <a:prstGeom prst="rect">
            <a:avLst/>
          </a:prstGeom>
        </p:spPr>
      </p:pic>
      <p:pic>
        <p:nvPicPr>
          <p:cNvPr id="12" name="Picture 11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800600"/>
            <a:ext cx="1003110" cy="1371600"/>
          </a:xfrm>
          <a:prstGeom prst="rect">
            <a:avLst/>
          </a:prstGeom>
        </p:spPr>
      </p:pic>
      <p:pic>
        <p:nvPicPr>
          <p:cNvPr id="13" name="Picture 12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800600"/>
            <a:ext cx="1003110" cy="1371600"/>
          </a:xfrm>
          <a:prstGeom prst="rect">
            <a:avLst/>
          </a:prstGeom>
        </p:spPr>
      </p:pic>
      <p:pic>
        <p:nvPicPr>
          <p:cNvPr id="14" name="Picture 13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800600"/>
            <a:ext cx="1003110" cy="13716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8831729" y="4419600"/>
            <a:ext cx="0" cy="1600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757458" y="4419600"/>
            <a:ext cx="0" cy="1600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90658" y="4419600"/>
            <a:ext cx="0" cy="1600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623858" y="4419600"/>
            <a:ext cx="0" cy="1600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557058" y="4419600"/>
            <a:ext cx="0" cy="1600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490258" y="4419600"/>
            <a:ext cx="0" cy="1600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423458" y="4419600"/>
            <a:ext cx="0" cy="1600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356658" y="4419600"/>
            <a:ext cx="0" cy="16002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914400" y="4419600"/>
            <a:ext cx="79248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327164" y="4397577"/>
            <a:ext cx="76200" cy="762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393964" y="4397577"/>
            <a:ext cx="76200" cy="762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460764" y="4397577"/>
            <a:ext cx="76200" cy="762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527564" y="4397577"/>
            <a:ext cx="76200" cy="762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594364" y="4397577"/>
            <a:ext cx="76200" cy="762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6661164" y="4397577"/>
            <a:ext cx="76200" cy="762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727964" y="4397577"/>
            <a:ext cx="76200" cy="762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900901" y="4335142"/>
            <a:ext cx="117454" cy="154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00200" y="4038600"/>
            <a:ext cx="7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DATA[7:0]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6811684" y="3810000"/>
            <a:ext cx="0" cy="190500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44884" y="3810000"/>
            <a:ext cx="0" cy="190500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670613" y="3810000"/>
            <a:ext cx="0" cy="190500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3603813" y="3810000"/>
            <a:ext cx="0" cy="190500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537013" y="3810000"/>
            <a:ext cx="0" cy="190500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470213" y="3810000"/>
            <a:ext cx="0" cy="190500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381000" y="3810000"/>
            <a:ext cx="0" cy="190500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381000" y="3810000"/>
            <a:ext cx="7467600" cy="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914400" y="2268260"/>
            <a:ext cx="10553" cy="215134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1429876" y="3774212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2496676" y="3774212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63476" y="3774212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630276" y="3774212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5697076" y="3774212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763876" y="3774212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7830676" y="3774212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 flipH="1">
            <a:off x="2003613" y="3711777"/>
            <a:ext cx="117454" cy="15415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570836" y="3436340"/>
            <a:ext cx="8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ADDR[18:0]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07288" y="2015762"/>
            <a:ext cx="7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DATA[7:0]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7642" y="1639309"/>
            <a:ext cx="8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ADDR[18:0]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7534" y="1352371"/>
            <a:ext cx="94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ADDR[21:19]</a:t>
            </a:r>
          </a:p>
        </p:txBody>
      </p:sp>
      <p:pic>
        <p:nvPicPr>
          <p:cNvPr id="76" name="Picture 75" descr="httpselectra-group.comuploadsd0cea7a8532ded55c37c1ceaed49329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295399"/>
            <a:ext cx="1143000" cy="1223211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4267200" y="2438400"/>
            <a:ext cx="10054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 to 8 decoder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H="1">
            <a:off x="3697095" y="1447800"/>
            <a:ext cx="533400" cy="0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3695336" y="1592859"/>
            <a:ext cx="533400" cy="0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3695336" y="1732332"/>
            <a:ext cx="533400" cy="0"/>
          </a:xfrm>
          <a:prstGeom prst="line">
            <a:avLst/>
          </a:prstGeom>
          <a:ln w="12700" cmpd="sng"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704436" y="1447800"/>
            <a:ext cx="0" cy="30480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1710428" y="1438767"/>
            <a:ext cx="1989764" cy="7279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7874224" y="3822927"/>
            <a:ext cx="0" cy="1905000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2542465" y="1710371"/>
            <a:ext cx="12426" cy="2094308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H="1" flipV="1">
            <a:off x="1693987" y="1715960"/>
            <a:ext cx="860954" cy="2275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2302440" y="1632620"/>
            <a:ext cx="117454" cy="15415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2353827" y="1346335"/>
            <a:ext cx="117454" cy="15415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2457325" y="1459952"/>
            <a:ext cx="8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ADDR[18:0]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426204" y="1174443"/>
            <a:ext cx="940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ADDR[21:19]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16443" y="1275458"/>
            <a:ext cx="617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00000"/>
                </a:solidFill>
              </a:rPr>
              <a:t>ADDR 19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692661" y="1413178"/>
            <a:ext cx="617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00000"/>
                </a:solidFill>
              </a:rPr>
              <a:t>ADDR 20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690902" y="1550895"/>
            <a:ext cx="617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800000"/>
                </a:solidFill>
              </a:rPr>
              <a:t>ADDR 21</a:t>
            </a:r>
          </a:p>
        </p:txBody>
      </p:sp>
      <p:cxnSp>
        <p:nvCxnSpPr>
          <p:cNvPr id="108" name="Straight Connector 107"/>
          <p:cNvCxnSpPr/>
          <p:nvPr/>
        </p:nvCxnSpPr>
        <p:spPr>
          <a:xfrm flipH="1">
            <a:off x="5334000" y="2378370"/>
            <a:ext cx="10170" cy="93110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5438588" y="2229803"/>
            <a:ext cx="6077" cy="122160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5520765" y="2129118"/>
            <a:ext cx="14941" cy="147917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25055" y="1843609"/>
            <a:ext cx="0" cy="17617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6047962" y="1701733"/>
            <a:ext cx="0" cy="17617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6170349" y="1567198"/>
            <a:ext cx="0" cy="176175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120612" y="2248644"/>
            <a:ext cx="10623" cy="95623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 flipH="1" flipV="1">
            <a:off x="5307863" y="1575586"/>
            <a:ext cx="877784" cy="70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>
            <a:off x="5326529" y="1718235"/>
            <a:ext cx="709707" cy="74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H="1">
            <a:off x="5334000" y="1852706"/>
            <a:ext cx="582706" cy="2005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>
            <a:off x="5319058" y="1964765"/>
            <a:ext cx="358589" cy="747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H="1">
            <a:off x="5284693" y="2129118"/>
            <a:ext cx="236072" cy="298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281707" y="2248647"/>
            <a:ext cx="141940" cy="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4123766" y="2256117"/>
            <a:ext cx="82175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5269755" y="2393576"/>
            <a:ext cx="82175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8882529" y="3302000"/>
            <a:ext cx="10103" cy="234582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7806765" y="3451412"/>
            <a:ext cx="5620" cy="219193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6748929" y="3611282"/>
            <a:ext cx="5620" cy="20499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5670176" y="1964765"/>
            <a:ext cx="4125" cy="368455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607858" y="3599329"/>
            <a:ext cx="5620" cy="20499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3541059" y="3429000"/>
            <a:ext cx="4125" cy="222031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2465294" y="3302000"/>
            <a:ext cx="4126" cy="234731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1404471" y="3175000"/>
            <a:ext cx="4125" cy="246684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 flipH="1">
            <a:off x="4586205" y="3593353"/>
            <a:ext cx="934560" cy="228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H="1" flipV="1">
            <a:off x="3535839" y="3434269"/>
            <a:ext cx="1895279" cy="967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/>
          <p:nvPr/>
        </p:nvCxnSpPr>
        <p:spPr>
          <a:xfrm flipH="1" flipV="1">
            <a:off x="2457824" y="3324412"/>
            <a:ext cx="2849283" cy="298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 flipV="1">
            <a:off x="1419412" y="3197412"/>
            <a:ext cx="2710332" cy="597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 flipV="1">
            <a:off x="5904754" y="3611283"/>
            <a:ext cx="818775" cy="448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H="1">
            <a:off x="6041475" y="3466353"/>
            <a:ext cx="1757819" cy="786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H="1" flipV="1">
            <a:off x="6183416" y="3332669"/>
            <a:ext cx="2721525" cy="668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H="1">
            <a:off x="7719045" y="5630630"/>
            <a:ext cx="82175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6676638" y="5658428"/>
            <a:ext cx="82175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8811080" y="5634652"/>
            <a:ext cx="82175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5581086" y="5634652"/>
            <a:ext cx="82175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4536921" y="5647580"/>
            <a:ext cx="82175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3463391" y="5645827"/>
            <a:ext cx="82175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H="1">
            <a:off x="2382522" y="5644073"/>
            <a:ext cx="82175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 flipH="1">
            <a:off x="1323674" y="5642319"/>
            <a:ext cx="82175" cy="2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6503408" y="1776111"/>
            <a:ext cx="1989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Increase A[18:0] to A[21:0]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431690" y="2272159"/>
            <a:ext cx="236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Increase 512K spaces to 4096K</a:t>
            </a:r>
          </a:p>
          <a:p>
            <a:r>
              <a:rPr lang="en-US" sz="1200" dirty="0"/>
              <a:t>(=4M) spaces</a:t>
            </a:r>
          </a:p>
        </p:txBody>
      </p:sp>
      <p:cxnSp>
        <p:nvCxnSpPr>
          <p:cNvPr id="209" name="Straight Connector 208"/>
          <p:cNvCxnSpPr/>
          <p:nvPr/>
        </p:nvCxnSpPr>
        <p:spPr>
          <a:xfrm>
            <a:off x="7423982" y="2030240"/>
            <a:ext cx="1783" cy="2707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7516617" y="2033228"/>
            <a:ext cx="1783" cy="2707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08" y="350924"/>
            <a:ext cx="8229600" cy="838200"/>
          </a:xfrm>
        </p:spPr>
        <p:txBody>
          <a:bodyPr/>
          <a:lstStyle/>
          <a:p>
            <a:r>
              <a:rPr lang="en-US" altLang="ja-JP" dirty="0"/>
              <a:t>Increase</a:t>
            </a:r>
            <a:r>
              <a:rPr lang="ja-JP" altLang="en-US" dirty="0"/>
              <a:t> </a:t>
            </a:r>
            <a:r>
              <a:rPr lang="en-US" altLang="ja-JP" dirty="0"/>
              <a:t>Data Width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13: Bus and Memory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7" name="Picture 6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23" y="3750887"/>
            <a:ext cx="1003110" cy="1371600"/>
          </a:xfrm>
          <a:prstGeom prst="rect">
            <a:avLst/>
          </a:prstGeom>
        </p:spPr>
      </p:pic>
      <p:pic>
        <p:nvPicPr>
          <p:cNvPr id="8" name="Picture 7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795" y="5101566"/>
            <a:ext cx="1003110" cy="1371600"/>
          </a:xfrm>
          <a:prstGeom prst="rect">
            <a:avLst/>
          </a:prstGeom>
        </p:spPr>
      </p:pic>
      <p:pic>
        <p:nvPicPr>
          <p:cNvPr id="9" name="Picture 8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662" y="1069797"/>
            <a:ext cx="1003110" cy="1371600"/>
          </a:xfrm>
          <a:prstGeom prst="rect">
            <a:avLst/>
          </a:prstGeom>
        </p:spPr>
      </p:pic>
      <p:pic>
        <p:nvPicPr>
          <p:cNvPr id="10" name="Picture 9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034" y="2420476"/>
            <a:ext cx="1003110" cy="1371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842635" y="4856592"/>
            <a:ext cx="828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DATA[15:8]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1012" y="2296786"/>
            <a:ext cx="8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ADDR[18:0]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044105" y="5138453"/>
            <a:ext cx="727" cy="899537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035005" y="1114025"/>
            <a:ext cx="727" cy="899537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033245" y="2455610"/>
            <a:ext cx="727" cy="899537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4031488" y="3804535"/>
            <a:ext cx="727" cy="899537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3061152" y="1115778"/>
            <a:ext cx="989644" cy="4028200"/>
            <a:chOff x="2033427" y="1115778"/>
            <a:chExt cx="2017369" cy="4028200"/>
          </a:xfrm>
        </p:grpSpPr>
        <p:cxnSp>
          <p:nvCxnSpPr>
            <p:cNvPr id="20" name="Straight Connector 19"/>
            <p:cNvCxnSpPr/>
            <p:nvPr/>
          </p:nvCxnSpPr>
          <p:spPr>
            <a:xfrm flipH="1" flipV="1">
              <a:off x="2033427" y="1115778"/>
              <a:ext cx="1989764" cy="7279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2046351" y="2457363"/>
              <a:ext cx="1989764" cy="7279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2039009" y="3800701"/>
              <a:ext cx="1989764" cy="7279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2061032" y="5136699"/>
              <a:ext cx="1989764" cy="7279"/>
            </a:xfrm>
            <a:prstGeom prst="line">
              <a:avLst/>
            </a:prstGeom>
            <a:ln>
              <a:solidFill>
                <a:srgbClr val="8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/>
          <p:cNvCxnSpPr/>
          <p:nvPr/>
        </p:nvCxnSpPr>
        <p:spPr>
          <a:xfrm flipV="1">
            <a:off x="3039130" y="1115779"/>
            <a:ext cx="29623" cy="4030015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079111" y="2444436"/>
            <a:ext cx="1989764" cy="7279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986781" y="2352004"/>
            <a:ext cx="117454" cy="15415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110664" y="1166326"/>
            <a:ext cx="8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ADDR[18:0]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526610" y="2386953"/>
            <a:ext cx="117454" cy="15415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541291" y="3700930"/>
            <a:ext cx="117454" cy="15415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511928" y="5066290"/>
            <a:ext cx="117454" cy="15415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548633" y="1036274"/>
            <a:ext cx="117454" cy="154153"/>
          </a:xfrm>
          <a:prstGeom prst="line">
            <a:avLst/>
          </a:prstGeom>
          <a:ln>
            <a:solidFill>
              <a:srgbClr val="8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04022" y="2104175"/>
            <a:ext cx="8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ADDR[18:0]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43851" y="2161147"/>
            <a:ext cx="8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ADDR[18:0]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27411" y="3444007"/>
            <a:ext cx="8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ADDR[18:0]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18311" y="4814954"/>
            <a:ext cx="868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800000"/>
                </a:solidFill>
              </a:rPr>
              <a:t>ADDR[18:0]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892263" y="6198176"/>
            <a:ext cx="7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DATA[7:0]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780391" y="3495065"/>
            <a:ext cx="89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DATA[23:16]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785974" y="2194017"/>
            <a:ext cx="89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DATA[31:24]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5021170" y="1959953"/>
            <a:ext cx="0" cy="389054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4028392" y="2046287"/>
            <a:ext cx="1758" cy="30272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3020250" y="3759531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3025832" y="2421780"/>
            <a:ext cx="76200" cy="76200"/>
          </a:xfrm>
          <a:prstGeom prst="ellipse">
            <a:avLst/>
          </a:prstGeom>
          <a:solidFill>
            <a:srgbClr val="800000"/>
          </a:solidFill>
          <a:ln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4995851" y="2303739"/>
            <a:ext cx="76200" cy="762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5519961" y="2279761"/>
            <a:ext cx="117454" cy="154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026752" y="3301538"/>
            <a:ext cx="0" cy="389054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4033974" y="3387872"/>
            <a:ext cx="1758" cy="30272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001433" y="3645324"/>
            <a:ext cx="76200" cy="762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5525543" y="3621346"/>
            <a:ext cx="117454" cy="154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019412" y="4644876"/>
            <a:ext cx="0" cy="389054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4026634" y="4731210"/>
            <a:ext cx="1758" cy="30272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4994093" y="4988662"/>
            <a:ext cx="76200" cy="762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 flipH="1">
            <a:off x="5518203" y="4964684"/>
            <a:ext cx="117454" cy="154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012071" y="5966193"/>
            <a:ext cx="0" cy="389054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4019293" y="6052527"/>
            <a:ext cx="1758" cy="302720"/>
          </a:xfrm>
          <a:prstGeom prst="line">
            <a:avLst/>
          </a:prstGeom>
          <a:ln w="190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4006370" y="2349007"/>
            <a:ext cx="3774977" cy="4006770"/>
            <a:chOff x="4006370" y="2349007"/>
            <a:chExt cx="2313145" cy="4006770"/>
          </a:xfrm>
        </p:grpSpPr>
        <p:cxnSp>
          <p:nvCxnSpPr>
            <p:cNvPr id="53" name="Straight Connector 52"/>
            <p:cNvCxnSpPr/>
            <p:nvPr/>
          </p:nvCxnSpPr>
          <p:spPr>
            <a:xfrm flipH="1" flipV="1">
              <a:off x="4015469" y="2349007"/>
              <a:ext cx="2298464" cy="53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021051" y="3690592"/>
              <a:ext cx="2298464" cy="53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4013711" y="5033930"/>
              <a:ext cx="2298464" cy="53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4006370" y="6355247"/>
              <a:ext cx="2298464" cy="530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/>
          <p:cNvSpPr/>
          <p:nvPr/>
        </p:nvSpPr>
        <p:spPr>
          <a:xfrm>
            <a:off x="4986752" y="6309979"/>
            <a:ext cx="76200" cy="762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5510862" y="6286001"/>
            <a:ext cx="117454" cy="154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278905" y="4730047"/>
            <a:ext cx="8284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DATA[15:8]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28533" y="6071631"/>
            <a:ext cx="757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DATA[7:0]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16661" y="3368520"/>
            <a:ext cx="89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DATA[23:16]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222244" y="2067472"/>
            <a:ext cx="89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DATA[31:24]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4625" y="4411403"/>
            <a:ext cx="1938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Increase D[7:0] to D[31:0]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2907" y="4907451"/>
            <a:ext cx="236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Increase 512K spaces to 2048K</a:t>
            </a:r>
          </a:p>
          <a:p>
            <a:r>
              <a:rPr lang="en-US" sz="1200" dirty="0"/>
              <a:t>(=2M) spaces</a:t>
            </a:r>
          </a:p>
        </p:txBody>
      </p:sp>
      <p:cxnSp>
        <p:nvCxnSpPr>
          <p:cNvPr id="85" name="Straight Connector 84"/>
          <p:cNvCxnSpPr/>
          <p:nvPr/>
        </p:nvCxnSpPr>
        <p:spPr>
          <a:xfrm>
            <a:off x="1485199" y="4665532"/>
            <a:ext cx="1783" cy="2707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577834" y="4668520"/>
            <a:ext cx="1783" cy="270701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733267" y="5505485"/>
            <a:ext cx="4410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FF0000"/>
                </a:solidFill>
              </a:rPr>
              <a:t>Note that each address points to a long word instead of a byte</a:t>
            </a:r>
          </a:p>
        </p:txBody>
      </p:sp>
    </p:spTree>
    <p:extLst>
      <p:ext uri="{BB962C8B-B14F-4D97-AF65-F5344CB8AC3E}">
        <p14:creationId xmlns:p14="http://schemas.microsoft.com/office/powerpoint/2010/main" val="159653602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14024</TotalTime>
  <Words>1491</Words>
  <Application>Microsoft Macintosh PowerPoint</Application>
  <PresentationFormat>On-screen Show (4:3)</PresentationFormat>
  <Paragraphs>367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Frutiger 55 Roman</vt:lpstr>
      <vt:lpstr>Arial</vt:lpstr>
      <vt:lpstr>Calibri</vt:lpstr>
      <vt:lpstr>Times New Roman</vt:lpstr>
      <vt:lpstr>Wingdings</vt:lpstr>
      <vt:lpstr>1_Office Theme</vt:lpstr>
      <vt:lpstr>Office Theme</vt:lpstr>
      <vt:lpstr>2_Office Theme</vt:lpstr>
      <vt:lpstr>3_Office Theme</vt:lpstr>
      <vt:lpstr>4_Office Theme</vt:lpstr>
      <vt:lpstr>CSS 422 Hardware and Computer Organization </vt:lpstr>
      <vt:lpstr>Topics</vt:lpstr>
      <vt:lpstr>Microprocessor</vt:lpstr>
      <vt:lpstr>CPU and Memory</vt:lpstr>
      <vt:lpstr>Memory Organization</vt:lpstr>
      <vt:lpstr>Memory Capacity</vt:lpstr>
      <vt:lpstr>Memory extension</vt:lpstr>
      <vt:lpstr>Increase Address Spaces</vt:lpstr>
      <vt:lpstr>Increase Data Width</vt:lpstr>
      <vt:lpstr>Increase Both</vt:lpstr>
      <vt:lpstr>ARM7 Example</vt:lpstr>
      <vt:lpstr>ARM7 Memory</vt:lpstr>
      <vt:lpstr>Memory Read Cycle</vt:lpstr>
      <vt:lpstr>Memory Write Cycle</vt:lpstr>
      <vt:lpstr>What if Memory Reacts Slow or needs to send half words or bytes?</vt:lpstr>
      <vt:lpstr>DTACK Generation</vt:lpstr>
      <vt:lpstr>Exclusive Memory Access</vt:lpstr>
      <vt:lpstr>Summary</vt:lpstr>
      <vt:lpstr>Custom Show 1</vt:lpstr>
    </vt:vector>
  </TitlesOfParts>
  <Company>Pluto Sound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CSc3360 Windowing Systems Programming</dc:title>
  <dc:creator>Stephen J. Pellicer</dc:creator>
  <cp:lastModifiedBy>Munehiro Fukuda</cp:lastModifiedBy>
  <cp:revision>600</cp:revision>
  <cp:lastPrinted>2019-11-29T04:19:10Z</cp:lastPrinted>
  <dcterms:created xsi:type="dcterms:W3CDTF">2006-01-05T18:10:09Z</dcterms:created>
  <dcterms:modified xsi:type="dcterms:W3CDTF">2022-03-02T06:58:50Z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