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1"/>
    <p:sldMasterId id="2147483660" r:id="rId2"/>
    <p:sldMasterId id="2147483661" r:id="rId3"/>
    <p:sldMasterId id="2147483662" r:id="rId4"/>
    <p:sldMasterId id="2147483663" r:id="rId5"/>
  </p:sldMasterIdLst>
  <p:notesMasterIdLst>
    <p:notesMasterId r:id="rId24"/>
  </p:notesMasterIdLst>
  <p:handoutMasterIdLst>
    <p:handoutMasterId r:id="rId25"/>
  </p:handoutMasterIdLst>
  <p:sldIdLst>
    <p:sldId id="257" r:id="rId6"/>
    <p:sldId id="258" r:id="rId7"/>
    <p:sldId id="295" r:id="rId8"/>
    <p:sldId id="296" r:id="rId9"/>
    <p:sldId id="297" r:id="rId10"/>
    <p:sldId id="291" r:id="rId11"/>
    <p:sldId id="263" r:id="rId12"/>
    <p:sldId id="265" r:id="rId13"/>
    <p:sldId id="266" r:id="rId14"/>
    <p:sldId id="267" r:id="rId15"/>
    <p:sldId id="298" r:id="rId16"/>
    <p:sldId id="270" r:id="rId17"/>
    <p:sldId id="271" r:id="rId18"/>
    <p:sldId id="299" r:id="rId19"/>
    <p:sldId id="292" r:id="rId20"/>
    <p:sldId id="282" r:id="rId21"/>
    <p:sldId id="294" r:id="rId22"/>
    <p:sldId id="259" r:id="rId23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B4"/>
    <a:srgbClr val="0033CC"/>
    <a:srgbClr val="003399"/>
    <a:srgbClr val="3333FF"/>
    <a:srgbClr val="3333CC"/>
    <a:srgbClr val="0000FF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09" autoAdjust="0"/>
    <p:restoredTop sz="93860" autoAdjust="0"/>
  </p:normalViewPr>
  <p:slideViewPr>
    <p:cSldViewPr>
      <p:cViewPr varScale="1">
        <p:scale>
          <a:sx n="147" d="100"/>
          <a:sy n="147" d="100"/>
        </p:scale>
        <p:origin x="216" y="1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5F572-265B-3547-BC13-FCABC9ED0447}" type="datetimeFigureOut">
              <a:rPr lang="en-US" smtClean="0"/>
              <a:t>12/26/21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D4195-DB73-2948-AAE3-1992059A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8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fld id="{AF339365-9AAE-4473-BF43-687E300CC71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687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F339365-9AAE-4473-BF43-687E300CC713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9073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ED787-FD8F-47AD-997C-B5ED99EA7AB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71715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654" tIns="44247" rIns="91654" bIns="44247"/>
          <a:lstStyle/>
          <a:p>
            <a:endParaRPr lang="en-US" dirty="0"/>
          </a:p>
        </p:txBody>
      </p:sp>
      <p:sp>
        <p:nvSpPr>
          <p:cNvPr id="371716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083463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99B50-2F4D-464E-A841-B03D9B7D03C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7376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37376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654" tIns="44247" rIns="91654" bIns="4424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1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99B50-2F4D-464E-A841-B03D9B7D03C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7376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37376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654" tIns="44247" rIns="91654" bIns="4424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67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A70A7-4004-4018-A4E5-236C8E825B1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74787" name="Rectangle 102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654" tIns="44247" rIns="91654" bIns="44247"/>
          <a:lstStyle/>
          <a:p>
            <a:endParaRPr lang="en-US" dirty="0"/>
          </a:p>
        </p:txBody>
      </p:sp>
      <p:sp>
        <p:nvSpPr>
          <p:cNvPr id="374788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14791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dirty="0">
              <a:latin typeface="Times New Roman" pitchFamily="33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83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dirty="0">
              <a:latin typeface="Times New Roman" pitchFamily="33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C40E98-D33D-704E-929D-27FB84CF563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8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DF00B-398C-4E32-A106-4EFC87DFAA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60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804F3-1F08-4F79-8004-EB8AE6F905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856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C1C0B-A663-4676-98A1-EF2B0305DC8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35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9E1F5-56A0-4092-8225-C60227A118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27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223F-1B41-4171-8A8F-48E3E08B55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40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8630A-5A24-4AF5-8F66-7351743884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18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FBD3C-8DAA-4E9B-A2FB-8311C2F98C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8432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E535D-A06A-468D-A90E-EB638E36CFC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119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2D119-87EF-4256-90AF-48015D9F24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806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C713-78D8-4984-95D4-4FF8F2B61A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294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D9E2C-54B9-41F4-8A75-685EC36FDB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34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16C61-14C4-4AE7-93C7-F4B6C59C88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748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7B6BF-2C52-4BDE-8452-EF6BF7F5B2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9391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D0D25-200A-48E8-9DDC-62FF0E140F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5642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4115E-AF98-4ED5-8C11-3B9BEE12ED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983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9FC2-E98C-4F23-9B53-6ACB1EC38CD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40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49B22-775F-47F2-BB39-AB61C96BBDB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603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226F5-8834-4AA6-B58D-F267DCAD1F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928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4131B-21CC-4493-8A15-CB73888D0B1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094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34EED-9150-4CBA-936D-69B651A6C2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725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AE18-2A9D-4F31-9547-7F6DAE83B8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3456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C30F2-9D2A-4E04-93BB-C67D265F9F1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408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C4142-2AF2-4C81-AF7A-E8BA01F519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7242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488C6-7EA3-44BB-A5F1-1E34EBE5924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9514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554ED-928E-4E9C-BDF8-1051F03C90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3553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1C57-2C44-473C-9386-A931A836DC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10078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B0ED0-AA16-40FE-AF3A-4C33E99CDA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4659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D6AD-AF07-42B5-9D46-5539309758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5809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155EF-A800-4D1A-B1F9-AA6D8893917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918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70062-1BFD-4FAE-8485-7BAF213806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4219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F441C-5005-4038-84DB-2FDDB93481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8660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104E6-0F91-44E7-9B5E-F664EBA0AB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9094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0B03-4C4F-4E9E-BB4E-3FB1746A83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69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3AC32-1D6B-4D70-805C-E15AC96883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411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F062-751B-4EE9-900C-7289453D44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6318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41DA4-678B-431F-80DB-70D7FF8387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028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AC23B-4C7F-4ED8-A02D-7FB18565B1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6309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C30C1-A8FB-470F-8DDB-BC6F509634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3182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BC0D9-E6BB-4FB2-B907-408BB5D78A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35793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B2410-B111-4672-B80A-1470C985BF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68673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7D119-C395-4B9B-B9E2-89E1228764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8782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60316-90B9-47E1-9D52-5114F42BC12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7982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A18A5-4C2C-4EE1-920D-EDA3AE8694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8419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3FB6D-48BA-406B-907B-8A5D67E9CB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05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224B9-9B2F-4D4E-B8CB-81B920F9B5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37128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45D5D-4683-4050-B25A-4DE8243920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1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E67F9-B259-41B4-84A7-FFB3DF4E7E5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12555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E36D1-BADA-4678-B8BD-92B0B8C9113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7982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99DFC-976C-4D6B-8193-C5AF489C30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65577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A63F-6A54-442E-88AD-E00D272E60E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77828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01B87-1841-4BFE-85BB-CBB0D4F951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661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A816B-6821-463E-94FD-740CBB093C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26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9E861-AD90-4143-ABAD-63B485863C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0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43882-8A51-4435-921E-75A4987E1B4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916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A35C1-EB63-4480-AB2E-C5E855A028E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02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31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B0948D-7B13-4C95-ADBF-523A4CD9FA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600FB78-9F76-4BA3-B607-145052372D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076" name="Picture 8" descr="UW_W-Logo_RGB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53200"/>
            <a:ext cx="69215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A38662-C29B-4744-AC2F-5D09956BAF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5FCF6E-81D6-41FA-94ED-9718693F5E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3" name="Picture 9" descr="UW.Wordmark_ct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5" name="Picture 8" descr="UW_W-Logo_RG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5475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1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CFEC22B-A995-420B-97FC-0CF5935C30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9.wmf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/>
          </p:cNvSpPr>
          <p:nvPr>
            <p:ph type="ctrTitle"/>
          </p:nvPr>
        </p:nvSpPr>
        <p:spPr>
          <a:xfrm>
            <a:off x="4800600" y="228600"/>
            <a:ext cx="4343400" cy="612775"/>
          </a:xfrm>
        </p:spPr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  <a:latin typeface="Times New Roman"/>
                <a:cs typeface="Times New Roman"/>
              </a:rPr>
              <a:t>CSS 422 Hardware and Computer Organization</a:t>
            </a:r>
            <a:br>
              <a:rPr lang="en-US" altLang="ko-KR" sz="14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endParaRPr lang="en-US" altLang="ko-KR" sz="1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147" name="Rectangle 6"/>
          <p:cNvSpPr>
            <a:spLocks/>
          </p:cNvSpPr>
          <p:nvPr/>
        </p:nvSpPr>
        <p:spPr bwMode="auto">
          <a:xfrm>
            <a:off x="152400" y="1676400"/>
            <a:ext cx="8763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ko-KR" sz="4800" dirty="0">
                <a:solidFill>
                  <a:schemeClr val="bg1"/>
                </a:solidFill>
                <a:ea typeface="굴림" pitchFamily="34" charset="-127"/>
              </a:rPr>
              <a:t>RISC, Memory Hierarchy, and Cache Memory</a:t>
            </a:r>
            <a:endParaRPr lang="en-US" altLang="ko-KR" sz="4800" dirty="0">
              <a:solidFill>
                <a:schemeClr val="bg1"/>
              </a:solidFill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371600" y="439102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altLang="ja-JP" sz="3200" dirty="0">
                <a:solidFill>
                  <a:schemeClr val="bg1"/>
                </a:solidFill>
              </a:rPr>
              <a:t>Professor: Munehiro Fukuda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3492" y="3650218"/>
            <a:ext cx="70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dirty="0">
                <a:solidFill>
                  <a:schemeClr val="bg1"/>
                </a:solidFill>
                <a:ea typeface="굴림" pitchFamily="50" charset="-127"/>
              </a:rPr>
              <a:t>Ver. </a:t>
            </a:r>
            <a:r>
              <a:rPr lang="en-US" altLang="ko-KR">
                <a:solidFill>
                  <a:schemeClr val="bg1"/>
                </a:solidFill>
                <a:ea typeface="굴림" pitchFamily="50" charset="-127"/>
              </a:rPr>
              <a:t>2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DF00B-398C-4E32-A106-4EFC87DFAA0A}" type="slidenum">
              <a:rPr lang="ko-KR" altLang="en-US" smtClean="0"/>
              <a:pPr>
                <a:defRPr/>
              </a:pPr>
              <a:t>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15: RISC and Cache - Direct Map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1" dirty="0"/>
          </a:p>
        </p:txBody>
      </p:sp>
      <p:sp>
        <p:nvSpPr>
          <p:cNvPr id="26624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89275" tIns="43854" rIns="89275" bIns="43854"/>
          <a:lstStyle/>
          <a:p>
            <a:r>
              <a:rPr lang="en-US"/>
              <a:t>Class Exercise</a:t>
            </a:r>
            <a:endParaRPr lang="en-US" dirty="0"/>
          </a:p>
        </p:txBody>
      </p:sp>
      <p:sp>
        <p:nvSpPr>
          <p:cNvPr id="266246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89275" tIns="43854" rIns="89275" bIns="43854"/>
          <a:lstStyle/>
          <a:p>
            <a:pPr>
              <a:buAutoNum type="arabicPeriod"/>
            </a:pPr>
            <a:r>
              <a:rPr lang="en-US" sz="1800" dirty="0"/>
              <a:t>A certain RISC processor has an on-chip cache with the following specifications (</a:t>
            </a:r>
            <a:r>
              <a:rPr lang="en-US" sz="1800" dirty="0">
                <a:solidFill>
                  <a:srgbClr val="3366FF"/>
                </a:solidFill>
              </a:rPr>
              <a:t>because its logic simple and thus has space for cache!</a:t>
            </a:r>
            <a:r>
              <a:rPr lang="en-US" sz="1800" dirty="0"/>
              <a:t>):</a:t>
            </a:r>
          </a:p>
          <a:p>
            <a:r>
              <a:rPr lang="en-US" sz="1800" dirty="0"/>
              <a:t>Cache hit rate for the L1 cache is 98%</a:t>
            </a:r>
          </a:p>
          <a:p>
            <a:r>
              <a:rPr lang="en-US" sz="1800" dirty="0"/>
              <a:t>Instructions that are located in-cache execute in 1 clock cycle. </a:t>
            </a:r>
          </a:p>
          <a:p>
            <a:r>
              <a:rPr lang="en-US" sz="1800" dirty="0"/>
              <a:t>Instructions that are not found in the on-chip cache will cause the processor to stop program execution and refill a portion of the cache.  This operation takes 100 clock cycles to execute. </a:t>
            </a:r>
          </a:p>
          <a:p>
            <a:pPr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Q) 	What is the EET in nanoseconds </a:t>
            </a:r>
            <a:r>
              <a:rPr lang="en-US" sz="1800" dirty="0"/>
              <a:t>for this RISC 	processor if the clock frequency is 100 MHz?</a:t>
            </a:r>
          </a:p>
          <a:p>
            <a:endParaRPr lang="en-US" sz="1800" dirty="0"/>
          </a:p>
          <a:p>
            <a:pPr marL="457200" lvl="1" indent="0">
              <a:lnSpc>
                <a:spcPct val="90000"/>
              </a:lnSpc>
              <a:buNone/>
            </a:pPr>
            <a:br>
              <a:rPr lang="en-US" sz="1800" b="1" i="1" dirty="0"/>
            </a:b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5" name="TextBox 4"/>
          <p:cNvSpPr txBox="1"/>
          <p:nvPr/>
        </p:nvSpPr>
        <p:spPr>
          <a:xfrm>
            <a:off x="1143000" y="4800600"/>
            <a:ext cx="73822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Answer: 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Clock cycle time = 1/100M = 10ns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EET = hit rate X hit time + miss rate X miss penalty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= 0.98 X 1 (clock cycle) X 10ns + 0.02 X 100 (clock cycle) X 10 ns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= 9.8 ns + 20 ns = 29.8 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30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2BCB3E-9E18-0643-AA19-BC0B8E153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Organization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DD1FC1-A6B9-1A41-9E13-F770B5B3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Cache memory consists of a number of cache entries.</a:t>
            </a:r>
          </a:p>
          <a:p>
            <a:pPr lvl="1"/>
            <a:r>
              <a:rPr lang="en-US" sz="2000" dirty="0"/>
              <a:t>LRU bits: used for replacing a victim cache line with a new entry (To be discussed in </a:t>
            </a:r>
            <a:r>
              <a:rPr lang="en-US" sz="2000" dirty="0" err="1"/>
              <a:t>Lec</a:t>
            </a:r>
            <a:r>
              <a:rPr lang="en-US" sz="2000" dirty="0"/>
              <a:t>. 16)</a:t>
            </a:r>
          </a:p>
          <a:p>
            <a:pPr lvl="1"/>
            <a:r>
              <a:rPr lang="en-US" sz="2000" dirty="0"/>
              <a:t>Valid bit: indicating if the cache line is valid.</a:t>
            </a:r>
          </a:p>
          <a:p>
            <a:pPr lvl="1"/>
            <a:r>
              <a:rPr lang="en-US" sz="2000" dirty="0"/>
              <a:t>Tag field: holding the memory address and determining if there is a match to a CPU request</a:t>
            </a:r>
          </a:p>
          <a:p>
            <a:pPr lvl="1"/>
            <a:r>
              <a:rPr lang="en-US" sz="2000" dirty="0"/>
              <a:t>Data field: Copies of the contents of main memory (instructions / data)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FC5D2-7EEE-6747-9F87-0159E3C9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501A8-613F-9C45-A02F-5332917F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2A80-08D9-AF47-B0D4-7BD2C29E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0B0EC8E-9266-8A4C-BD12-E449D0F8B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38502"/>
              </p:ext>
            </p:extLst>
          </p:nvPr>
        </p:nvGraphicFramePr>
        <p:xfrm>
          <a:off x="498475" y="4495800"/>
          <a:ext cx="8229600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84754219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8547074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59703218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453776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LRU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302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Bit0: either set 0/1 or 2/3 accessed</a:t>
                      </a:r>
                    </a:p>
                    <a:p>
                      <a:r>
                        <a:rPr lang="en-US" sz="1000" dirty="0"/>
                        <a:t>Bit1: either set 0 or 1 accessed</a:t>
                      </a:r>
                    </a:p>
                    <a:p>
                      <a:r>
                        <a:rPr lang="en-US" sz="1000" dirty="0"/>
                        <a:t>Bit2: either set 2 or 3 accessed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 (invalid)</a:t>
                      </a:r>
                    </a:p>
                    <a:p>
                      <a:r>
                        <a:rPr lang="en-US" sz="1000" dirty="0"/>
                        <a:t>1 (valid)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Which column of memory stored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 actual copy of memory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748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017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9" name="Rectangle 1028"/>
          <p:cNvSpPr>
            <a:spLocks noChangeArrowheads="1"/>
          </p:cNvSpPr>
          <p:nvPr/>
        </p:nvSpPr>
        <p:spPr bwMode="auto">
          <a:xfrm>
            <a:off x="225425" y="312738"/>
            <a:ext cx="10271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1" dirty="0"/>
          </a:p>
        </p:txBody>
      </p:sp>
      <p:sp>
        <p:nvSpPr>
          <p:cNvPr id="267273" name="Rectangle 103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838200"/>
          </a:xfrm>
          <a:noFill/>
        </p:spPr>
        <p:txBody>
          <a:bodyPr lIns="90841" tIns="43854" rIns="90841" bIns="43854" anchor="ctr"/>
          <a:lstStyle/>
          <a:p>
            <a:r>
              <a:rPr lang="en-US" dirty="0"/>
              <a:t>Cache Design</a:t>
            </a:r>
          </a:p>
        </p:txBody>
      </p:sp>
      <p:sp>
        <p:nvSpPr>
          <p:cNvPr id="267270" name="Rectangle 1029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077200" cy="381000"/>
          </a:xfrm>
          <a:noFill/>
        </p:spPr>
        <p:txBody>
          <a:bodyPr lIns="90841" tIns="43854" rIns="90841" bIns="43854"/>
          <a:lstStyle/>
          <a:p>
            <a:pPr>
              <a:lnSpc>
                <a:spcPct val="110000"/>
              </a:lnSpc>
            </a:pPr>
            <a:r>
              <a:rPr lang="en-US" sz="1800" b="1" dirty="0">
                <a:solidFill>
                  <a:srgbClr val="800000"/>
                </a:solidFill>
              </a:rPr>
              <a:t>Goal: Increase the performance of computer using Caches.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  <a:p>
            <a:pPr lvl="2">
              <a:lnSpc>
                <a:spcPct val="11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 lvl="2">
              <a:lnSpc>
                <a:spcPct val="110000"/>
              </a:lnSpc>
            </a:pPr>
            <a:endParaRPr lang="en-US" sz="1800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94181"/>
              </p:ext>
            </p:extLst>
          </p:nvPr>
        </p:nvGraphicFramePr>
        <p:xfrm>
          <a:off x="457200" y="2057400"/>
          <a:ext cx="8305801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18948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Design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</a:t>
                      </a:r>
                      <a:r>
                        <a:rPr lang="en-US" sz="1400" baseline="0" dirty="0"/>
                        <a:t> Details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Covered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Cache</a:t>
                      </a:r>
                      <a:r>
                        <a:rPr lang="en-US" sz="1400" baseline="0" dirty="0"/>
                        <a:t> Mapping Schemes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to map the data in memory to the data in cache?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cache mapping</a:t>
                      </a:r>
                    </a:p>
                    <a:p>
                      <a:r>
                        <a:rPr lang="en-US" sz="1400" dirty="0"/>
                        <a:t>Associative cache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C00000"/>
                          </a:solidFill>
                        </a:rPr>
                        <a:t>Lec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.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Write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When</a:t>
                      </a:r>
                      <a:r>
                        <a:rPr lang="en-US" sz="1400" baseline="0" dirty="0"/>
                        <a:t> to write back dirty data from cache to main memory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</a:t>
                      </a:r>
                      <a:r>
                        <a:rPr lang="en-US" sz="1400" baseline="0" dirty="0"/>
                        <a:t> through</a:t>
                      </a:r>
                    </a:p>
                    <a:p>
                      <a:r>
                        <a:rPr lang="en-US" sz="1400" baseline="0" dirty="0"/>
                        <a:t>Write 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Lec</a:t>
                      </a:r>
                      <a:r>
                        <a:rPr lang="en-US" sz="1400" dirty="0"/>
                        <a:t>.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Replacement 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to identify a victim cache</a:t>
                      </a:r>
                      <a:r>
                        <a:rPr lang="en-US" sz="1400" baseline="0" dirty="0"/>
                        <a:t> line that should be written back to main memory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FIFO</a:t>
                      </a:r>
                    </a:p>
                    <a:p>
                      <a:r>
                        <a:rPr lang="en-US" sz="1400" dirty="0"/>
                        <a:t>LRU:</a:t>
                      </a:r>
                      <a:r>
                        <a:rPr lang="en-US" sz="1400" baseline="0" dirty="0"/>
                        <a:t> least recently use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Lec</a:t>
                      </a:r>
                      <a:r>
                        <a:rPr lang="en-US" sz="1400" dirty="0"/>
                        <a:t>.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Cache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  <a:r>
                        <a:rPr lang="en-US" sz="1400" baseline="0" dirty="0"/>
                        <a:t> program is running in a logical (virtual address always starting address 0x00000000) but we only have one physical address.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or virtual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Lec</a:t>
                      </a:r>
                      <a:r>
                        <a:rPr lang="en-US" sz="1400" dirty="0"/>
                        <a:t>.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Cache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long or short line? Which is efficient?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32,</a:t>
                      </a:r>
                      <a:r>
                        <a:rPr lang="en-US" sz="1400" baseline="0" dirty="0"/>
                        <a:t> 64, or 128 bytes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C00000"/>
                          </a:solidFill>
                        </a:rPr>
                        <a:t>Lec</a:t>
                      </a:r>
                      <a:r>
                        <a:rPr lang="en-US" sz="1400" dirty="0">
                          <a:solidFill>
                            <a:srgbClr val="C00000"/>
                          </a:solidFill>
                        </a:rPr>
                        <a:t>.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# Caches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What is the optimal number of caches?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L1, L2, and 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Lec</a:t>
                      </a:r>
                      <a:r>
                        <a:rPr lang="en-US" sz="1400" dirty="0"/>
                        <a:t>.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52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2"/>
          <p:cNvSpPr txBox="1">
            <a:spLocks noChangeArrowheads="1"/>
          </p:cNvSpPr>
          <p:nvPr/>
        </p:nvSpPr>
        <p:spPr bwMode="auto">
          <a:xfrm>
            <a:off x="6858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1" tIns="43854" rIns="90841" bIns="43854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3200" b="0" kern="0" dirty="0"/>
              <a:t>Mapping Function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idx="1"/>
          </p:nvPr>
        </p:nvSpPr>
        <p:spPr>
          <a:xfrm>
            <a:off x="762000" y="914400"/>
            <a:ext cx="7772400" cy="457200"/>
          </a:xfrm>
          <a:noFill/>
        </p:spPr>
        <p:txBody>
          <a:bodyPr lIns="90841" tIns="43854" rIns="90841" bIns="43854"/>
          <a:lstStyle/>
          <a:p>
            <a:pPr>
              <a:lnSpc>
                <a:spcPct val="110000"/>
              </a:lnSpc>
            </a:pPr>
            <a:r>
              <a:rPr lang="en-US" sz="1800" dirty="0"/>
              <a:t>How to map the address of memory to a data in a cache?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  <p:grpSp>
        <p:nvGrpSpPr>
          <p:cNvPr id="176" name="Group 175"/>
          <p:cNvGrpSpPr/>
          <p:nvPr/>
        </p:nvGrpSpPr>
        <p:grpSpPr>
          <a:xfrm>
            <a:off x="685800" y="1600200"/>
            <a:ext cx="533400" cy="1219200"/>
            <a:chOff x="2362200" y="3657600"/>
            <a:chExt cx="533400" cy="1219200"/>
          </a:xfrm>
        </p:grpSpPr>
        <p:grpSp>
          <p:nvGrpSpPr>
            <p:cNvPr id="12" name="Group 11"/>
            <p:cNvGrpSpPr/>
            <p:nvPr/>
          </p:nvGrpSpPr>
          <p:grpSpPr>
            <a:xfrm>
              <a:off x="2362200" y="3657600"/>
              <a:ext cx="533400" cy="304800"/>
              <a:chOff x="3048000" y="3733800"/>
              <a:chExt cx="533400" cy="3048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2362200" y="3962400"/>
              <a:ext cx="533400" cy="304800"/>
              <a:chOff x="3048000" y="3733800"/>
              <a:chExt cx="533400" cy="304800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362200" y="4267200"/>
              <a:ext cx="533400" cy="304800"/>
              <a:chOff x="3048000" y="3733800"/>
              <a:chExt cx="533400" cy="3048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362200" y="4572000"/>
              <a:ext cx="533400" cy="304800"/>
              <a:chOff x="3048000" y="3733800"/>
              <a:chExt cx="533400" cy="30480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7" name="Group 176"/>
          <p:cNvGrpSpPr/>
          <p:nvPr/>
        </p:nvGrpSpPr>
        <p:grpSpPr>
          <a:xfrm>
            <a:off x="2133600" y="1600200"/>
            <a:ext cx="533400" cy="4876800"/>
            <a:chOff x="7848600" y="1524000"/>
            <a:chExt cx="533400" cy="4876800"/>
          </a:xfrm>
        </p:grpSpPr>
        <p:grpSp>
          <p:nvGrpSpPr>
            <p:cNvPr id="55" name="Group 54"/>
            <p:cNvGrpSpPr/>
            <p:nvPr/>
          </p:nvGrpSpPr>
          <p:grpSpPr>
            <a:xfrm>
              <a:off x="7848600" y="3962400"/>
              <a:ext cx="533400" cy="304800"/>
              <a:chOff x="3048000" y="3733800"/>
              <a:chExt cx="533400" cy="3048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48600" y="4267200"/>
              <a:ext cx="533400" cy="304800"/>
              <a:chOff x="3048000" y="3733800"/>
              <a:chExt cx="533400" cy="3048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7848600" y="4572000"/>
              <a:ext cx="533400" cy="304800"/>
              <a:chOff x="3048000" y="3733800"/>
              <a:chExt cx="533400" cy="3048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848600" y="4876800"/>
              <a:ext cx="533400" cy="304800"/>
              <a:chOff x="3048000" y="3733800"/>
              <a:chExt cx="533400" cy="3048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7848600" y="5181600"/>
              <a:ext cx="533400" cy="304800"/>
              <a:chOff x="3048000" y="3733800"/>
              <a:chExt cx="533400" cy="3048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/>
            <p:cNvGrpSpPr/>
            <p:nvPr/>
          </p:nvGrpSpPr>
          <p:grpSpPr>
            <a:xfrm>
              <a:off x="7848600" y="5486400"/>
              <a:ext cx="533400" cy="304800"/>
              <a:chOff x="3048000" y="3733800"/>
              <a:chExt cx="533400" cy="304800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848600" y="5791200"/>
              <a:ext cx="533400" cy="304800"/>
              <a:chOff x="3048000" y="3733800"/>
              <a:chExt cx="533400" cy="30480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7848600" y="6096000"/>
              <a:ext cx="533400" cy="304800"/>
              <a:chOff x="3048000" y="3733800"/>
              <a:chExt cx="533400" cy="30480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7848600" y="1524000"/>
              <a:ext cx="533400" cy="304800"/>
              <a:chOff x="3048000" y="3733800"/>
              <a:chExt cx="533400" cy="3048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7848600" y="1828800"/>
              <a:ext cx="533400" cy="304800"/>
              <a:chOff x="3048000" y="3733800"/>
              <a:chExt cx="533400" cy="3048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7848600" y="2133600"/>
              <a:ext cx="533400" cy="304800"/>
              <a:chOff x="3048000" y="3733800"/>
              <a:chExt cx="533400" cy="304800"/>
            </a:xfrm>
          </p:grpSpPr>
          <p:sp>
            <p:nvSpPr>
              <p:cNvPr id="116" name="Rectangle 11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7848600" y="2438400"/>
              <a:ext cx="533400" cy="304800"/>
              <a:chOff x="3048000" y="3733800"/>
              <a:chExt cx="533400" cy="304800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7848600" y="2743200"/>
              <a:ext cx="533400" cy="304800"/>
              <a:chOff x="3048000" y="3733800"/>
              <a:chExt cx="533400" cy="30480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848600" y="3048000"/>
              <a:ext cx="533400" cy="304800"/>
              <a:chOff x="3048000" y="3733800"/>
              <a:chExt cx="533400" cy="30480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848600" y="3352800"/>
              <a:ext cx="533400" cy="304800"/>
              <a:chOff x="3048000" y="3733800"/>
              <a:chExt cx="533400" cy="30480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7848600" y="3657600"/>
              <a:ext cx="533400" cy="304800"/>
              <a:chOff x="3048000" y="3733800"/>
              <a:chExt cx="533400" cy="304800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5" name="Group 174"/>
          <p:cNvGrpSpPr/>
          <p:nvPr/>
        </p:nvGrpSpPr>
        <p:grpSpPr>
          <a:xfrm>
            <a:off x="6248400" y="1600200"/>
            <a:ext cx="533400" cy="1219200"/>
            <a:chOff x="5334000" y="3962400"/>
            <a:chExt cx="533400" cy="1219200"/>
          </a:xfrm>
        </p:grpSpPr>
        <p:grpSp>
          <p:nvGrpSpPr>
            <p:cNvPr id="151" name="Group 150"/>
            <p:cNvGrpSpPr/>
            <p:nvPr/>
          </p:nvGrpSpPr>
          <p:grpSpPr>
            <a:xfrm>
              <a:off x="5334000" y="3962400"/>
              <a:ext cx="533400" cy="304800"/>
              <a:chOff x="3048000" y="3733800"/>
              <a:chExt cx="533400" cy="30480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5334000" y="4267200"/>
              <a:ext cx="533400" cy="304800"/>
              <a:chOff x="3048000" y="3733800"/>
              <a:chExt cx="533400" cy="304800"/>
            </a:xfrm>
          </p:grpSpPr>
          <p:sp>
            <p:nvSpPr>
              <p:cNvPr id="158" name="Rectangle 157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5334000" y="4572000"/>
              <a:ext cx="533400" cy="304800"/>
              <a:chOff x="3048000" y="3733800"/>
              <a:chExt cx="533400" cy="304800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9" name="Group 168"/>
            <p:cNvGrpSpPr/>
            <p:nvPr/>
          </p:nvGrpSpPr>
          <p:grpSpPr>
            <a:xfrm>
              <a:off x="5334000" y="4876800"/>
              <a:ext cx="533400" cy="304800"/>
              <a:chOff x="3048000" y="3733800"/>
              <a:chExt cx="533400" cy="3048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8" name="Group 177"/>
          <p:cNvGrpSpPr/>
          <p:nvPr/>
        </p:nvGrpSpPr>
        <p:grpSpPr>
          <a:xfrm>
            <a:off x="7696200" y="1600200"/>
            <a:ext cx="533400" cy="4876800"/>
            <a:chOff x="7848600" y="1524000"/>
            <a:chExt cx="533400" cy="4876800"/>
          </a:xfrm>
        </p:grpSpPr>
        <p:grpSp>
          <p:nvGrpSpPr>
            <p:cNvPr id="179" name="Group 178"/>
            <p:cNvGrpSpPr/>
            <p:nvPr/>
          </p:nvGrpSpPr>
          <p:grpSpPr>
            <a:xfrm>
              <a:off x="7848600" y="3962400"/>
              <a:ext cx="533400" cy="304800"/>
              <a:chOff x="3048000" y="3733800"/>
              <a:chExt cx="533400" cy="304800"/>
            </a:xfrm>
          </p:grpSpPr>
          <p:sp>
            <p:nvSpPr>
              <p:cNvPr id="270" name="Rectangle 26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Rectangle 27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Rectangle 27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Rectangle 27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Rectangle 27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>
              <a:off x="7848600" y="4267200"/>
              <a:ext cx="533400" cy="304800"/>
              <a:chOff x="3048000" y="3733800"/>
              <a:chExt cx="533400" cy="304800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Rectangle 26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/>
            <p:cNvGrpSpPr/>
            <p:nvPr/>
          </p:nvGrpSpPr>
          <p:grpSpPr>
            <a:xfrm>
              <a:off x="7848600" y="4572000"/>
              <a:ext cx="533400" cy="304800"/>
              <a:chOff x="3048000" y="3733800"/>
              <a:chExt cx="533400" cy="304800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" name="Group 181"/>
            <p:cNvGrpSpPr/>
            <p:nvPr/>
          </p:nvGrpSpPr>
          <p:grpSpPr>
            <a:xfrm>
              <a:off x="7848600" y="4876800"/>
              <a:ext cx="533400" cy="304800"/>
              <a:chOff x="3048000" y="3733800"/>
              <a:chExt cx="533400" cy="304800"/>
            </a:xfrm>
          </p:grpSpPr>
          <p:sp>
            <p:nvSpPr>
              <p:cNvPr id="255" name="Rectangle 25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7848600" y="5181600"/>
              <a:ext cx="533400" cy="304800"/>
              <a:chOff x="3048000" y="3733800"/>
              <a:chExt cx="533400" cy="304800"/>
            </a:xfrm>
          </p:grpSpPr>
          <p:sp>
            <p:nvSpPr>
              <p:cNvPr id="250" name="Rectangle 24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7848600" y="5486400"/>
              <a:ext cx="533400" cy="304800"/>
              <a:chOff x="3048000" y="3733800"/>
              <a:chExt cx="533400" cy="304800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/>
            <p:cNvGrpSpPr/>
            <p:nvPr/>
          </p:nvGrpSpPr>
          <p:grpSpPr>
            <a:xfrm>
              <a:off x="7848600" y="5791200"/>
              <a:ext cx="533400" cy="304800"/>
              <a:chOff x="3048000" y="3733800"/>
              <a:chExt cx="533400" cy="304800"/>
            </a:xfrm>
          </p:grpSpPr>
          <p:sp>
            <p:nvSpPr>
              <p:cNvPr id="240" name="Rectangle 23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" name="Group 185"/>
            <p:cNvGrpSpPr/>
            <p:nvPr/>
          </p:nvGrpSpPr>
          <p:grpSpPr>
            <a:xfrm>
              <a:off x="7848600" y="6096000"/>
              <a:ext cx="533400" cy="304800"/>
              <a:chOff x="3048000" y="3733800"/>
              <a:chExt cx="533400" cy="304800"/>
            </a:xfrm>
          </p:grpSpPr>
          <p:sp>
            <p:nvSpPr>
              <p:cNvPr id="235" name="Rectangle 23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/>
            <p:cNvGrpSpPr/>
            <p:nvPr/>
          </p:nvGrpSpPr>
          <p:grpSpPr>
            <a:xfrm>
              <a:off x="7848600" y="1524000"/>
              <a:ext cx="533400" cy="304800"/>
              <a:chOff x="3048000" y="3733800"/>
              <a:chExt cx="533400" cy="304800"/>
            </a:xfrm>
          </p:grpSpPr>
          <p:sp>
            <p:nvSpPr>
              <p:cNvPr id="230" name="Rectangle 22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>
              <a:off x="7848600" y="1828800"/>
              <a:ext cx="533400" cy="304800"/>
              <a:chOff x="3048000" y="3733800"/>
              <a:chExt cx="533400" cy="304800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9" name="Group 188"/>
            <p:cNvGrpSpPr/>
            <p:nvPr/>
          </p:nvGrpSpPr>
          <p:grpSpPr>
            <a:xfrm>
              <a:off x="7848600" y="2133600"/>
              <a:ext cx="533400" cy="304800"/>
              <a:chOff x="3048000" y="3733800"/>
              <a:chExt cx="533400" cy="304800"/>
            </a:xfrm>
          </p:grpSpPr>
          <p:sp>
            <p:nvSpPr>
              <p:cNvPr id="220" name="Rectangle 21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7848600" y="2438400"/>
              <a:ext cx="533400" cy="304800"/>
              <a:chOff x="3048000" y="3733800"/>
              <a:chExt cx="533400" cy="304800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7848600" y="2743200"/>
              <a:ext cx="533400" cy="304800"/>
              <a:chOff x="3048000" y="3733800"/>
              <a:chExt cx="533400" cy="304800"/>
            </a:xfrm>
          </p:grpSpPr>
          <p:sp>
            <p:nvSpPr>
              <p:cNvPr id="210" name="Rectangle 20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7848600" y="3048000"/>
              <a:ext cx="533400" cy="304800"/>
              <a:chOff x="3048000" y="3733800"/>
              <a:chExt cx="533400" cy="304800"/>
            </a:xfrm>
          </p:grpSpPr>
          <p:sp>
            <p:nvSpPr>
              <p:cNvPr id="205" name="Rectangle 20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7848600" y="3352800"/>
              <a:ext cx="533400" cy="304800"/>
              <a:chOff x="3048000" y="3733800"/>
              <a:chExt cx="533400" cy="304800"/>
            </a:xfrm>
          </p:grpSpPr>
          <p:sp>
            <p:nvSpPr>
              <p:cNvPr id="200" name="Rectangle 19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/>
            <p:cNvGrpSpPr/>
            <p:nvPr/>
          </p:nvGrpSpPr>
          <p:grpSpPr>
            <a:xfrm>
              <a:off x="7848600" y="3657600"/>
              <a:ext cx="533400" cy="304800"/>
              <a:chOff x="3048000" y="3733800"/>
              <a:chExt cx="533400" cy="304800"/>
            </a:xfrm>
          </p:grpSpPr>
          <p:sp>
            <p:nvSpPr>
              <p:cNvPr id="195" name="Rectangle 19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5" name="TextBox 274"/>
          <p:cNvSpPr txBox="1"/>
          <p:nvPr/>
        </p:nvSpPr>
        <p:spPr>
          <a:xfrm>
            <a:off x="914400" y="1295400"/>
            <a:ext cx="173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Direct Mapping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6248400" y="1295400"/>
            <a:ext cx="231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Associative Mapping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3276600" y="1295400"/>
            <a:ext cx="2699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Set Associative Mapping</a:t>
            </a:r>
          </a:p>
        </p:txBody>
      </p:sp>
      <p:grpSp>
        <p:nvGrpSpPr>
          <p:cNvPr id="279" name="Group 278"/>
          <p:cNvGrpSpPr/>
          <p:nvPr/>
        </p:nvGrpSpPr>
        <p:grpSpPr>
          <a:xfrm>
            <a:off x="3581400" y="1600200"/>
            <a:ext cx="533400" cy="1219200"/>
            <a:chOff x="2362200" y="3657600"/>
            <a:chExt cx="533400" cy="1219200"/>
          </a:xfrm>
        </p:grpSpPr>
        <p:grpSp>
          <p:nvGrpSpPr>
            <p:cNvPr id="280" name="Group 279"/>
            <p:cNvGrpSpPr/>
            <p:nvPr/>
          </p:nvGrpSpPr>
          <p:grpSpPr>
            <a:xfrm>
              <a:off x="2362200" y="3657600"/>
              <a:ext cx="533400" cy="304800"/>
              <a:chOff x="3048000" y="3733800"/>
              <a:chExt cx="533400" cy="304800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2362200" y="3962400"/>
              <a:ext cx="533400" cy="304800"/>
              <a:chOff x="3048000" y="3733800"/>
              <a:chExt cx="533400" cy="304800"/>
            </a:xfrm>
          </p:grpSpPr>
          <p:sp>
            <p:nvSpPr>
              <p:cNvPr id="294" name="Rectangle 29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>
              <a:off x="2362200" y="4267200"/>
              <a:ext cx="533400" cy="304800"/>
              <a:chOff x="3048000" y="3733800"/>
              <a:chExt cx="533400" cy="304800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>
              <a:off x="2362200" y="4572000"/>
              <a:ext cx="533400" cy="304800"/>
              <a:chOff x="3048000" y="3733800"/>
              <a:chExt cx="533400" cy="304800"/>
            </a:xfrm>
          </p:grpSpPr>
          <p:sp>
            <p:nvSpPr>
              <p:cNvPr id="284" name="Rectangle 28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4" name="Group 303"/>
          <p:cNvGrpSpPr/>
          <p:nvPr/>
        </p:nvGrpSpPr>
        <p:grpSpPr>
          <a:xfrm>
            <a:off x="5029200" y="1600200"/>
            <a:ext cx="533400" cy="4876800"/>
            <a:chOff x="7848600" y="1524000"/>
            <a:chExt cx="533400" cy="4876800"/>
          </a:xfrm>
        </p:grpSpPr>
        <p:grpSp>
          <p:nvGrpSpPr>
            <p:cNvPr id="305" name="Group 304"/>
            <p:cNvGrpSpPr/>
            <p:nvPr/>
          </p:nvGrpSpPr>
          <p:grpSpPr>
            <a:xfrm>
              <a:off x="7848600" y="3962400"/>
              <a:ext cx="533400" cy="304800"/>
              <a:chOff x="3048000" y="3733800"/>
              <a:chExt cx="533400" cy="304800"/>
            </a:xfrm>
          </p:grpSpPr>
          <p:sp>
            <p:nvSpPr>
              <p:cNvPr id="396" name="Rectangle 39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7848600" y="4267200"/>
              <a:ext cx="533400" cy="304800"/>
              <a:chOff x="3048000" y="3733800"/>
              <a:chExt cx="533400" cy="304800"/>
            </a:xfrm>
          </p:grpSpPr>
          <p:sp>
            <p:nvSpPr>
              <p:cNvPr id="391" name="Rectangle 39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7848600" y="4572000"/>
              <a:ext cx="533400" cy="304800"/>
              <a:chOff x="3048000" y="3733800"/>
              <a:chExt cx="533400" cy="304800"/>
            </a:xfrm>
          </p:grpSpPr>
          <p:sp>
            <p:nvSpPr>
              <p:cNvPr id="386" name="Rectangle 38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7848600" y="4876800"/>
              <a:ext cx="533400" cy="304800"/>
              <a:chOff x="3048000" y="3733800"/>
              <a:chExt cx="533400" cy="304800"/>
            </a:xfrm>
          </p:grpSpPr>
          <p:sp>
            <p:nvSpPr>
              <p:cNvPr id="381" name="Rectangle 38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7848600" y="5181600"/>
              <a:ext cx="533400" cy="304800"/>
              <a:chOff x="3048000" y="3733800"/>
              <a:chExt cx="533400" cy="304800"/>
            </a:xfrm>
          </p:grpSpPr>
          <p:sp>
            <p:nvSpPr>
              <p:cNvPr id="376" name="Rectangle 37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7848600" y="5486400"/>
              <a:ext cx="533400" cy="304800"/>
              <a:chOff x="3048000" y="3733800"/>
              <a:chExt cx="533400" cy="304800"/>
            </a:xfrm>
          </p:grpSpPr>
          <p:sp>
            <p:nvSpPr>
              <p:cNvPr id="371" name="Rectangle 37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7848600" y="5791200"/>
              <a:ext cx="533400" cy="304800"/>
              <a:chOff x="3048000" y="3733800"/>
              <a:chExt cx="533400" cy="304800"/>
            </a:xfrm>
          </p:grpSpPr>
          <p:sp>
            <p:nvSpPr>
              <p:cNvPr id="366" name="Rectangle 36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7848600" y="6096000"/>
              <a:ext cx="533400" cy="304800"/>
              <a:chOff x="3048000" y="3733800"/>
              <a:chExt cx="533400" cy="304800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7848600" y="1524000"/>
              <a:ext cx="533400" cy="304800"/>
              <a:chOff x="3048000" y="3733800"/>
              <a:chExt cx="533400" cy="304800"/>
            </a:xfrm>
          </p:grpSpPr>
          <p:sp>
            <p:nvSpPr>
              <p:cNvPr id="356" name="Rectangle 35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7848600" y="1828800"/>
              <a:ext cx="533400" cy="304800"/>
              <a:chOff x="3048000" y="3733800"/>
              <a:chExt cx="533400" cy="304800"/>
            </a:xfrm>
          </p:grpSpPr>
          <p:sp>
            <p:nvSpPr>
              <p:cNvPr id="351" name="Rectangle 35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7848600" y="2133600"/>
              <a:ext cx="533400" cy="304800"/>
              <a:chOff x="3048000" y="3733800"/>
              <a:chExt cx="533400" cy="304800"/>
            </a:xfrm>
          </p:grpSpPr>
          <p:sp>
            <p:nvSpPr>
              <p:cNvPr id="346" name="Rectangle 34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7848600" y="2438400"/>
              <a:ext cx="533400" cy="304800"/>
              <a:chOff x="3048000" y="3733800"/>
              <a:chExt cx="533400" cy="304800"/>
            </a:xfrm>
          </p:grpSpPr>
          <p:sp>
            <p:nvSpPr>
              <p:cNvPr id="341" name="Rectangle 34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>
              <a:off x="7848600" y="2743200"/>
              <a:ext cx="533400" cy="304800"/>
              <a:chOff x="3048000" y="3733800"/>
              <a:chExt cx="533400" cy="304800"/>
            </a:xfrm>
          </p:grpSpPr>
          <p:sp>
            <p:nvSpPr>
              <p:cNvPr id="336" name="Rectangle 33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>
              <a:off x="7848600" y="3048000"/>
              <a:ext cx="533400" cy="304800"/>
              <a:chOff x="3048000" y="3733800"/>
              <a:chExt cx="533400" cy="304800"/>
            </a:xfrm>
          </p:grpSpPr>
          <p:sp>
            <p:nvSpPr>
              <p:cNvPr id="331" name="Rectangle 33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7848600" y="3352800"/>
              <a:ext cx="533400" cy="304800"/>
              <a:chOff x="3048000" y="3733800"/>
              <a:chExt cx="533400" cy="304800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7848600" y="3657600"/>
              <a:ext cx="533400" cy="304800"/>
              <a:chOff x="3048000" y="3733800"/>
              <a:chExt cx="533400" cy="304800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0" name="Group 419"/>
          <p:cNvGrpSpPr/>
          <p:nvPr/>
        </p:nvGrpSpPr>
        <p:grpSpPr>
          <a:xfrm>
            <a:off x="1219200" y="1600200"/>
            <a:ext cx="914400" cy="1219200"/>
            <a:chOff x="1219200" y="1600200"/>
            <a:chExt cx="914400" cy="1219200"/>
          </a:xfrm>
        </p:grpSpPr>
        <p:cxnSp>
          <p:nvCxnSpPr>
            <p:cNvPr id="406" name="Straight Arrow Connector 405"/>
            <p:cNvCxnSpPr/>
            <p:nvPr/>
          </p:nvCxnSpPr>
          <p:spPr>
            <a:xfrm flipH="1">
              <a:off x="1219200" y="1600200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/>
            <p:nvPr/>
          </p:nvCxnSpPr>
          <p:spPr>
            <a:xfrm flipH="1">
              <a:off x="1219200" y="2819400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1" name="Group 420"/>
          <p:cNvGrpSpPr/>
          <p:nvPr/>
        </p:nvGrpSpPr>
        <p:grpSpPr>
          <a:xfrm>
            <a:off x="1219200" y="1600200"/>
            <a:ext cx="914400" cy="2476500"/>
            <a:chOff x="1219200" y="1600200"/>
            <a:chExt cx="914400" cy="2476500"/>
          </a:xfrm>
        </p:grpSpPr>
        <p:cxnSp>
          <p:nvCxnSpPr>
            <p:cNvPr id="409" name="Straight Arrow Connector 408"/>
            <p:cNvCxnSpPr/>
            <p:nvPr/>
          </p:nvCxnSpPr>
          <p:spPr>
            <a:xfrm flipH="1" flipV="1">
              <a:off x="1219200" y="1600200"/>
              <a:ext cx="914400" cy="1219200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Arrow Connector 410"/>
            <p:cNvCxnSpPr>
              <a:stCxn id="56" idx="1"/>
              <a:endCxn id="29" idx="3"/>
            </p:cNvCxnSpPr>
            <p:nvPr/>
          </p:nvCxnSpPr>
          <p:spPr>
            <a:xfrm flipH="1" flipV="1">
              <a:off x="1219200" y="2781300"/>
              <a:ext cx="914400" cy="1295400"/>
            </a:xfrm>
            <a:prstGeom prst="straightConnector1">
              <a:avLst/>
            </a:prstGeom>
            <a:ln>
              <a:solidFill>
                <a:srgbClr val="8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2" name="Group 421"/>
          <p:cNvGrpSpPr/>
          <p:nvPr/>
        </p:nvGrpSpPr>
        <p:grpSpPr>
          <a:xfrm>
            <a:off x="1219200" y="1600200"/>
            <a:ext cx="914400" cy="3657600"/>
            <a:chOff x="1219200" y="1600200"/>
            <a:chExt cx="914400" cy="3657600"/>
          </a:xfrm>
        </p:grpSpPr>
        <p:cxnSp>
          <p:nvCxnSpPr>
            <p:cNvPr id="413" name="Straight Arrow Connector 412"/>
            <p:cNvCxnSpPr>
              <a:stCxn id="56" idx="1"/>
            </p:cNvCxnSpPr>
            <p:nvPr/>
          </p:nvCxnSpPr>
          <p:spPr>
            <a:xfrm flipH="1" flipV="1">
              <a:off x="1219200" y="1600200"/>
              <a:ext cx="914400" cy="24765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Arrow Connector 414"/>
            <p:cNvCxnSpPr>
              <a:endCxn id="29" idx="3"/>
            </p:cNvCxnSpPr>
            <p:nvPr/>
          </p:nvCxnSpPr>
          <p:spPr>
            <a:xfrm flipH="1" flipV="1">
              <a:off x="1219200" y="2781300"/>
              <a:ext cx="914400" cy="24765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3" name="Group 422"/>
          <p:cNvGrpSpPr/>
          <p:nvPr/>
        </p:nvGrpSpPr>
        <p:grpSpPr>
          <a:xfrm>
            <a:off x="1219200" y="1600200"/>
            <a:ext cx="914400" cy="4876800"/>
            <a:chOff x="1219200" y="1600200"/>
            <a:chExt cx="914400" cy="4876800"/>
          </a:xfrm>
        </p:grpSpPr>
        <p:cxnSp>
          <p:nvCxnSpPr>
            <p:cNvPr id="417" name="Straight Arrow Connector 416"/>
            <p:cNvCxnSpPr/>
            <p:nvPr/>
          </p:nvCxnSpPr>
          <p:spPr>
            <a:xfrm flipH="1" flipV="1">
              <a:off x="1219200" y="1600200"/>
              <a:ext cx="914400" cy="36576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/>
            <p:nvPr/>
          </p:nvCxnSpPr>
          <p:spPr>
            <a:xfrm flipH="1" flipV="1">
              <a:off x="1219200" y="2819400"/>
              <a:ext cx="914400" cy="365760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5" name="Straight Arrow Connector 424"/>
          <p:cNvCxnSpPr>
            <a:stCxn id="234" idx="1"/>
            <a:endCxn id="156" idx="3"/>
          </p:cNvCxnSpPr>
          <p:nvPr/>
        </p:nvCxnSpPr>
        <p:spPr>
          <a:xfrm flipH="1">
            <a:off x="6781800" y="1752600"/>
            <a:ext cx="914400" cy="0"/>
          </a:xfrm>
          <a:prstGeom prst="straightConnector1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/>
          <p:cNvCxnSpPr>
            <a:endCxn id="162" idx="3"/>
          </p:cNvCxnSpPr>
          <p:nvPr/>
        </p:nvCxnSpPr>
        <p:spPr>
          <a:xfrm flipH="1" flipV="1">
            <a:off x="6781800" y="2057400"/>
            <a:ext cx="914400" cy="9144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Arrow Connector 428"/>
          <p:cNvCxnSpPr>
            <a:endCxn id="171" idx="3"/>
          </p:cNvCxnSpPr>
          <p:nvPr/>
        </p:nvCxnSpPr>
        <p:spPr>
          <a:xfrm flipH="1" flipV="1">
            <a:off x="6781800" y="2628900"/>
            <a:ext cx="914400" cy="125730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Arrow Connector 430"/>
          <p:cNvCxnSpPr>
            <a:endCxn id="165" idx="3"/>
          </p:cNvCxnSpPr>
          <p:nvPr/>
        </p:nvCxnSpPr>
        <p:spPr>
          <a:xfrm flipH="1" flipV="1">
            <a:off x="6781800" y="2324100"/>
            <a:ext cx="914400" cy="3962400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3" name="TextBox 432"/>
          <p:cNvSpPr txBox="1"/>
          <p:nvPr/>
        </p:nvSpPr>
        <p:spPr>
          <a:xfrm>
            <a:off x="381000" y="5867400"/>
            <a:ext cx="19276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What’s the main drawback?</a:t>
            </a:r>
          </a:p>
        </p:txBody>
      </p:sp>
      <p:sp>
        <p:nvSpPr>
          <p:cNvPr id="434" name="TextBox 433"/>
          <p:cNvSpPr txBox="1"/>
          <p:nvPr/>
        </p:nvSpPr>
        <p:spPr>
          <a:xfrm>
            <a:off x="5943600" y="5943600"/>
            <a:ext cx="19276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What’s the main drawback?</a:t>
            </a:r>
          </a:p>
        </p:txBody>
      </p:sp>
      <p:cxnSp>
        <p:nvCxnSpPr>
          <p:cNvPr id="441" name="Straight Arrow Connector 440"/>
          <p:cNvCxnSpPr/>
          <p:nvPr/>
        </p:nvCxnSpPr>
        <p:spPr>
          <a:xfrm flipH="1">
            <a:off x="4267200" y="1752600"/>
            <a:ext cx="762000" cy="152400"/>
          </a:xfrm>
          <a:prstGeom prst="straightConnector1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/>
          <p:nvPr/>
        </p:nvCxnSpPr>
        <p:spPr>
          <a:xfrm flipH="1" flipV="1">
            <a:off x="4267200" y="1905000"/>
            <a:ext cx="762000" cy="10668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Arrow Connector 444"/>
          <p:cNvCxnSpPr>
            <a:endCxn id="440" idx="1"/>
          </p:cNvCxnSpPr>
          <p:nvPr/>
        </p:nvCxnSpPr>
        <p:spPr>
          <a:xfrm flipH="1" flipV="1">
            <a:off x="4267200" y="2514600"/>
            <a:ext cx="762000" cy="140970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Arrow Connector 446"/>
          <p:cNvCxnSpPr/>
          <p:nvPr/>
        </p:nvCxnSpPr>
        <p:spPr>
          <a:xfrm flipH="1" flipV="1">
            <a:off x="4267200" y="2590800"/>
            <a:ext cx="762000" cy="3733800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2" name="Group 451"/>
          <p:cNvGrpSpPr/>
          <p:nvPr/>
        </p:nvGrpSpPr>
        <p:grpSpPr>
          <a:xfrm>
            <a:off x="2971800" y="1600200"/>
            <a:ext cx="1295400" cy="1219200"/>
            <a:chOff x="2971800" y="1600200"/>
            <a:chExt cx="1295400" cy="1219200"/>
          </a:xfrm>
        </p:grpSpPr>
        <p:sp>
          <p:nvSpPr>
            <p:cNvPr id="437" name="Left Brace 436"/>
            <p:cNvSpPr/>
            <p:nvPr/>
          </p:nvSpPr>
          <p:spPr>
            <a:xfrm>
              <a:off x="3429000" y="1600200"/>
              <a:ext cx="76200" cy="609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8" name="Left Brace 437"/>
            <p:cNvSpPr/>
            <p:nvPr/>
          </p:nvSpPr>
          <p:spPr>
            <a:xfrm>
              <a:off x="3429000" y="2209800"/>
              <a:ext cx="76200" cy="609600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9" name="Right Brace 438"/>
            <p:cNvSpPr/>
            <p:nvPr/>
          </p:nvSpPr>
          <p:spPr>
            <a:xfrm>
              <a:off x="4191000" y="1600200"/>
              <a:ext cx="76200" cy="609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Right Brace 439"/>
            <p:cNvSpPr/>
            <p:nvPr/>
          </p:nvSpPr>
          <p:spPr>
            <a:xfrm>
              <a:off x="4191000" y="2209800"/>
              <a:ext cx="76200" cy="609600"/>
            </a:xfrm>
            <a:prstGeom prst="righ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2971800" y="1752600"/>
              <a:ext cx="5140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</a:rPr>
                <a:t>Set 0</a:t>
              </a: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2971800" y="2362200"/>
              <a:ext cx="5140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</a:rPr>
                <a:t>Set 1</a:t>
              </a:r>
            </a:p>
          </p:txBody>
        </p:sp>
      </p:grpSp>
      <p:sp>
        <p:nvSpPr>
          <p:cNvPr id="453" name="TextBox 452"/>
          <p:cNvSpPr txBox="1"/>
          <p:nvPr/>
        </p:nvSpPr>
        <p:spPr>
          <a:xfrm>
            <a:off x="5638800" y="1600200"/>
            <a:ext cx="255987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459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2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2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0"/>
      <p:bldP spid="434" grpId="0"/>
      <p:bldP spid="4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Table 59">
            <a:extLst>
              <a:ext uri="{FF2B5EF4-FFF2-40B4-BE49-F238E27FC236}">
                <a16:creationId xmlns:a16="http://schemas.microsoft.com/office/drawing/2014/main" id="{36FD1152-2A4D-C446-84D7-DBF981F85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94085"/>
              </p:ext>
            </p:extLst>
          </p:nvPr>
        </p:nvGraphicFramePr>
        <p:xfrm>
          <a:off x="4150494" y="3000789"/>
          <a:ext cx="1257756" cy="18260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4439">
                  <a:extLst>
                    <a:ext uri="{9D8B030D-6E8A-4147-A177-3AD203B41FA5}">
                      <a16:colId xmlns:a16="http://schemas.microsoft.com/office/drawing/2014/main" val="1880813306"/>
                    </a:ext>
                  </a:extLst>
                </a:gridCol>
                <a:gridCol w="314439">
                  <a:extLst>
                    <a:ext uri="{9D8B030D-6E8A-4147-A177-3AD203B41FA5}">
                      <a16:colId xmlns:a16="http://schemas.microsoft.com/office/drawing/2014/main" val="2312540505"/>
                    </a:ext>
                  </a:extLst>
                </a:gridCol>
                <a:gridCol w="314439">
                  <a:extLst>
                    <a:ext uri="{9D8B030D-6E8A-4147-A177-3AD203B41FA5}">
                      <a16:colId xmlns:a16="http://schemas.microsoft.com/office/drawing/2014/main" val="719048281"/>
                    </a:ext>
                  </a:extLst>
                </a:gridCol>
                <a:gridCol w="314439">
                  <a:extLst>
                    <a:ext uri="{9D8B030D-6E8A-4147-A177-3AD203B41FA5}">
                      <a16:colId xmlns:a16="http://schemas.microsoft.com/office/drawing/2014/main" val="2889099060"/>
                    </a:ext>
                  </a:extLst>
                </a:gridCol>
              </a:tblGrid>
              <a:tr h="45650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86647"/>
                  </a:ext>
                </a:extLst>
              </a:tr>
              <a:tr h="45650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973611"/>
                  </a:ext>
                </a:extLst>
              </a:tr>
              <a:tr h="45650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1035"/>
                  </a:ext>
                </a:extLst>
              </a:tr>
              <a:tr h="45650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92846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FF2E5F0-DC66-D541-8D80-E41A2C7C1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736" y="457362"/>
            <a:ext cx="8229600" cy="838200"/>
          </a:xfrm>
        </p:spPr>
        <p:txBody>
          <a:bodyPr/>
          <a:lstStyle/>
          <a:p>
            <a:r>
              <a:rPr lang="en-US" dirty="0"/>
              <a:t>Metaphors of Mapping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BDA2-872B-9341-B54A-0FDE47853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65" y="1295562"/>
            <a:ext cx="3210483" cy="4260224"/>
          </a:xfrm>
        </p:spPr>
        <p:txBody>
          <a:bodyPr/>
          <a:lstStyle/>
          <a:p>
            <a:r>
              <a:rPr lang="en-US" sz="1200" dirty="0"/>
              <a:t>16 students are lined up to enter a tiered classroom. They are seated in the order of their student IDs.</a:t>
            </a:r>
          </a:p>
          <a:p>
            <a:r>
              <a:rPr lang="en-US" sz="1200" dirty="0"/>
              <a:t>Today is a self-studying class. Whenever a student has a question, s/he must go down to the special desk with 4 chairs, right in front of the professor.</a:t>
            </a:r>
          </a:p>
          <a:p>
            <a:r>
              <a:rPr lang="en-US" sz="1200" dirty="0"/>
              <a:t>Each student has the same textbook and ask the professor about a specific page# (i.e., offset)</a:t>
            </a:r>
          </a:p>
          <a:p>
            <a:r>
              <a:rPr lang="en-US" sz="1200" b="1" dirty="0"/>
              <a:t>Direct mapping: </a:t>
            </a:r>
            <a:r>
              <a:rPr lang="en-US" sz="1200" dirty="0"/>
              <a:t>students on the same column compete the same chair. E.g. students 0, 4, 8, and 12 need to share chair A, but one at a time</a:t>
            </a:r>
          </a:p>
          <a:p>
            <a:r>
              <a:rPr lang="en-US" sz="1200" b="1" dirty="0"/>
              <a:t>Associative mapping:</a:t>
            </a:r>
            <a:r>
              <a:rPr lang="en-US" sz="1200" dirty="0"/>
              <a:t> students can have any one of chairs A-D as far as it is unoccupied.</a:t>
            </a:r>
          </a:p>
          <a:p>
            <a:r>
              <a:rPr lang="en-US" sz="1200" b="1" dirty="0"/>
              <a:t>2-way set-associative mapping: </a:t>
            </a:r>
            <a:r>
              <a:rPr lang="en-US" sz="1200" dirty="0"/>
              <a:t>Students on every other columns in the same color (red or blue) can choose one of the two same colored chairs AB or CD.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93D01-30BD-5540-92AB-2CC2308E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087BB-1C56-9C4F-BF52-CD9B5B2E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721DA-5D9A-BF45-9FDD-C0F2180BC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8E7C96E6-1AF7-A34F-91A5-D1001D4CA2F9}"/>
              </a:ext>
            </a:extLst>
          </p:cNvPr>
          <p:cNvGrpSpPr/>
          <p:nvPr/>
        </p:nvGrpSpPr>
        <p:grpSpPr>
          <a:xfrm>
            <a:off x="3581329" y="1308357"/>
            <a:ext cx="3850741" cy="490604"/>
            <a:chOff x="4448175" y="1677549"/>
            <a:chExt cx="3850741" cy="49060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FBD4777-0DFC-E241-A474-115EDE44203E}"/>
                </a:ext>
              </a:extLst>
            </p:cNvPr>
            <p:cNvGrpSpPr/>
            <p:nvPr/>
          </p:nvGrpSpPr>
          <p:grpSpPr>
            <a:xfrm>
              <a:off x="4448175" y="1696021"/>
              <a:ext cx="247650" cy="472132"/>
              <a:chOff x="4688869" y="2260828"/>
              <a:chExt cx="247650" cy="47213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AF04B8F-1B96-154D-AEE3-51DA6AE9AD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41DD2B-364B-2C43-A401-3C939C37C303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0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125F22-35AC-D04D-92E7-DCB6BCBAADD4}"/>
                </a:ext>
              </a:extLst>
            </p:cNvPr>
            <p:cNvGrpSpPr/>
            <p:nvPr/>
          </p:nvGrpSpPr>
          <p:grpSpPr>
            <a:xfrm>
              <a:off x="4690549" y="1696021"/>
              <a:ext cx="247650" cy="472132"/>
              <a:chOff x="4688869" y="2260828"/>
              <a:chExt cx="247650" cy="472132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EBAD65E3-364E-DE4C-B99A-946AC33D2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A121B4-003C-184C-8775-B67F6858FB57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9BFC69-9197-0C40-8E37-433B8151CDD7}"/>
                </a:ext>
              </a:extLst>
            </p:cNvPr>
            <p:cNvGrpSpPr/>
            <p:nvPr/>
          </p:nvGrpSpPr>
          <p:grpSpPr>
            <a:xfrm>
              <a:off x="4931849" y="1696021"/>
              <a:ext cx="247650" cy="472132"/>
              <a:chOff x="4688869" y="2260828"/>
              <a:chExt cx="247650" cy="472132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4637120-EC43-CD4E-8195-35982DB1A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8CB8DE-F46B-2142-A46B-5E0A31D1B5AA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2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1603C2B-743E-1B43-B0DB-289396D6F3FF}"/>
                </a:ext>
              </a:extLst>
            </p:cNvPr>
            <p:cNvGrpSpPr/>
            <p:nvPr/>
          </p:nvGrpSpPr>
          <p:grpSpPr>
            <a:xfrm>
              <a:off x="5174760" y="1692920"/>
              <a:ext cx="247650" cy="472132"/>
              <a:chOff x="4688869" y="2260828"/>
              <a:chExt cx="247650" cy="472132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BE5A1F7-5952-0B40-9D0F-DAE3C3F96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0E280A-0583-364D-8DF6-03C6FFFF04DC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3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8809A3-F58F-4241-AF15-C778108F0BE6}"/>
                </a:ext>
              </a:extLst>
            </p:cNvPr>
            <p:cNvGrpSpPr/>
            <p:nvPr/>
          </p:nvGrpSpPr>
          <p:grpSpPr>
            <a:xfrm>
              <a:off x="5412745" y="1694471"/>
              <a:ext cx="247650" cy="472132"/>
              <a:chOff x="4688869" y="2260828"/>
              <a:chExt cx="247650" cy="472132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604E19B7-2423-F746-A79D-246578CB8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3719D2A-F557-BB45-AD1F-EFBC406DA09B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4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6ED6B36-0BB2-7343-B4CF-F8CC8283B407}"/>
                </a:ext>
              </a:extLst>
            </p:cNvPr>
            <p:cNvGrpSpPr/>
            <p:nvPr/>
          </p:nvGrpSpPr>
          <p:grpSpPr>
            <a:xfrm>
              <a:off x="5648911" y="1692920"/>
              <a:ext cx="247650" cy="472132"/>
              <a:chOff x="4688869" y="2260828"/>
              <a:chExt cx="247650" cy="472132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E8677785-092B-0348-AD45-FFBE146E3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EA0D2C-3228-C84F-89FA-400EAA03C40D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5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2B935EC-1C39-A246-B9EC-6A152D7DB16B}"/>
                </a:ext>
              </a:extLst>
            </p:cNvPr>
            <p:cNvGrpSpPr/>
            <p:nvPr/>
          </p:nvGrpSpPr>
          <p:grpSpPr>
            <a:xfrm>
              <a:off x="5869062" y="1688555"/>
              <a:ext cx="247650" cy="472132"/>
              <a:chOff x="4688869" y="2260828"/>
              <a:chExt cx="247650" cy="472132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8CAF4BA5-E7D6-CB45-A351-77403A11F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9D47C47-19F0-1247-9C50-3DED5849198A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6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FB912DB-D470-E647-9BF0-2DB4D4E43C34}"/>
                </a:ext>
              </a:extLst>
            </p:cNvPr>
            <p:cNvGrpSpPr/>
            <p:nvPr/>
          </p:nvGrpSpPr>
          <p:grpSpPr>
            <a:xfrm>
              <a:off x="6101913" y="1688555"/>
              <a:ext cx="247650" cy="472132"/>
              <a:chOff x="4688869" y="2260828"/>
              <a:chExt cx="247650" cy="472132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55A544EF-275C-C646-8BD0-D1B13E3C5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5183FE-8898-E74F-98B2-066AE06A7B8F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7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DBEB64C-47E6-8847-8981-3859A7069830}"/>
                </a:ext>
              </a:extLst>
            </p:cNvPr>
            <p:cNvGrpSpPr/>
            <p:nvPr/>
          </p:nvGrpSpPr>
          <p:grpSpPr>
            <a:xfrm>
              <a:off x="6334367" y="1688555"/>
              <a:ext cx="247650" cy="472132"/>
              <a:chOff x="4688869" y="2260828"/>
              <a:chExt cx="247650" cy="472132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AE2B8CB7-5FF2-7945-9F93-CBC232E63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685A7F1-412E-B04D-BB65-F4AC89985DE8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8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4310674-82C6-864F-8FAF-4AF719AD7521}"/>
                </a:ext>
              </a:extLst>
            </p:cNvPr>
            <p:cNvGrpSpPr/>
            <p:nvPr/>
          </p:nvGrpSpPr>
          <p:grpSpPr>
            <a:xfrm>
              <a:off x="6571758" y="1688555"/>
              <a:ext cx="247650" cy="472132"/>
              <a:chOff x="4688869" y="2260828"/>
              <a:chExt cx="247650" cy="472132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54DB9B89-E966-024C-95EA-A338184490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E8FB1B2-4303-194E-B651-6894042DCB7A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9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313A187-B158-6647-BE00-14FFE2F6FE2D}"/>
                </a:ext>
              </a:extLst>
            </p:cNvPr>
            <p:cNvGrpSpPr/>
            <p:nvPr/>
          </p:nvGrpSpPr>
          <p:grpSpPr>
            <a:xfrm>
              <a:off x="6806275" y="1688555"/>
              <a:ext cx="305358" cy="472132"/>
              <a:chOff x="4688869" y="2260828"/>
              <a:chExt cx="305358" cy="472132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91B4667-5807-0947-AA0E-15F765BFB0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C9201E-2B13-364E-8E89-7F99BC3F21E8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10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0B2AC1A-8BB5-DE41-ACB1-B53B3EFB58B9}"/>
                </a:ext>
              </a:extLst>
            </p:cNvPr>
            <p:cNvGrpSpPr/>
            <p:nvPr/>
          </p:nvGrpSpPr>
          <p:grpSpPr>
            <a:xfrm>
              <a:off x="7048649" y="1687679"/>
              <a:ext cx="305358" cy="472132"/>
              <a:chOff x="4688869" y="2260828"/>
              <a:chExt cx="305358" cy="472132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71840DD5-8FEA-BF47-86C4-90E29F7C9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3590184-F13F-BB49-8070-B871F841EEDB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11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ED0088D-F791-DE43-8BC6-2033A3804647}"/>
                </a:ext>
              </a:extLst>
            </p:cNvPr>
            <p:cNvGrpSpPr/>
            <p:nvPr/>
          </p:nvGrpSpPr>
          <p:grpSpPr>
            <a:xfrm>
              <a:off x="7281500" y="1687679"/>
              <a:ext cx="305358" cy="472132"/>
              <a:chOff x="4688869" y="2260828"/>
              <a:chExt cx="305358" cy="472132"/>
            </a:xfrm>
          </p:grpSpPr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92F8CC41-EBD2-AC48-A690-EF5AB9AAA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3B947E5-D317-E548-BDBD-953908048E1C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12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6698E03-AC06-5F4A-B8C9-FF6759B1EDBE}"/>
                </a:ext>
              </a:extLst>
            </p:cNvPr>
            <p:cNvGrpSpPr/>
            <p:nvPr/>
          </p:nvGrpSpPr>
          <p:grpSpPr>
            <a:xfrm>
              <a:off x="7519556" y="1687679"/>
              <a:ext cx="305358" cy="472132"/>
              <a:chOff x="4688869" y="2260828"/>
              <a:chExt cx="305358" cy="472132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296D24DE-760D-324A-B6E3-807D71281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82D4AB4-7ECE-FE40-A383-AA22A1272D9D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13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0945B4-E218-6543-8AA6-24DE25E3A09C}"/>
                </a:ext>
              </a:extLst>
            </p:cNvPr>
            <p:cNvGrpSpPr/>
            <p:nvPr/>
          </p:nvGrpSpPr>
          <p:grpSpPr>
            <a:xfrm>
              <a:off x="7758568" y="1679997"/>
              <a:ext cx="305358" cy="472132"/>
              <a:chOff x="4688869" y="2260828"/>
              <a:chExt cx="305358" cy="472132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FF523090-2DCB-C946-8FE2-C5B42CCE4F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80FBA0A-6521-3D49-9A89-600A332BAC97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14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DEBC0A2-B35E-074B-A267-8AE61FF29BFD}"/>
                </a:ext>
              </a:extLst>
            </p:cNvPr>
            <p:cNvGrpSpPr/>
            <p:nvPr/>
          </p:nvGrpSpPr>
          <p:grpSpPr>
            <a:xfrm>
              <a:off x="7993558" y="1677549"/>
              <a:ext cx="305358" cy="472132"/>
              <a:chOff x="4688869" y="2260828"/>
              <a:chExt cx="305358" cy="472132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B20CA210-82E0-FC44-B489-5F4EEF197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624030C-81C7-F347-BD70-6AC65AB5587E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15</a:t>
                </a:r>
              </a:p>
            </p:txBody>
          </p:sp>
        </p:grpSp>
      </p:grp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285023B7-2D74-9042-A641-66B941D9E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952502"/>
              </p:ext>
            </p:extLst>
          </p:nvPr>
        </p:nvGraphicFramePr>
        <p:xfrm>
          <a:off x="4137435" y="5343899"/>
          <a:ext cx="1264108" cy="45149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6027">
                  <a:extLst>
                    <a:ext uri="{9D8B030D-6E8A-4147-A177-3AD203B41FA5}">
                      <a16:colId xmlns:a16="http://schemas.microsoft.com/office/drawing/2014/main" val="1880813306"/>
                    </a:ext>
                  </a:extLst>
                </a:gridCol>
                <a:gridCol w="316027">
                  <a:extLst>
                    <a:ext uri="{9D8B030D-6E8A-4147-A177-3AD203B41FA5}">
                      <a16:colId xmlns:a16="http://schemas.microsoft.com/office/drawing/2014/main" val="2312540505"/>
                    </a:ext>
                  </a:extLst>
                </a:gridCol>
                <a:gridCol w="316027">
                  <a:extLst>
                    <a:ext uri="{9D8B030D-6E8A-4147-A177-3AD203B41FA5}">
                      <a16:colId xmlns:a16="http://schemas.microsoft.com/office/drawing/2014/main" val="719048281"/>
                    </a:ext>
                  </a:extLst>
                </a:gridCol>
                <a:gridCol w="316027">
                  <a:extLst>
                    <a:ext uri="{9D8B030D-6E8A-4147-A177-3AD203B41FA5}">
                      <a16:colId xmlns:a16="http://schemas.microsoft.com/office/drawing/2014/main" val="2889099060"/>
                    </a:ext>
                  </a:extLst>
                </a:gridCol>
              </a:tblGrid>
              <a:tr h="451497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</a:p>
                    <a:p>
                      <a:r>
                        <a:rPr lang="en-US" sz="10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  <a:p>
                      <a:r>
                        <a:rPr lang="en-US" sz="10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</a:t>
                      </a:r>
                    </a:p>
                    <a:p>
                      <a:r>
                        <a:rPr lang="en-US" sz="1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</a:t>
                      </a:r>
                    </a:p>
                    <a:p>
                      <a:r>
                        <a:rPr lang="en-US" sz="10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86647"/>
                  </a:ext>
                </a:extLst>
              </a:tr>
            </a:tbl>
          </a:graphicData>
        </a:graphic>
      </p:graphicFrame>
      <p:grpSp>
        <p:nvGrpSpPr>
          <p:cNvPr id="110" name="Group 109">
            <a:extLst>
              <a:ext uri="{FF2B5EF4-FFF2-40B4-BE49-F238E27FC236}">
                <a16:creationId xmlns:a16="http://schemas.microsoft.com/office/drawing/2014/main" id="{D4B47354-49FF-F748-B9A8-AFF5FADB4ADB}"/>
              </a:ext>
            </a:extLst>
          </p:cNvPr>
          <p:cNvGrpSpPr/>
          <p:nvPr/>
        </p:nvGrpSpPr>
        <p:grpSpPr>
          <a:xfrm>
            <a:off x="4169816" y="3008471"/>
            <a:ext cx="1266672" cy="1863828"/>
            <a:chOff x="4469942" y="2037304"/>
            <a:chExt cx="1266672" cy="1863828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6AF7E73-4D25-9245-8272-ADCBBEF38949}"/>
                </a:ext>
              </a:extLst>
            </p:cNvPr>
            <p:cNvGrpSpPr/>
            <p:nvPr/>
          </p:nvGrpSpPr>
          <p:grpSpPr>
            <a:xfrm>
              <a:off x="4497066" y="3420423"/>
              <a:ext cx="247650" cy="472132"/>
              <a:chOff x="4688869" y="2260828"/>
              <a:chExt cx="247650" cy="472132"/>
            </a:xfrm>
          </p:grpSpPr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A361C80-04AF-BC46-A2A6-6453CDE01E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F42FE2E-015D-3B4A-B478-9A39045A18DE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0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5F62ED4-D487-BC4F-AF77-43BDC0ACA400}"/>
                </a:ext>
              </a:extLst>
            </p:cNvPr>
            <p:cNvGrpSpPr/>
            <p:nvPr/>
          </p:nvGrpSpPr>
          <p:grpSpPr>
            <a:xfrm>
              <a:off x="4802653" y="3420423"/>
              <a:ext cx="247650" cy="472132"/>
              <a:chOff x="4688869" y="2260828"/>
              <a:chExt cx="247650" cy="472132"/>
            </a:xfrm>
          </p:grpSpPr>
          <p:pic>
            <p:nvPicPr>
              <p:cNvPr id="66" name="Picture 65">
                <a:extLst>
                  <a:ext uri="{FF2B5EF4-FFF2-40B4-BE49-F238E27FC236}">
                    <a16:creationId xmlns:a16="http://schemas.microsoft.com/office/drawing/2014/main" id="{7991BCD7-4A67-7A40-961C-6E96A6315E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93FC332-78A8-E640-B766-173EC5D3FEE4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1E690AB-BA98-EE48-BCF4-C178E57283B0}"/>
                </a:ext>
              </a:extLst>
            </p:cNvPr>
            <p:cNvGrpSpPr/>
            <p:nvPr/>
          </p:nvGrpSpPr>
          <p:grpSpPr>
            <a:xfrm>
              <a:off x="5120448" y="3425657"/>
              <a:ext cx="247650" cy="472132"/>
              <a:chOff x="4688869" y="2260828"/>
              <a:chExt cx="247650" cy="472132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B964DC24-79DF-BB45-8A33-2C808D5737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0392C62-2F00-1E41-920E-BB7140474DB0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2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FDCDB8E-6570-9243-93BB-AEB0D0FA51E9}"/>
                </a:ext>
              </a:extLst>
            </p:cNvPr>
            <p:cNvGrpSpPr/>
            <p:nvPr/>
          </p:nvGrpSpPr>
          <p:grpSpPr>
            <a:xfrm>
              <a:off x="5431311" y="3429000"/>
              <a:ext cx="247650" cy="472132"/>
              <a:chOff x="4688869" y="2260828"/>
              <a:chExt cx="247650" cy="472132"/>
            </a:xfrm>
          </p:grpSpPr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BC8BCC6E-611A-9A49-9913-4E4076225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F291042-3190-0B42-97B5-AA8657AD9479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3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88AD8BE0-702E-744D-AACA-126B15A8BDE3}"/>
                </a:ext>
              </a:extLst>
            </p:cNvPr>
            <p:cNvGrpSpPr/>
            <p:nvPr/>
          </p:nvGrpSpPr>
          <p:grpSpPr>
            <a:xfrm>
              <a:off x="4489596" y="2975218"/>
              <a:ext cx="247650" cy="472132"/>
              <a:chOff x="4688869" y="2260828"/>
              <a:chExt cx="247650" cy="472132"/>
            </a:xfrm>
          </p:grpSpPr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7719A87D-FCB3-2848-AC34-3165B53D4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53BF4EE-9A53-F441-8635-0870F5B7D8DE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4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E4BC90C-4297-6F4D-9D34-299122E12B8B}"/>
                </a:ext>
              </a:extLst>
            </p:cNvPr>
            <p:cNvGrpSpPr/>
            <p:nvPr/>
          </p:nvGrpSpPr>
          <p:grpSpPr>
            <a:xfrm>
              <a:off x="4804222" y="2975218"/>
              <a:ext cx="247650" cy="472132"/>
              <a:chOff x="4688869" y="2260828"/>
              <a:chExt cx="247650" cy="472132"/>
            </a:xfrm>
          </p:grpSpPr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79AC50BD-90DE-CF45-BA13-B1F0B7F28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AC0A78A-4BD3-A944-A574-5933C6A88F87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5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7275257-A137-C242-87C0-B0B17DF79A50}"/>
                </a:ext>
              </a:extLst>
            </p:cNvPr>
            <p:cNvGrpSpPr/>
            <p:nvPr/>
          </p:nvGrpSpPr>
          <p:grpSpPr>
            <a:xfrm>
              <a:off x="5105400" y="2968123"/>
              <a:ext cx="247650" cy="472132"/>
              <a:chOff x="4688869" y="2260828"/>
              <a:chExt cx="247650" cy="472132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F27C7688-5307-DC41-9760-73061C7A3C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F802859-4552-FA45-B125-ED6D283DBA74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6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B18D90D-FD8B-EE47-BEEC-3679DC771D6A}"/>
                </a:ext>
              </a:extLst>
            </p:cNvPr>
            <p:cNvGrpSpPr/>
            <p:nvPr/>
          </p:nvGrpSpPr>
          <p:grpSpPr>
            <a:xfrm>
              <a:off x="5419165" y="2972246"/>
              <a:ext cx="247650" cy="472132"/>
              <a:chOff x="4688869" y="2260828"/>
              <a:chExt cx="247650" cy="472132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B68AB70-C447-C941-985B-2B11A2FDB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E159FF0-9A77-564B-B410-65D09D140CB1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7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DB9E09C-746F-A24D-AD36-1A3EFB696575}"/>
                </a:ext>
              </a:extLst>
            </p:cNvPr>
            <p:cNvGrpSpPr/>
            <p:nvPr/>
          </p:nvGrpSpPr>
          <p:grpSpPr>
            <a:xfrm>
              <a:off x="4469942" y="2503086"/>
              <a:ext cx="247650" cy="472132"/>
              <a:chOff x="4688869" y="2260828"/>
              <a:chExt cx="247650" cy="472132"/>
            </a:xfrm>
          </p:grpSpPr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028B8F2B-AEE4-7745-9484-CF9B7844D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B03EC92-CBEE-154A-9D4F-B1C8BCF55B6B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8</a:t>
                </a: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43C5ED56-8B0D-7849-8868-4F0C0D9D6F7A}"/>
                </a:ext>
              </a:extLst>
            </p:cNvPr>
            <p:cNvGrpSpPr/>
            <p:nvPr/>
          </p:nvGrpSpPr>
          <p:grpSpPr>
            <a:xfrm>
              <a:off x="4792723" y="2515786"/>
              <a:ext cx="247650" cy="472132"/>
              <a:chOff x="4688869" y="2260828"/>
              <a:chExt cx="247650" cy="472132"/>
            </a:xfrm>
          </p:grpSpPr>
          <p:pic>
            <p:nvPicPr>
              <p:cNvPr id="90" name="Picture 89">
                <a:extLst>
                  <a:ext uri="{FF2B5EF4-FFF2-40B4-BE49-F238E27FC236}">
                    <a16:creationId xmlns:a16="http://schemas.microsoft.com/office/drawing/2014/main" id="{BEF77399-6612-7445-B9A5-3A8C5A225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588FDCC-7E1F-F843-9695-E3C0AD399DA8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9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1305FF8-1A70-934F-87DF-79033A0A5DC7}"/>
                </a:ext>
              </a:extLst>
            </p:cNvPr>
            <p:cNvGrpSpPr/>
            <p:nvPr/>
          </p:nvGrpSpPr>
          <p:grpSpPr>
            <a:xfrm>
              <a:off x="5093811" y="2509436"/>
              <a:ext cx="305358" cy="472132"/>
              <a:chOff x="4688869" y="2260828"/>
              <a:chExt cx="305358" cy="472132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180A4DEA-064B-5A49-B24E-FCD4DE0758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55864328-42BF-7147-877A-233F6F83C44F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10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3D78558-4060-204F-82D3-C65E4FD52A49}"/>
                </a:ext>
              </a:extLst>
            </p:cNvPr>
            <p:cNvGrpSpPr/>
            <p:nvPr/>
          </p:nvGrpSpPr>
          <p:grpSpPr>
            <a:xfrm>
              <a:off x="5422340" y="2493653"/>
              <a:ext cx="305358" cy="472132"/>
              <a:chOff x="4688869" y="2260828"/>
              <a:chExt cx="305358" cy="472132"/>
            </a:xfrm>
          </p:grpSpPr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11F4FCFA-6E28-7448-BFBC-735D551F4D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7D081C0-25F9-5D49-831C-B8F785D71EE1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11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608BF16-56C0-234F-9807-4517C5961A85}"/>
                </a:ext>
              </a:extLst>
            </p:cNvPr>
            <p:cNvGrpSpPr/>
            <p:nvPr/>
          </p:nvGrpSpPr>
          <p:grpSpPr>
            <a:xfrm>
              <a:off x="4478405" y="2044395"/>
              <a:ext cx="305358" cy="472132"/>
              <a:chOff x="4688869" y="2260828"/>
              <a:chExt cx="305358" cy="472132"/>
            </a:xfrm>
          </p:grpSpPr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FBAA6B11-89E4-4C48-9636-A19EB97789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557E041-B078-8D49-86B5-C317F8AA155B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12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BF1C062-14B4-DB42-8C3C-47FBC0D686B4}"/>
                </a:ext>
              </a:extLst>
            </p:cNvPr>
            <p:cNvGrpSpPr/>
            <p:nvPr/>
          </p:nvGrpSpPr>
          <p:grpSpPr>
            <a:xfrm>
              <a:off x="4807206" y="2044770"/>
              <a:ext cx="305358" cy="472132"/>
              <a:chOff x="4688869" y="2260828"/>
              <a:chExt cx="305358" cy="472132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D35C2557-8600-5146-8479-45EBA866EC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8CE057C-42A3-FC47-8A2B-C0376C78B39E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13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5BDCE8B-96D3-D747-86D5-F25DD8E19DD6}"/>
                </a:ext>
              </a:extLst>
            </p:cNvPr>
            <p:cNvGrpSpPr/>
            <p:nvPr/>
          </p:nvGrpSpPr>
          <p:grpSpPr>
            <a:xfrm>
              <a:off x="5103110" y="2037304"/>
              <a:ext cx="305358" cy="472132"/>
              <a:chOff x="4688869" y="2260828"/>
              <a:chExt cx="305358" cy="472132"/>
            </a:xfrm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45AB0B8B-835D-3846-9E98-648E274EC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8239661-4B5A-984F-9479-31006453577A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14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BF1ABF8-83D6-FE4B-B50D-726BA6E4B9CA}"/>
                </a:ext>
              </a:extLst>
            </p:cNvPr>
            <p:cNvGrpSpPr/>
            <p:nvPr/>
          </p:nvGrpSpPr>
          <p:grpSpPr>
            <a:xfrm>
              <a:off x="5431256" y="2049629"/>
              <a:ext cx="305358" cy="472132"/>
              <a:chOff x="4688869" y="2260828"/>
              <a:chExt cx="305358" cy="472132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536FE135-92A6-7C44-85AF-E151A964D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CEABCD1-56F5-BE45-B665-2903B3CFFD29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15</a:t>
                </a:r>
              </a:p>
            </p:txBody>
          </p:sp>
        </p:grpSp>
      </p:grpSp>
      <p:graphicFrame>
        <p:nvGraphicFramePr>
          <p:cNvPr id="111" name="Table 59">
            <a:extLst>
              <a:ext uri="{FF2B5EF4-FFF2-40B4-BE49-F238E27FC236}">
                <a16:creationId xmlns:a16="http://schemas.microsoft.com/office/drawing/2014/main" id="{A50389AA-2B6E-5D4A-A3DD-1F84D518F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590421"/>
              </p:ext>
            </p:extLst>
          </p:nvPr>
        </p:nvGraphicFramePr>
        <p:xfrm>
          <a:off x="5700553" y="2991782"/>
          <a:ext cx="1257756" cy="18260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4439">
                  <a:extLst>
                    <a:ext uri="{9D8B030D-6E8A-4147-A177-3AD203B41FA5}">
                      <a16:colId xmlns:a16="http://schemas.microsoft.com/office/drawing/2014/main" val="1880813306"/>
                    </a:ext>
                  </a:extLst>
                </a:gridCol>
                <a:gridCol w="314439">
                  <a:extLst>
                    <a:ext uri="{9D8B030D-6E8A-4147-A177-3AD203B41FA5}">
                      <a16:colId xmlns:a16="http://schemas.microsoft.com/office/drawing/2014/main" val="2312540505"/>
                    </a:ext>
                  </a:extLst>
                </a:gridCol>
                <a:gridCol w="314439">
                  <a:extLst>
                    <a:ext uri="{9D8B030D-6E8A-4147-A177-3AD203B41FA5}">
                      <a16:colId xmlns:a16="http://schemas.microsoft.com/office/drawing/2014/main" val="719048281"/>
                    </a:ext>
                  </a:extLst>
                </a:gridCol>
                <a:gridCol w="314439">
                  <a:extLst>
                    <a:ext uri="{9D8B030D-6E8A-4147-A177-3AD203B41FA5}">
                      <a16:colId xmlns:a16="http://schemas.microsoft.com/office/drawing/2014/main" val="2889099060"/>
                    </a:ext>
                  </a:extLst>
                </a:gridCol>
              </a:tblGrid>
              <a:tr h="45650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86647"/>
                  </a:ext>
                </a:extLst>
              </a:tr>
              <a:tr h="45650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973611"/>
                  </a:ext>
                </a:extLst>
              </a:tr>
              <a:tr h="45650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1035"/>
                  </a:ext>
                </a:extLst>
              </a:tr>
              <a:tr h="456506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928463"/>
                  </a:ext>
                </a:extLst>
              </a:tr>
            </a:tbl>
          </a:graphicData>
        </a:graphic>
      </p:graphicFrame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9A87D59-F9F3-724D-A6EA-8DCDDF506376}"/>
              </a:ext>
            </a:extLst>
          </p:cNvPr>
          <p:cNvGrpSpPr/>
          <p:nvPr/>
        </p:nvGrpSpPr>
        <p:grpSpPr>
          <a:xfrm>
            <a:off x="5719875" y="2999464"/>
            <a:ext cx="1266672" cy="1863828"/>
            <a:chOff x="4469942" y="2037304"/>
            <a:chExt cx="1266672" cy="186382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574AF32-D7E7-CF4F-9EEC-1C1F741AB2C5}"/>
                </a:ext>
              </a:extLst>
            </p:cNvPr>
            <p:cNvGrpSpPr/>
            <p:nvPr/>
          </p:nvGrpSpPr>
          <p:grpSpPr>
            <a:xfrm>
              <a:off x="4497066" y="3420423"/>
              <a:ext cx="247650" cy="472132"/>
              <a:chOff x="4688869" y="2260828"/>
              <a:chExt cx="247650" cy="472132"/>
            </a:xfrm>
          </p:grpSpPr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B8DDDF92-96F6-B548-A1AC-38735B70F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977F8D15-22BE-174B-AC5B-F4524120DA6D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0</a:t>
                </a: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DF16D242-BFFB-274A-AEA9-5C69512CD74F}"/>
                </a:ext>
              </a:extLst>
            </p:cNvPr>
            <p:cNvGrpSpPr/>
            <p:nvPr/>
          </p:nvGrpSpPr>
          <p:grpSpPr>
            <a:xfrm>
              <a:off x="4802653" y="3420423"/>
              <a:ext cx="247650" cy="472132"/>
              <a:chOff x="4688869" y="2260828"/>
              <a:chExt cx="247650" cy="472132"/>
            </a:xfrm>
          </p:grpSpPr>
          <p:pic>
            <p:nvPicPr>
              <p:cNvPr id="157" name="Picture 156">
                <a:extLst>
                  <a:ext uri="{FF2B5EF4-FFF2-40B4-BE49-F238E27FC236}">
                    <a16:creationId xmlns:a16="http://schemas.microsoft.com/office/drawing/2014/main" id="{56F6A092-7DC0-E940-A245-60CC5BB684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82E19564-9F73-C54D-82D9-D5D5825FB74D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</a:t>
                </a:r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A4F6901-8DDA-D94D-99CD-A2B1B7FE6E3C}"/>
                </a:ext>
              </a:extLst>
            </p:cNvPr>
            <p:cNvGrpSpPr/>
            <p:nvPr/>
          </p:nvGrpSpPr>
          <p:grpSpPr>
            <a:xfrm>
              <a:off x="5120448" y="3425657"/>
              <a:ext cx="247650" cy="472132"/>
              <a:chOff x="4688869" y="2260828"/>
              <a:chExt cx="247650" cy="472132"/>
            </a:xfrm>
          </p:grpSpPr>
          <p:pic>
            <p:nvPicPr>
              <p:cNvPr id="155" name="Picture 154">
                <a:extLst>
                  <a:ext uri="{FF2B5EF4-FFF2-40B4-BE49-F238E27FC236}">
                    <a16:creationId xmlns:a16="http://schemas.microsoft.com/office/drawing/2014/main" id="{20C7C5FF-C322-544D-8AFE-043C38F55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E1504D4F-1B3C-0044-A95A-AE61B8101CEF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2</a:t>
                </a: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FE1E3453-9101-7742-B357-B709FEEB87D3}"/>
                </a:ext>
              </a:extLst>
            </p:cNvPr>
            <p:cNvGrpSpPr/>
            <p:nvPr/>
          </p:nvGrpSpPr>
          <p:grpSpPr>
            <a:xfrm>
              <a:off x="5431311" y="3429000"/>
              <a:ext cx="247650" cy="472132"/>
              <a:chOff x="4688869" y="2260828"/>
              <a:chExt cx="247650" cy="472132"/>
            </a:xfrm>
          </p:grpSpPr>
          <p:pic>
            <p:nvPicPr>
              <p:cNvPr id="153" name="Picture 152">
                <a:extLst>
                  <a:ext uri="{FF2B5EF4-FFF2-40B4-BE49-F238E27FC236}">
                    <a16:creationId xmlns:a16="http://schemas.microsoft.com/office/drawing/2014/main" id="{463B870D-15C5-8141-A0F3-4EA922AAB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4533066B-7ACD-A84A-B760-39FFB4C3B6BA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3</a:t>
                </a: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2D181E1-59E6-9548-A296-EADAC15B28B8}"/>
                </a:ext>
              </a:extLst>
            </p:cNvPr>
            <p:cNvGrpSpPr/>
            <p:nvPr/>
          </p:nvGrpSpPr>
          <p:grpSpPr>
            <a:xfrm>
              <a:off x="4489596" y="2975218"/>
              <a:ext cx="247650" cy="472132"/>
              <a:chOff x="4688869" y="2260828"/>
              <a:chExt cx="247650" cy="472132"/>
            </a:xfrm>
          </p:grpSpPr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BF0A6433-A722-2342-BAD4-C89B61D3E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AB5F5DFF-7D3F-3342-8CF8-04E9E1A59C13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4</a:t>
                </a:r>
              </a:p>
            </p:txBody>
          </p: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54561C5-1B67-6E44-8A62-51A3DB708F18}"/>
                </a:ext>
              </a:extLst>
            </p:cNvPr>
            <p:cNvGrpSpPr/>
            <p:nvPr/>
          </p:nvGrpSpPr>
          <p:grpSpPr>
            <a:xfrm>
              <a:off x="4804222" y="2975218"/>
              <a:ext cx="247650" cy="472132"/>
              <a:chOff x="4688869" y="2260828"/>
              <a:chExt cx="247650" cy="472132"/>
            </a:xfrm>
          </p:grpSpPr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D6305777-DC41-6940-BF02-892C59602A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7570A6B-FE1E-FA46-A981-310E734EE120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5</a:t>
                </a:r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027D1B09-592C-8E4F-883D-AE64C6950665}"/>
                </a:ext>
              </a:extLst>
            </p:cNvPr>
            <p:cNvGrpSpPr/>
            <p:nvPr/>
          </p:nvGrpSpPr>
          <p:grpSpPr>
            <a:xfrm>
              <a:off x="5105400" y="2968123"/>
              <a:ext cx="247650" cy="472132"/>
              <a:chOff x="4688869" y="2260828"/>
              <a:chExt cx="247650" cy="472132"/>
            </a:xfrm>
          </p:grpSpPr>
          <p:pic>
            <p:nvPicPr>
              <p:cNvPr id="147" name="Picture 146">
                <a:extLst>
                  <a:ext uri="{FF2B5EF4-FFF2-40B4-BE49-F238E27FC236}">
                    <a16:creationId xmlns:a16="http://schemas.microsoft.com/office/drawing/2014/main" id="{A8250823-43C2-5B49-A486-54DB20B83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A78D1C3B-FCC5-5641-BEF7-6519A9668592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6</a:t>
                </a: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629E1141-E57E-3042-9B71-3D56E6DA785A}"/>
                </a:ext>
              </a:extLst>
            </p:cNvPr>
            <p:cNvGrpSpPr/>
            <p:nvPr/>
          </p:nvGrpSpPr>
          <p:grpSpPr>
            <a:xfrm>
              <a:off x="5419165" y="2972246"/>
              <a:ext cx="247650" cy="472132"/>
              <a:chOff x="4688869" y="2260828"/>
              <a:chExt cx="247650" cy="472132"/>
            </a:xfrm>
          </p:grpSpPr>
          <p:pic>
            <p:nvPicPr>
              <p:cNvPr id="145" name="Picture 144">
                <a:extLst>
                  <a:ext uri="{FF2B5EF4-FFF2-40B4-BE49-F238E27FC236}">
                    <a16:creationId xmlns:a16="http://schemas.microsoft.com/office/drawing/2014/main" id="{6874AD67-7CA8-394F-99E9-A2E7D29907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5629F81-6B29-1844-9F92-CCA1F715E1FA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7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6758165-C22B-254C-A88D-F20A54EB7EC6}"/>
                </a:ext>
              </a:extLst>
            </p:cNvPr>
            <p:cNvGrpSpPr/>
            <p:nvPr/>
          </p:nvGrpSpPr>
          <p:grpSpPr>
            <a:xfrm>
              <a:off x="4469942" y="2503086"/>
              <a:ext cx="247650" cy="472132"/>
              <a:chOff x="4688869" y="2260828"/>
              <a:chExt cx="247650" cy="472132"/>
            </a:xfrm>
          </p:grpSpPr>
          <p:pic>
            <p:nvPicPr>
              <p:cNvPr id="143" name="Picture 142">
                <a:extLst>
                  <a:ext uri="{FF2B5EF4-FFF2-40B4-BE49-F238E27FC236}">
                    <a16:creationId xmlns:a16="http://schemas.microsoft.com/office/drawing/2014/main" id="{BDA39B35-E555-314C-84C1-556387D4C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65F10F2A-07BB-9E47-988D-5B16391DD25D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8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C6EB3CF-5689-7C43-8CC8-4C549E1D1D46}"/>
                </a:ext>
              </a:extLst>
            </p:cNvPr>
            <p:cNvGrpSpPr/>
            <p:nvPr/>
          </p:nvGrpSpPr>
          <p:grpSpPr>
            <a:xfrm>
              <a:off x="4792723" y="2515786"/>
              <a:ext cx="247650" cy="472132"/>
              <a:chOff x="4688869" y="2260828"/>
              <a:chExt cx="247650" cy="472132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412094FB-9BCB-7C48-AFA6-3041C9B67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2BE8302-34B4-3546-9F47-0E76074AD536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9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490461C-8AE4-8149-9D73-52999F70A5DB}"/>
                </a:ext>
              </a:extLst>
            </p:cNvPr>
            <p:cNvGrpSpPr/>
            <p:nvPr/>
          </p:nvGrpSpPr>
          <p:grpSpPr>
            <a:xfrm>
              <a:off x="5093811" y="2509436"/>
              <a:ext cx="305358" cy="472132"/>
              <a:chOff x="4688869" y="2260828"/>
              <a:chExt cx="305358" cy="472132"/>
            </a:xfrm>
          </p:grpSpPr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6642251C-01C9-234E-9CFE-3248EF36EE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9286E91-D4CE-6E43-90FF-85E759EA9FD8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10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0019D2FF-5B94-2241-BFA3-6D2D3AB1120D}"/>
                </a:ext>
              </a:extLst>
            </p:cNvPr>
            <p:cNvGrpSpPr/>
            <p:nvPr/>
          </p:nvGrpSpPr>
          <p:grpSpPr>
            <a:xfrm>
              <a:off x="5422340" y="2493653"/>
              <a:ext cx="305358" cy="472132"/>
              <a:chOff x="4688869" y="2260828"/>
              <a:chExt cx="305358" cy="472132"/>
            </a:xfrm>
          </p:grpSpPr>
          <p:pic>
            <p:nvPicPr>
              <p:cNvPr id="137" name="Picture 136">
                <a:extLst>
                  <a:ext uri="{FF2B5EF4-FFF2-40B4-BE49-F238E27FC236}">
                    <a16:creationId xmlns:a16="http://schemas.microsoft.com/office/drawing/2014/main" id="{05436BF2-EEF0-824C-A684-96C6B8182D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F3BC09B-45EC-1E45-9C49-3F35625E80A8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11</a:t>
                </a: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3759ADE-6E8C-9143-B1ED-D73E647D90CF}"/>
                </a:ext>
              </a:extLst>
            </p:cNvPr>
            <p:cNvGrpSpPr/>
            <p:nvPr/>
          </p:nvGrpSpPr>
          <p:grpSpPr>
            <a:xfrm>
              <a:off x="4478405" y="2044395"/>
              <a:ext cx="305358" cy="472132"/>
              <a:chOff x="4688869" y="2260828"/>
              <a:chExt cx="305358" cy="472132"/>
            </a:xfrm>
          </p:grpSpPr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F30B109-5B34-EE4A-9DCE-2F06D326F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71C90FB3-E147-A543-A1B1-11F39054A6E0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12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CE586B9-A88B-8E46-90FC-995FD02EC587}"/>
                </a:ext>
              </a:extLst>
            </p:cNvPr>
            <p:cNvGrpSpPr/>
            <p:nvPr/>
          </p:nvGrpSpPr>
          <p:grpSpPr>
            <a:xfrm>
              <a:off x="4807206" y="2044770"/>
              <a:ext cx="305358" cy="472132"/>
              <a:chOff x="4688869" y="2260828"/>
              <a:chExt cx="305358" cy="472132"/>
            </a:xfrm>
          </p:grpSpPr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7592CB2A-7CD4-C041-91DC-34FD2F4098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09BF13F5-1F47-7844-996B-69031AB4A114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13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21DBE7D2-BB5B-474B-92A1-00315C59D65D}"/>
                </a:ext>
              </a:extLst>
            </p:cNvPr>
            <p:cNvGrpSpPr/>
            <p:nvPr/>
          </p:nvGrpSpPr>
          <p:grpSpPr>
            <a:xfrm>
              <a:off x="5103110" y="2037304"/>
              <a:ext cx="305358" cy="472132"/>
              <a:chOff x="4688869" y="2260828"/>
              <a:chExt cx="305358" cy="472132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061FF10D-FF18-4146-AE1D-2BD9C441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E423364-09CC-6544-B54B-557BB0ED7B1F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14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0A166C3D-F448-3E47-A905-D7D256954984}"/>
                </a:ext>
              </a:extLst>
            </p:cNvPr>
            <p:cNvGrpSpPr/>
            <p:nvPr/>
          </p:nvGrpSpPr>
          <p:grpSpPr>
            <a:xfrm>
              <a:off x="5431256" y="2049629"/>
              <a:ext cx="305358" cy="472132"/>
              <a:chOff x="4688869" y="2260828"/>
              <a:chExt cx="305358" cy="472132"/>
            </a:xfrm>
          </p:grpSpPr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6C3249C6-C7A5-B347-8C94-9B488F34D3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B3A9678-99AC-6D4F-BB3C-B6BF8A1C6C1A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15</a:t>
                </a:r>
              </a:p>
            </p:txBody>
          </p:sp>
        </p:grpSp>
      </p:grpSp>
      <p:graphicFrame>
        <p:nvGraphicFramePr>
          <p:cNvPr id="161" name="Table 59">
            <a:extLst>
              <a:ext uri="{FF2B5EF4-FFF2-40B4-BE49-F238E27FC236}">
                <a16:creationId xmlns:a16="http://schemas.microsoft.com/office/drawing/2014/main" id="{BEB54498-E593-7B4E-B54B-EFA2DDAC5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269699"/>
              </p:ext>
            </p:extLst>
          </p:nvPr>
        </p:nvGraphicFramePr>
        <p:xfrm>
          <a:off x="7215803" y="2979646"/>
          <a:ext cx="1257756" cy="182602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4439">
                  <a:extLst>
                    <a:ext uri="{9D8B030D-6E8A-4147-A177-3AD203B41FA5}">
                      <a16:colId xmlns:a16="http://schemas.microsoft.com/office/drawing/2014/main" val="1880813306"/>
                    </a:ext>
                  </a:extLst>
                </a:gridCol>
                <a:gridCol w="314439">
                  <a:extLst>
                    <a:ext uri="{9D8B030D-6E8A-4147-A177-3AD203B41FA5}">
                      <a16:colId xmlns:a16="http://schemas.microsoft.com/office/drawing/2014/main" val="2312540505"/>
                    </a:ext>
                  </a:extLst>
                </a:gridCol>
                <a:gridCol w="314439">
                  <a:extLst>
                    <a:ext uri="{9D8B030D-6E8A-4147-A177-3AD203B41FA5}">
                      <a16:colId xmlns:a16="http://schemas.microsoft.com/office/drawing/2014/main" val="719048281"/>
                    </a:ext>
                  </a:extLst>
                </a:gridCol>
                <a:gridCol w="314439">
                  <a:extLst>
                    <a:ext uri="{9D8B030D-6E8A-4147-A177-3AD203B41FA5}">
                      <a16:colId xmlns:a16="http://schemas.microsoft.com/office/drawing/2014/main" val="2889099060"/>
                    </a:ext>
                  </a:extLst>
                </a:gridCol>
              </a:tblGrid>
              <a:tr h="45650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86647"/>
                  </a:ext>
                </a:extLst>
              </a:tr>
              <a:tr h="45650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973611"/>
                  </a:ext>
                </a:extLst>
              </a:tr>
              <a:tr h="45650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641035"/>
                  </a:ext>
                </a:extLst>
              </a:tr>
              <a:tr h="45650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928463"/>
                  </a:ext>
                </a:extLst>
              </a:tr>
            </a:tbl>
          </a:graphicData>
        </a:graphic>
      </p:graphicFrame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A57CC32-4C17-1E41-A768-F0A70434D9EA}"/>
              </a:ext>
            </a:extLst>
          </p:cNvPr>
          <p:cNvGrpSpPr/>
          <p:nvPr/>
        </p:nvGrpSpPr>
        <p:grpSpPr>
          <a:xfrm>
            <a:off x="7250612" y="2994251"/>
            <a:ext cx="1266672" cy="1863828"/>
            <a:chOff x="4469942" y="2037304"/>
            <a:chExt cx="1266672" cy="1863828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EB5A13D3-AC12-4F46-B74B-DE25F04E9980}"/>
                </a:ext>
              </a:extLst>
            </p:cNvPr>
            <p:cNvGrpSpPr/>
            <p:nvPr/>
          </p:nvGrpSpPr>
          <p:grpSpPr>
            <a:xfrm>
              <a:off x="4497066" y="3420423"/>
              <a:ext cx="247650" cy="472132"/>
              <a:chOff x="4688869" y="2260828"/>
              <a:chExt cx="247650" cy="472132"/>
            </a:xfrm>
          </p:grpSpPr>
          <p:pic>
            <p:nvPicPr>
              <p:cNvPr id="209" name="Picture 208">
                <a:extLst>
                  <a:ext uri="{FF2B5EF4-FFF2-40B4-BE49-F238E27FC236}">
                    <a16:creationId xmlns:a16="http://schemas.microsoft.com/office/drawing/2014/main" id="{398815A0-B237-5949-9B24-BCEE022B3F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8B56AF9A-7657-2D4E-9526-D591688A704C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0</a:t>
                </a: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B0CF8E27-AC5C-414C-BFE6-E8B3F010474C}"/>
                </a:ext>
              </a:extLst>
            </p:cNvPr>
            <p:cNvGrpSpPr/>
            <p:nvPr/>
          </p:nvGrpSpPr>
          <p:grpSpPr>
            <a:xfrm>
              <a:off x="4802653" y="3420423"/>
              <a:ext cx="247650" cy="472132"/>
              <a:chOff x="4688869" y="2260828"/>
              <a:chExt cx="247650" cy="472132"/>
            </a:xfrm>
          </p:grpSpPr>
          <p:pic>
            <p:nvPicPr>
              <p:cNvPr id="207" name="Picture 206">
                <a:extLst>
                  <a:ext uri="{FF2B5EF4-FFF2-40B4-BE49-F238E27FC236}">
                    <a16:creationId xmlns:a16="http://schemas.microsoft.com/office/drawing/2014/main" id="{2C0DBEA6-43E9-3743-B05A-747BB4B8D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EEBDA9CE-42CD-594C-B1F1-4247478CB4BF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</a:t>
                </a:r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4E41A773-2E44-6B46-874E-9A995FA953D1}"/>
                </a:ext>
              </a:extLst>
            </p:cNvPr>
            <p:cNvGrpSpPr/>
            <p:nvPr/>
          </p:nvGrpSpPr>
          <p:grpSpPr>
            <a:xfrm>
              <a:off x="5120448" y="3425657"/>
              <a:ext cx="247650" cy="472132"/>
              <a:chOff x="4688869" y="2260828"/>
              <a:chExt cx="247650" cy="472132"/>
            </a:xfrm>
          </p:grpSpPr>
          <p:pic>
            <p:nvPicPr>
              <p:cNvPr id="205" name="Picture 204">
                <a:extLst>
                  <a:ext uri="{FF2B5EF4-FFF2-40B4-BE49-F238E27FC236}">
                    <a16:creationId xmlns:a16="http://schemas.microsoft.com/office/drawing/2014/main" id="{4BD48BB4-B2FA-464A-88EF-0C54E29911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C1EF3952-5B66-994C-BBC6-726C4B8D9FF3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2</a:t>
                </a:r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6452B3FA-56A1-E748-B68C-AF3740282F0E}"/>
                </a:ext>
              </a:extLst>
            </p:cNvPr>
            <p:cNvGrpSpPr/>
            <p:nvPr/>
          </p:nvGrpSpPr>
          <p:grpSpPr>
            <a:xfrm>
              <a:off x="5431311" y="3429000"/>
              <a:ext cx="247650" cy="472132"/>
              <a:chOff x="4688869" y="2260828"/>
              <a:chExt cx="247650" cy="472132"/>
            </a:xfrm>
          </p:grpSpPr>
          <p:pic>
            <p:nvPicPr>
              <p:cNvPr id="203" name="Picture 202">
                <a:extLst>
                  <a:ext uri="{FF2B5EF4-FFF2-40B4-BE49-F238E27FC236}">
                    <a16:creationId xmlns:a16="http://schemas.microsoft.com/office/drawing/2014/main" id="{5033A565-3C5C-D045-A89D-DAAA7DC15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BEA1E1F2-7ED6-5B4B-A64A-E10BE5D0B357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3</a:t>
                </a:r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7E457EB9-49D3-534C-B33B-05AC7C428D39}"/>
                </a:ext>
              </a:extLst>
            </p:cNvPr>
            <p:cNvGrpSpPr/>
            <p:nvPr/>
          </p:nvGrpSpPr>
          <p:grpSpPr>
            <a:xfrm>
              <a:off x="4489596" y="2975218"/>
              <a:ext cx="247650" cy="472132"/>
              <a:chOff x="4688869" y="2260828"/>
              <a:chExt cx="247650" cy="472132"/>
            </a:xfrm>
          </p:grpSpPr>
          <p:pic>
            <p:nvPicPr>
              <p:cNvPr id="201" name="Picture 200">
                <a:extLst>
                  <a:ext uri="{FF2B5EF4-FFF2-40B4-BE49-F238E27FC236}">
                    <a16:creationId xmlns:a16="http://schemas.microsoft.com/office/drawing/2014/main" id="{9332C41F-17CD-FC4C-A9BC-8F79E5BF2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E6EAE796-282F-8E4F-9615-EDD8274D95C1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4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53CB1834-A266-C242-A5DE-D1FBE5EE77EA}"/>
                </a:ext>
              </a:extLst>
            </p:cNvPr>
            <p:cNvGrpSpPr/>
            <p:nvPr/>
          </p:nvGrpSpPr>
          <p:grpSpPr>
            <a:xfrm>
              <a:off x="4804222" y="2975218"/>
              <a:ext cx="247650" cy="472132"/>
              <a:chOff x="4688869" y="2260828"/>
              <a:chExt cx="247650" cy="472132"/>
            </a:xfrm>
          </p:grpSpPr>
          <p:pic>
            <p:nvPicPr>
              <p:cNvPr id="199" name="Picture 198">
                <a:extLst>
                  <a:ext uri="{FF2B5EF4-FFF2-40B4-BE49-F238E27FC236}">
                    <a16:creationId xmlns:a16="http://schemas.microsoft.com/office/drawing/2014/main" id="{A97480EF-0ADB-814A-8A21-D32A2DC4C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FFD92381-BD80-1747-ACA1-6E7C04FCCBE4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5</a:t>
                </a:r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82DD3E20-E544-E24B-B7BA-32FC175B0BBA}"/>
                </a:ext>
              </a:extLst>
            </p:cNvPr>
            <p:cNvGrpSpPr/>
            <p:nvPr/>
          </p:nvGrpSpPr>
          <p:grpSpPr>
            <a:xfrm>
              <a:off x="5105400" y="2968123"/>
              <a:ext cx="247650" cy="472132"/>
              <a:chOff x="4688869" y="2260828"/>
              <a:chExt cx="247650" cy="472132"/>
            </a:xfrm>
          </p:grpSpPr>
          <p:pic>
            <p:nvPicPr>
              <p:cNvPr id="197" name="Picture 196">
                <a:extLst>
                  <a:ext uri="{FF2B5EF4-FFF2-40B4-BE49-F238E27FC236}">
                    <a16:creationId xmlns:a16="http://schemas.microsoft.com/office/drawing/2014/main" id="{6C486F40-F4BC-564B-A6AF-4449C10588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17206FEC-D679-A648-9D54-1F50C2D7C848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6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DF12831F-D44C-034B-B902-6CDF37C5D054}"/>
                </a:ext>
              </a:extLst>
            </p:cNvPr>
            <p:cNvGrpSpPr/>
            <p:nvPr/>
          </p:nvGrpSpPr>
          <p:grpSpPr>
            <a:xfrm>
              <a:off x="5419165" y="2972246"/>
              <a:ext cx="247650" cy="472132"/>
              <a:chOff x="4688869" y="2260828"/>
              <a:chExt cx="247650" cy="472132"/>
            </a:xfrm>
          </p:grpSpPr>
          <p:pic>
            <p:nvPicPr>
              <p:cNvPr id="195" name="Picture 194">
                <a:extLst>
                  <a:ext uri="{FF2B5EF4-FFF2-40B4-BE49-F238E27FC236}">
                    <a16:creationId xmlns:a16="http://schemas.microsoft.com/office/drawing/2014/main" id="{1F51FA7A-8573-854B-82FE-91A47656E4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F88A047E-EB28-744E-A5DA-D239D9F1121A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7</a:t>
                </a:r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3EC21E34-FDAB-D849-84F1-36A1994DC662}"/>
                </a:ext>
              </a:extLst>
            </p:cNvPr>
            <p:cNvGrpSpPr/>
            <p:nvPr/>
          </p:nvGrpSpPr>
          <p:grpSpPr>
            <a:xfrm>
              <a:off x="4469942" y="2503086"/>
              <a:ext cx="247650" cy="472132"/>
              <a:chOff x="4688869" y="2260828"/>
              <a:chExt cx="247650" cy="472132"/>
            </a:xfrm>
          </p:grpSpPr>
          <p:pic>
            <p:nvPicPr>
              <p:cNvPr id="193" name="Picture 192">
                <a:extLst>
                  <a:ext uri="{FF2B5EF4-FFF2-40B4-BE49-F238E27FC236}">
                    <a16:creationId xmlns:a16="http://schemas.microsoft.com/office/drawing/2014/main" id="{DA11D9AD-7990-644B-92F5-6F4177FA9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0E68A7E5-E929-9146-838E-BC5FD8A6E567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8</a:t>
                </a:r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B7597E02-4FC1-EE47-9DCA-EE606C8B1F3D}"/>
                </a:ext>
              </a:extLst>
            </p:cNvPr>
            <p:cNvGrpSpPr/>
            <p:nvPr/>
          </p:nvGrpSpPr>
          <p:grpSpPr>
            <a:xfrm>
              <a:off x="4792723" y="2515786"/>
              <a:ext cx="247650" cy="472132"/>
              <a:chOff x="4688869" y="2260828"/>
              <a:chExt cx="247650" cy="472132"/>
            </a:xfrm>
          </p:grpSpPr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1DD1242C-2FE1-C747-A382-7FE1454122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0623C0FE-AF06-E34C-B1A2-7FDE465BE04A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2423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9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79F2A39A-7BC1-4543-8582-61262DECAAD4}"/>
                </a:ext>
              </a:extLst>
            </p:cNvPr>
            <p:cNvGrpSpPr/>
            <p:nvPr/>
          </p:nvGrpSpPr>
          <p:grpSpPr>
            <a:xfrm>
              <a:off x="5093811" y="2509436"/>
              <a:ext cx="305358" cy="472132"/>
              <a:chOff x="4688869" y="2260828"/>
              <a:chExt cx="305358" cy="472132"/>
            </a:xfrm>
          </p:grpSpPr>
          <p:pic>
            <p:nvPicPr>
              <p:cNvPr id="189" name="Picture 188">
                <a:extLst>
                  <a:ext uri="{FF2B5EF4-FFF2-40B4-BE49-F238E27FC236}">
                    <a16:creationId xmlns:a16="http://schemas.microsoft.com/office/drawing/2014/main" id="{C508620C-32AF-E146-A7F3-3375D1037B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74100F58-FED7-2344-BA79-24282410BF7C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10</a:t>
                </a:r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636E495E-284E-4347-975E-F7A284EA5D40}"/>
                </a:ext>
              </a:extLst>
            </p:cNvPr>
            <p:cNvGrpSpPr/>
            <p:nvPr/>
          </p:nvGrpSpPr>
          <p:grpSpPr>
            <a:xfrm>
              <a:off x="5422340" y="2493653"/>
              <a:ext cx="305358" cy="472132"/>
              <a:chOff x="4688869" y="2260828"/>
              <a:chExt cx="305358" cy="472132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C4CFC67D-6C27-074D-8A1B-42C82C49C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98F08D19-B4F2-A84E-B392-F261DD9B5E21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11</a:t>
                </a:r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D1E1F9F4-DD62-0740-A8C1-4E1442F6E140}"/>
                </a:ext>
              </a:extLst>
            </p:cNvPr>
            <p:cNvGrpSpPr/>
            <p:nvPr/>
          </p:nvGrpSpPr>
          <p:grpSpPr>
            <a:xfrm>
              <a:off x="4478405" y="2044395"/>
              <a:ext cx="305358" cy="472132"/>
              <a:chOff x="4688869" y="2260828"/>
              <a:chExt cx="305358" cy="472132"/>
            </a:xfrm>
          </p:grpSpPr>
          <p:pic>
            <p:nvPicPr>
              <p:cNvPr id="185" name="Picture 184">
                <a:extLst>
                  <a:ext uri="{FF2B5EF4-FFF2-40B4-BE49-F238E27FC236}">
                    <a16:creationId xmlns:a16="http://schemas.microsoft.com/office/drawing/2014/main" id="{4574D860-7A2B-0D43-98C2-71BE33AEC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A4CD289E-4618-6F4F-A5EE-838F1A920AB8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12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5B3E68F-57AE-EC46-A0CF-DC2019772751}"/>
                </a:ext>
              </a:extLst>
            </p:cNvPr>
            <p:cNvGrpSpPr/>
            <p:nvPr/>
          </p:nvGrpSpPr>
          <p:grpSpPr>
            <a:xfrm>
              <a:off x="4807206" y="2044770"/>
              <a:ext cx="305358" cy="472132"/>
              <a:chOff x="4688869" y="2260828"/>
              <a:chExt cx="305358" cy="472132"/>
            </a:xfrm>
          </p:grpSpPr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82D32462-0076-6B41-9A64-D452C1127B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81CE6ADA-08E3-CD4E-884E-0728BB1B3FF6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13</a:t>
                </a:r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01E8D84E-08C1-C043-A343-EE0BB28E1D4A}"/>
                </a:ext>
              </a:extLst>
            </p:cNvPr>
            <p:cNvGrpSpPr/>
            <p:nvPr/>
          </p:nvGrpSpPr>
          <p:grpSpPr>
            <a:xfrm>
              <a:off x="5103110" y="2037304"/>
              <a:ext cx="305358" cy="472132"/>
              <a:chOff x="4688869" y="2260828"/>
              <a:chExt cx="305358" cy="472132"/>
            </a:xfrm>
          </p:grpSpPr>
          <p:pic>
            <p:nvPicPr>
              <p:cNvPr id="181" name="Picture 180">
                <a:extLst>
                  <a:ext uri="{FF2B5EF4-FFF2-40B4-BE49-F238E27FC236}">
                    <a16:creationId xmlns:a16="http://schemas.microsoft.com/office/drawing/2014/main" id="{8A87FFB3-DA12-E142-98AF-886B8D559C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294A62BA-94F1-0A4E-8BFB-D3C2B3D085EF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14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44CDD0-7E45-D043-A53A-7D3B216ECC84}"/>
                </a:ext>
              </a:extLst>
            </p:cNvPr>
            <p:cNvGrpSpPr/>
            <p:nvPr/>
          </p:nvGrpSpPr>
          <p:grpSpPr>
            <a:xfrm>
              <a:off x="5431256" y="2049629"/>
              <a:ext cx="305358" cy="472132"/>
              <a:chOff x="4688869" y="2260828"/>
              <a:chExt cx="305358" cy="472132"/>
            </a:xfrm>
          </p:grpSpPr>
          <p:pic>
            <p:nvPicPr>
              <p:cNvPr id="179" name="Picture 178">
                <a:extLst>
                  <a:ext uri="{FF2B5EF4-FFF2-40B4-BE49-F238E27FC236}">
                    <a16:creationId xmlns:a16="http://schemas.microsoft.com/office/drawing/2014/main" id="{1EDABEE8-120E-804A-805F-6031723D05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88869" y="2260828"/>
                <a:ext cx="241300" cy="241300"/>
              </a:xfrm>
              <a:prstGeom prst="rect">
                <a:avLst/>
              </a:prstGeom>
            </p:spPr>
          </p:pic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28121E9C-9DDD-2E43-A65E-8A9CAA400076}"/>
                  </a:ext>
                </a:extLst>
              </p:cNvPr>
              <p:cNvSpPr txBox="1"/>
              <p:nvPr/>
            </p:nvSpPr>
            <p:spPr>
              <a:xfrm>
                <a:off x="4694145" y="2502128"/>
                <a:ext cx="30008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15</a:t>
                </a:r>
              </a:p>
            </p:txBody>
          </p:sp>
        </p:grpSp>
      </p:grpSp>
      <p:graphicFrame>
        <p:nvGraphicFramePr>
          <p:cNvPr id="211" name="Table 210">
            <a:extLst>
              <a:ext uri="{FF2B5EF4-FFF2-40B4-BE49-F238E27FC236}">
                <a16:creationId xmlns:a16="http://schemas.microsoft.com/office/drawing/2014/main" id="{8595ED43-8602-F54D-910A-5E3400BC9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10550"/>
              </p:ext>
            </p:extLst>
          </p:nvPr>
        </p:nvGraphicFramePr>
        <p:xfrm>
          <a:off x="7215803" y="5334000"/>
          <a:ext cx="1264108" cy="45149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6027">
                  <a:extLst>
                    <a:ext uri="{9D8B030D-6E8A-4147-A177-3AD203B41FA5}">
                      <a16:colId xmlns:a16="http://schemas.microsoft.com/office/drawing/2014/main" val="1880813306"/>
                    </a:ext>
                  </a:extLst>
                </a:gridCol>
                <a:gridCol w="316027">
                  <a:extLst>
                    <a:ext uri="{9D8B030D-6E8A-4147-A177-3AD203B41FA5}">
                      <a16:colId xmlns:a16="http://schemas.microsoft.com/office/drawing/2014/main" val="2312540505"/>
                    </a:ext>
                  </a:extLst>
                </a:gridCol>
                <a:gridCol w="316027">
                  <a:extLst>
                    <a:ext uri="{9D8B030D-6E8A-4147-A177-3AD203B41FA5}">
                      <a16:colId xmlns:a16="http://schemas.microsoft.com/office/drawing/2014/main" val="719048281"/>
                    </a:ext>
                  </a:extLst>
                </a:gridCol>
                <a:gridCol w="316027">
                  <a:extLst>
                    <a:ext uri="{9D8B030D-6E8A-4147-A177-3AD203B41FA5}">
                      <a16:colId xmlns:a16="http://schemas.microsoft.com/office/drawing/2014/main" val="2889099060"/>
                    </a:ext>
                  </a:extLst>
                </a:gridCol>
              </a:tblGrid>
              <a:tr h="451497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</a:p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  <a:p>
                      <a:r>
                        <a:rPr lang="en-US" sz="10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</a:t>
                      </a:r>
                    </a:p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</a:t>
                      </a:r>
                    </a:p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86647"/>
                  </a:ext>
                </a:extLst>
              </a:tr>
            </a:tbl>
          </a:graphicData>
        </a:graphic>
      </p:graphicFrame>
      <p:graphicFrame>
        <p:nvGraphicFramePr>
          <p:cNvPr id="212" name="Table 211">
            <a:extLst>
              <a:ext uri="{FF2B5EF4-FFF2-40B4-BE49-F238E27FC236}">
                <a16:creationId xmlns:a16="http://schemas.microsoft.com/office/drawing/2014/main" id="{63ACA87B-9360-4B4F-AE5A-5E02176FD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50656"/>
              </p:ext>
            </p:extLst>
          </p:nvPr>
        </p:nvGraphicFramePr>
        <p:xfrm>
          <a:off x="5692548" y="5334000"/>
          <a:ext cx="1264108" cy="45149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16027">
                  <a:extLst>
                    <a:ext uri="{9D8B030D-6E8A-4147-A177-3AD203B41FA5}">
                      <a16:colId xmlns:a16="http://schemas.microsoft.com/office/drawing/2014/main" val="1880813306"/>
                    </a:ext>
                  </a:extLst>
                </a:gridCol>
                <a:gridCol w="316027">
                  <a:extLst>
                    <a:ext uri="{9D8B030D-6E8A-4147-A177-3AD203B41FA5}">
                      <a16:colId xmlns:a16="http://schemas.microsoft.com/office/drawing/2014/main" val="2312540505"/>
                    </a:ext>
                  </a:extLst>
                </a:gridCol>
                <a:gridCol w="316027">
                  <a:extLst>
                    <a:ext uri="{9D8B030D-6E8A-4147-A177-3AD203B41FA5}">
                      <a16:colId xmlns:a16="http://schemas.microsoft.com/office/drawing/2014/main" val="719048281"/>
                    </a:ext>
                  </a:extLst>
                </a:gridCol>
                <a:gridCol w="316027">
                  <a:extLst>
                    <a:ext uri="{9D8B030D-6E8A-4147-A177-3AD203B41FA5}">
                      <a16:colId xmlns:a16="http://schemas.microsoft.com/office/drawing/2014/main" val="2889099060"/>
                    </a:ext>
                  </a:extLst>
                </a:gridCol>
              </a:tblGrid>
              <a:tr h="451497">
                <a:tc>
                  <a:txBody>
                    <a:bodyPr/>
                    <a:lstStyle/>
                    <a:p>
                      <a:r>
                        <a:rPr lang="en-US" sz="1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686647"/>
                  </a:ext>
                </a:extLst>
              </a:tr>
            </a:tbl>
          </a:graphicData>
        </a:graphic>
      </p:graphicFrame>
      <p:pic>
        <p:nvPicPr>
          <p:cNvPr id="214" name="Picture 213">
            <a:extLst>
              <a:ext uri="{FF2B5EF4-FFF2-40B4-BE49-F238E27FC236}">
                <a16:creationId xmlns:a16="http://schemas.microsoft.com/office/drawing/2014/main" id="{C13D3CE6-BFCE-2945-B866-7FA14B928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36" y="5859061"/>
            <a:ext cx="364731" cy="436650"/>
          </a:xfrm>
          <a:prstGeom prst="rect">
            <a:avLst/>
          </a:prstGeom>
        </p:spPr>
      </p:pic>
      <p:pic>
        <p:nvPicPr>
          <p:cNvPr id="215" name="Picture 214">
            <a:extLst>
              <a:ext uri="{FF2B5EF4-FFF2-40B4-BE49-F238E27FC236}">
                <a16:creationId xmlns:a16="http://schemas.microsoft.com/office/drawing/2014/main" id="{A75EA8CD-3668-A14E-9155-022D4A829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90" y="5851458"/>
            <a:ext cx="364731" cy="436650"/>
          </a:xfrm>
          <a:prstGeom prst="rect">
            <a:avLst/>
          </a:prstGeom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1ABD3A68-E155-6742-9BEE-E3BAC0352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16" y="5851458"/>
            <a:ext cx="364731" cy="436650"/>
          </a:xfrm>
          <a:prstGeom prst="rect">
            <a:avLst/>
          </a:prstGeom>
        </p:spPr>
      </p:pic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6167012C-BD44-614B-89F1-FF98AE17839E}"/>
              </a:ext>
            </a:extLst>
          </p:cNvPr>
          <p:cNvCxnSpPr/>
          <p:nvPr/>
        </p:nvCxnSpPr>
        <p:spPr>
          <a:xfrm>
            <a:off x="4338464" y="4854716"/>
            <a:ext cx="0" cy="4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BB4818D5-2625-324C-86BE-B0CAD908CEB0}"/>
              </a:ext>
            </a:extLst>
          </p:cNvPr>
          <p:cNvCxnSpPr/>
          <p:nvPr/>
        </p:nvCxnSpPr>
        <p:spPr>
          <a:xfrm>
            <a:off x="4625536" y="4854716"/>
            <a:ext cx="0" cy="4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18B2661-5870-E149-BA06-49D5C5203558}"/>
              </a:ext>
            </a:extLst>
          </p:cNvPr>
          <p:cNvCxnSpPr/>
          <p:nvPr/>
        </p:nvCxnSpPr>
        <p:spPr>
          <a:xfrm>
            <a:off x="4926913" y="4854716"/>
            <a:ext cx="0" cy="4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5F53E59E-84D8-4B4A-ADF8-5061F5021230}"/>
              </a:ext>
            </a:extLst>
          </p:cNvPr>
          <p:cNvCxnSpPr/>
          <p:nvPr/>
        </p:nvCxnSpPr>
        <p:spPr>
          <a:xfrm>
            <a:off x="5252864" y="4854716"/>
            <a:ext cx="0" cy="4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3DA973F7-8F86-D243-8C50-98D5980EBB9E}"/>
              </a:ext>
            </a:extLst>
          </p:cNvPr>
          <p:cNvCxnSpPr/>
          <p:nvPr/>
        </p:nvCxnSpPr>
        <p:spPr>
          <a:xfrm>
            <a:off x="7386464" y="4854716"/>
            <a:ext cx="0" cy="4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04C130DE-A862-4B4E-9A4E-F29AD3C31A1F}"/>
              </a:ext>
            </a:extLst>
          </p:cNvPr>
          <p:cNvCxnSpPr/>
          <p:nvPr/>
        </p:nvCxnSpPr>
        <p:spPr>
          <a:xfrm flipH="1">
            <a:off x="7691916" y="4854716"/>
            <a:ext cx="364731" cy="4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C2E2E64F-CBCF-6847-B0B8-4D948E840BB7}"/>
              </a:ext>
            </a:extLst>
          </p:cNvPr>
          <p:cNvCxnSpPr>
            <a:stCxn id="206" idx="2"/>
          </p:cNvCxnSpPr>
          <p:nvPr/>
        </p:nvCxnSpPr>
        <p:spPr>
          <a:xfrm flipH="1">
            <a:off x="7386464" y="4854736"/>
            <a:ext cx="641117" cy="46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F010D5A-1CAF-6349-BB5B-BBC7D5F09BFB}"/>
              </a:ext>
            </a:extLst>
          </p:cNvPr>
          <p:cNvCxnSpPr/>
          <p:nvPr/>
        </p:nvCxnSpPr>
        <p:spPr>
          <a:xfrm>
            <a:off x="7386464" y="4854716"/>
            <a:ext cx="276386" cy="4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CCB3AE29-E1E6-724E-B2A1-B0F87A33DC11}"/>
              </a:ext>
            </a:extLst>
          </p:cNvPr>
          <p:cNvCxnSpPr>
            <a:cxnSpLocks/>
            <a:stCxn id="208" idx="2"/>
          </p:cNvCxnSpPr>
          <p:nvPr/>
        </p:nvCxnSpPr>
        <p:spPr>
          <a:xfrm>
            <a:off x="7709786" y="4849502"/>
            <a:ext cx="317794" cy="46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671CBD62-3905-6C43-94C8-F77846EDC73D}"/>
              </a:ext>
            </a:extLst>
          </p:cNvPr>
          <p:cNvCxnSpPr/>
          <p:nvPr/>
        </p:nvCxnSpPr>
        <p:spPr>
          <a:xfrm>
            <a:off x="7709787" y="4849482"/>
            <a:ext cx="641116" cy="4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B80FCE2A-1DCA-C840-A8BF-85D971257E5C}"/>
              </a:ext>
            </a:extLst>
          </p:cNvPr>
          <p:cNvCxnSpPr/>
          <p:nvPr/>
        </p:nvCxnSpPr>
        <p:spPr>
          <a:xfrm>
            <a:off x="8350901" y="4862811"/>
            <a:ext cx="0" cy="438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F83B6036-16F1-C749-8FB3-241661AFEE2E}"/>
              </a:ext>
            </a:extLst>
          </p:cNvPr>
          <p:cNvCxnSpPr/>
          <p:nvPr/>
        </p:nvCxnSpPr>
        <p:spPr>
          <a:xfrm flipH="1">
            <a:off x="8027580" y="4849482"/>
            <a:ext cx="323323" cy="464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92555457-C185-C348-95C1-D82D3E015606}"/>
              </a:ext>
            </a:extLst>
          </p:cNvPr>
          <p:cNvSpPr/>
          <p:nvPr/>
        </p:nvSpPr>
        <p:spPr>
          <a:xfrm>
            <a:off x="4784672" y="2860857"/>
            <a:ext cx="305804" cy="19759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C671AD4E-438C-5F4E-BA85-12DC0DFE7046}"/>
              </a:ext>
            </a:extLst>
          </p:cNvPr>
          <p:cNvSpPr/>
          <p:nvPr/>
        </p:nvSpPr>
        <p:spPr>
          <a:xfrm>
            <a:off x="8167755" y="2899682"/>
            <a:ext cx="305804" cy="19759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982143F6-BDCA-074F-A7AC-155FFDC51078}"/>
              </a:ext>
            </a:extLst>
          </p:cNvPr>
          <p:cNvSpPr/>
          <p:nvPr/>
        </p:nvSpPr>
        <p:spPr>
          <a:xfrm>
            <a:off x="7868904" y="2878750"/>
            <a:ext cx="305804" cy="19759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D82DAE38-E6C8-6141-952F-1C66A0B0364E}"/>
              </a:ext>
            </a:extLst>
          </p:cNvPr>
          <p:cNvSpPr txBox="1"/>
          <p:nvPr/>
        </p:nvSpPr>
        <p:spPr>
          <a:xfrm>
            <a:off x="4063863" y="2182440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ID</a:t>
            </a:r>
            <a:r>
              <a:rPr lang="en-US" sz="1000" baseline="-25000" dirty="0"/>
              <a:t>10</a:t>
            </a:r>
            <a:r>
              <a:rPr lang="en-US" sz="1000" dirty="0"/>
              <a:t> </a:t>
            </a:r>
            <a:r>
              <a:rPr lang="en-US" sz="1000" dirty="0">
                <a:sym typeface="Wingdings" pitchFamily="2" charset="2"/>
              </a:rPr>
              <a:t> ID</a:t>
            </a:r>
            <a:r>
              <a:rPr lang="en-US" sz="1000" baseline="-25000" dirty="0">
                <a:sym typeface="Wingdings" pitchFamily="2" charset="2"/>
              </a:rPr>
              <a:t>2</a:t>
            </a:r>
            <a:endParaRPr lang="en-US" sz="1000" baseline="-250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FF88F76F-1E89-D64E-AF65-D8DBB376035C}"/>
              </a:ext>
            </a:extLst>
          </p:cNvPr>
          <p:cNvSpPr txBox="1"/>
          <p:nvPr/>
        </p:nvSpPr>
        <p:spPr>
          <a:xfrm>
            <a:off x="4726635" y="2178136"/>
            <a:ext cx="44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1110</a:t>
            </a:r>
          </a:p>
          <a:p>
            <a:r>
              <a:rPr lang="en-US" sz="1000" dirty="0"/>
              <a:t>1010</a:t>
            </a:r>
          </a:p>
          <a:p>
            <a:r>
              <a:rPr lang="en-US" sz="1000" dirty="0"/>
              <a:t>0110</a:t>
            </a:r>
          </a:p>
          <a:p>
            <a:r>
              <a:rPr lang="en-US" sz="1000" dirty="0"/>
              <a:t>0010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1D39B61-B045-E14D-8833-4C580DDF1C78}"/>
              </a:ext>
            </a:extLst>
          </p:cNvPr>
          <p:cNvSpPr/>
          <p:nvPr/>
        </p:nvSpPr>
        <p:spPr>
          <a:xfrm>
            <a:off x="4939753" y="2178136"/>
            <a:ext cx="163563" cy="656057"/>
          </a:xfrm>
          <a:prstGeom prst="rect">
            <a:avLst/>
          </a:prstGeom>
          <a:solidFill>
            <a:schemeClr val="accent5">
              <a:alpha val="3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BE885DE-10F3-854F-A634-511B70535863}"/>
              </a:ext>
            </a:extLst>
          </p:cNvPr>
          <p:cNvSpPr/>
          <p:nvPr/>
        </p:nvSpPr>
        <p:spPr>
          <a:xfrm>
            <a:off x="4772751" y="2175055"/>
            <a:ext cx="163563" cy="656057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AE0C29AA-5442-1847-84B5-BFDD3790F347}"/>
              </a:ext>
            </a:extLst>
          </p:cNvPr>
          <p:cNvSpPr txBox="1"/>
          <p:nvPr/>
        </p:nvSpPr>
        <p:spPr>
          <a:xfrm>
            <a:off x="5061014" y="2474913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column#</a:t>
            </a:r>
          </a:p>
          <a:p>
            <a:r>
              <a:rPr lang="en-US" sz="1000" dirty="0">
                <a:solidFill>
                  <a:schemeClr val="accent1"/>
                </a:solidFill>
                <a:sym typeface="Wingdings" pitchFamily="2" charset="2"/>
              </a:rPr>
              <a:t> block#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0D396A3-2277-8B4C-A1C6-F22D529D7E79}"/>
              </a:ext>
            </a:extLst>
          </p:cNvPr>
          <p:cNvSpPr txBox="1"/>
          <p:nvPr/>
        </p:nvSpPr>
        <p:spPr>
          <a:xfrm>
            <a:off x="4266452" y="2458905"/>
            <a:ext cx="567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row# </a:t>
            </a:r>
          </a:p>
          <a:p>
            <a:r>
              <a:rPr lang="en-US" sz="1000" dirty="0">
                <a:solidFill>
                  <a:srgbClr val="C00000"/>
                </a:solidFill>
                <a:sym typeface="Wingdings" pitchFamily="2" charset="2"/>
              </a:rPr>
              <a:t> tag#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806AF92-73DC-1D4D-BFB6-5AC007DC4F9C}"/>
              </a:ext>
            </a:extLst>
          </p:cNvPr>
          <p:cNvSpPr txBox="1"/>
          <p:nvPr/>
        </p:nvSpPr>
        <p:spPr>
          <a:xfrm>
            <a:off x="6253582" y="2184923"/>
            <a:ext cx="44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1110</a:t>
            </a:r>
          </a:p>
          <a:p>
            <a:r>
              <a:rPr lang="en-US" sz="1000" dirty="0"/>
              <a:t>1010</a:t>
            </a:r>
          </a:p>
          <a:p>
            <a:r>
              <a:rPr lang="en-US" sz="1000" dirty="0"/>
              <a:t>0110</a:t>
            </a:r>
          </a:p>
          <a:p>
            <a:r>
              <a:rPr lang="en-US" sz="1000" dirty="0"/>
              <a:t>0010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471904E-C4AF-244F-86F7-B2D72F4BE02F}"/>
              </a:ext>
            </a:extLst>
          </p:cNvPr>
          <p:cNvSpPr/>
          <p:nvPr/>
        </p:nvSpPr>
        <p:spPr>
          <a:xfrm>
            <a:off x="6324602" y="2201719"/>
            <a:ext cx="302786" cy="656057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F725C420-BF94-2842-9F99-BBF943A857FC}"/>
              </a:ext>
            </a:extLst>
          </p:cNvPr>
          <p:cNvSpPr txBox="1"/>
          <p:nvPr/>
        </p:nvSpPr>
        <p:spPr>
          <a:xfrm>
            <a:off x="5824125" y="2025820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student ID </a:t>
            </a:r>
            <a:r>
              <a:rPr lang="en-US" sz="1000" dirty="0">
                <a:solidFill>
                  <a:srgbClr val="C00000"/>
                </a:solidFill>
                <a:sym typeface="Wingdings" pitchFamily="2" charset="2"/>
              </a:rPr>
              <a:t> tag#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BD8DEEAF-6CE6-A847-B705-F8E2B1ED299C}"/>
              </a:ext>
            </a:extLst>
          </p:cNvPr>
          <p:cNvSpPr txBox="1"/>
          <p:nvPr/>
        </p:nvSpPr>
        <p:spPr>
          <a:xfrm>
            <a:off x="7770514" y="2212901"/>
            <a:ext cx="44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1110</a:t>
            </a:r>
          </a:p>
          <a:p>
            <a:r>
              <a:rPr lang="en-US" sz="1000" dirty="0"/>
              <a:t>1010</a:t>
            </a:r>
          </a:p>
          <a:p>
            <a:r>
              <a:rPr lang="en-US" sz="1000" dirty="0"/>
              <a:t>0110</a:t>
            </a:r>
          </a:p>
          <a:p>
            <a:r>
              <a:rPr lang="en-US" sz="1000" dirty="0"/>
              <a:t>0010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B9FC5850-FF81-7448-B58D-52350855CE22}"/>
              </a:ext>
            </a:extLst>
          </p:cNvPr>
          <p:cNvSpPr/>
          <p:nvPr/>
        </p:nvSpPr>
        <p:spPr>
          <a:xfrm>
            <a:off x="7850389" y="2198160"/>
            <a:ext cx="191578" cy="656057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9220340F-1D4C-F34D-A8B1-2D714D4F25D2}"/>
              </a:ext>
            </a:extLst>
          </p:cNvPr>
          <p:cNvSpPr txBox="1"/>
          <p:nvPr/>
        </p:nvSpPr>
        <p:spPr>
          <a:xfrm>
            <a:off x="8068045" y="2201782"/>
            <a:ext cx="44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1111</a:t>
            </a:r>
          </a:p>
          <a:p>
            <a:r>
              <a:rPr lang="en-US" sz="1000" dirty="0"/>
              <a:t>1011</a:t>
            </a:r>
          </a:p>
          <a:p>
            <a:r>
              <a:rPr lang="en-US" sz="1000" dirty="0"/>
              <a:t>0111</a:t>
            </a:r>
          </a:p>
          <a:p>
            <a:r>
              <a:rPr lang="en-US" sz="1000" dirty="0"/>
              <a:t>0011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AC14852-606D-A745-9F9F-F4EF934577FD}"/>
              </a:ext>
            </a:extLst>
          </p:cNvPr>
          <p:cNvSpPr txBox="1"/>
          <p:nvPr/>
        </p:nvSpPr>
        <p:spPr>
          <a:xfrm>
            <a:off x="7155932" y="2212638"/>
            <a:ext cx="447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1100</a:t>
            </a:r>
          </a:p>
          <a:p>
            <a:r>
              <a:rPr lang="en-US" sz="1000" dirty="0"/>
              <a:t>1000</a:t>
            </a:r>
          </a:p>
          <a:p>
            <a:r>
              <a:rPr lang="en-US" sz="1000" dirty="0"/>
              <a:t>0100</a:t>
            </a:r>
          </a:p>
          <a:p>
            <a:r>
              <a:rPr lang="en-US" sz="1000" dirty="0"/>
              <a:t>0000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E31EA3F0-59C5-0244-80C4-C5AD8C29F6F0}"/>
              </a:ext>
            </a:extLst>
          </p:cNvPr>
          <p:cNvSpPr/>
          <p:nvPr/>
        </p:nvSpPr>
        <p:spPr>
          <a:xfrm>
            <a:off x="7246919" y="2209800"/>
            <a:ext cx="191578" cy="656057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6AB481E4-EBB3-9B4D-B0DD-F3B211B6B4FE}"/>
              </a:ext>
            </a:extLst>
          </p:cNvPr>
          <p:cNvSpPr/>
          <p:nvPr/>
        </p:nvSpPr>
        <p:spPr>
          <a:xfrm>
            <a:off x="8051711" y="2206401"/>
            <a:ext cx="70131" cy="646244"/>
          </a:xfrm>
          <a:prstGeom prst="rect">
            <a:avLst/>
          </a:prstGeom>
          <a:solidFill>
            <a:schemeClr val="accent5">
              <a:alpha val="3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10EB8A88-4D17-F947-B73A-8FFE97019C09}"/>
              </a:ext>
            </a:extLst>
          </p:cNvPr>
          <p:cNvSpPr/>
          <p:nvPr/>
        </p:nvSpPr>
        <p:spPr>
          <a:xfrm>
            <a:off x="7436597" y="2227150"/>
            <a:ext cx="70131" cy="646244"/>
          </a:xfrm>
          <a:prstGeom prst="rect">
            <a:avLst/>
          </a:prstGeom>
          <a:solidFill>
            <a:schemeClr val="accent5">
              <a:alpha val="3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4955FAAB-D7DF-0A47-8A60-E7F61D60BAF5}"/>
              </a:ext>
            </a:extLst>
          </p:cNvPr>
          <p:cNvSpPr/>
          <p:nvPr/>
        </p:nvSpPr>
        <p:spPr>
          <a:xfrm>
            <a:off x="7238985" y="2943094"/>
            <a:ext cx="305804" cy="19759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9481A193-ADE7-0A40-9B38-D36DD957610F}"/>
              </a:ext>
            </a:extLst>
          </p:cNvPr>
          <p:cNvSpPr txBox="1"/>
          <p:nvPr/>
        </p:nvSpPr>
        <p:spPr>
          <a:xfrm>
            <a:off x="8436223" y="1983451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1"/>
                </a:solidFill>
              </a:rPr>
              <a:t>LS bits of ID</a:t>
            </a:r>
          </a:p>
          <a:p>
            <a:r>
              <a:rPr lang="en-US" sz="1000" dirty="0">
                <a:solidFill>
                  <a:schemeClr val="accent1"/>
                </a:solidFill>
                <a:sym typeface="Wingdings" pitchFamily="2" charset="2"/>
              </a:rPr>
              <a:t> set#</a:t>
            </a:r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39470240-D854-2C4F-9D6B-A5ECA49E7D6C}"/>
              </a:ext>
            </a:extLst>
          </p:cNvPr>
          <p:cNvSpPr/>
          <p:nvPr/>
        </p:nvSpPr>
        <p:spPr>
          <a:xfrm>
            <a:off x="8356317" y="2206401"/>
            <a:ext cx="70131" cy="646244"/>
          </a:xfrm>
          <a:prstGeom prst="rect">
            <a:avLst/>
          </a:prstGeom>
          <a:solidFill>
            <a:schemeClr val="accent5">
              <a:alpha val="3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7939342-1257-D547-A639-F2A9B405E732}"/>
              </a:ext>
            </a:extLst>
          </p:cNvPr>
          <p:cNvSpPr txBox="1"/>
          <p:nvPr/>
        </p:nvSpPr>
        <p:spPr>
          <a:xfrm>
            <a:off x="7056810" y="1865939"/>
            <a:ext cx="14654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</a:rPr>
              <a:t>student ID except LS bits</a:t>
            </a:r>
          </a:p>
          <a:p>
            <a:r>
              <a:rPr lang="en-US" sz="1000" dirty="0">
                <a:solidFill>
                  <a:srgbClr val="C00000"/>
                </a:solidFill>
                <a:sym typeface="Wingdings" pitchFamily="2" charset="2"/>
              </a:rPr>
              <a:t> tag#</a:t>
            </a:r>
            <a:r>
              <a:rPr lang="en-US" sz="1000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A27EBDE-5AC6-724C-A956-2EC7A489BD6E}"/>
              </a:ext>
            </a:extLst>
          </p:cNvPr>
          <p:cNvSpPr txBox="1"/>
          <p:nvPr/>
        </p:nvSpPr>
        <p:spPr>
          <a:xfrm>
            <a:off x="3926518" y="6232187"/>
            <a:ext cx="48862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The professor can always identify each student with her/his tag on where s/he came from.</a:t>
            </a:r>
          </a:p>
        </p:txBody>
      </p:sp>
    </p:spTree>
    <p:extLst>
      <p:ext uri="{BB962C8B-B14F-4D97-AF65-F5344CB8AC3E}">
        <p14:creationId xmlns:p14="http://schemas.microsoft.com/office/powerpoint/2010/main" val="468650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Straight Arrow Connector 440"/>
          <p:cNvCxnSpPr>
            <a:stCxn id="424" idx="2"/>
            <a:endCxn id="416" idx="0"/>
          </p:cNvCxnSpPr>
          <p:nvPr/>
        </p:nvCxnSpPr>
        <p:spPr>
          <a:xfrm>
            <a:off x="7879927" y="1191399"/>
            <a:ext cx="378763" cy="25640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Rounded Rectangle 424"/>
          <p:cNvSpPr/>
          <p:nvPr/>
        </p:nvSpPr>
        <p:spPr>
          <a:xfrm>
            <a:off x="8077200" y="1447800"/>
            <a:ext cx="104400" cy="4953000"/>
          </a:xfrm>
          <a:prstGeom prst="roundRect">
            <a:avLst/>
          </a:prstGeom>
          <a:solidFill>
            <a:srgbClr val="CCFFCC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ounded Rectangle 426"/>
          <p:cNvSpPr/>
          <p:nvPr/>
        </p:nvSpPr>
        <p:spPr>
          <a:xfrm>
            <a:off x="5715000" y="1371600"/>
            <a:ext cx="126000" cy="13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ounded Rectangle 427"/>
          <p:cNvSpPr/>
          <p:nvPr/>
        </p:nvSpPr>
        <p:spPr>
          <a:xfrm>
            <a:off x="5841000" y="1371600"/>
            <a:ext cx="102600" cy="133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ounded Rectangle 422"/>
          <p:cNvSpPr/>
          <p:nvPr/>
        </p:nvSpPr>
        <p:spPr>
          <a:xfrm>
            <a:off x="8179800" y="1447800"/>
            <a:ext cx="126000" cy="4953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ounded Rectangle 420"/>
          <p:cNvSpPr/>
          <p:nvPr/>
        </p:nvSpPr>
        <p:spPr>
          <a:xfrm>
            <a:off x="8305800" y="1447800"/>
            <a:ext cx="76200" cy="4953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838200"/>
          </a:xfrm>
        </p:spPr>
        <p:txBody>
          <a:bodyPr/>
          <a:lstStyle/>
          <a:p>
            <a:r>
              <a:rPr lang="en-US" dirty="0"/>
              <a:t>Direct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4114800" cy="914400"/>
          </a:xfrm>
        </p:spPr>
        <p:txBody>
          <a:bodyPr/>
          <a:lstStyle/>
          <a:p>
            <a:r>
              <a:rPr lang="en-US" sz="2000" dirty="0"/>
              <a:t>Bits in main memory address is divided into three fields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14</a:t>
            </a:fld>
            <a:endParaRPr lang="en-US" altLang="ko-KR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12649200" y="1295400"/>
            <a:ext cx="914400" cy="3657600"/>
            <a:chOff x="6934200" y="1447800"/>
            <a:chExt cx="914400" cy="3657600"/>
          </a:xfrm>
        </p:grpSpPr>
        <p:cxnSp>
          <p:nvCxnSpPr>
            <p:cNvPr id="137" name="Straight Arrow Connector 136"/>
            <p:cNvCxnSpPr>
              <a:stCxn id="124" idx="1"/>
            </p:cNvCxnSpPr>
            <p:nvPr/>
          </p:nvCxnSpPr>
          <p:spPr>
            <a:xfrm flipH="1" flipV="1">
              <a:off x="6934200" y="1447800"/>
              <a:ext cx="914400" cy="24765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endCxn id="15" idx="3"/>
            </p:cNvCxnSpPr>
            <p:nvPr/>
          </p:nvCxnSpPr>
          <p:spPr>
            <a:xfrm flipH="1" flipV="1">
              <a:off x="6934200" y="2628900"/>
              <a:ext cx="914400" cy="24765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6019800" y="1447800"/>
            <a:ext cx="533400" cy="1219200"/>
            <a:chOff x="2362200" y="3657600"/>
            <a:chExt cx="533400" cy="1219200"/>
          </a:xfrm>
        </p:grpSpPr>
        <p:grpSp>
          <p:nvGrpSpPr>
            <p:cNvPr id="280" name="Group 279"/>
            <p:cNvGrpSpPr/>
            <p:nvPr/>
          </p:nvGrpSpPr>
          <p:grpSpPr>
            <a:xfrm>
              <a:off x="2362200" y="3657600"/>
              <a:ext cx="533400" cy="304800"/>
              <a:chOff x="3048000" y="3733800"/>
              <a:chExt cx="533400" cy="304800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2362200" y="3962400"/>
              <a:ext cx="533400" cy="304800"/>
              <a:chOff x="3048000" y="3733800"/>
              <a:chExt cx="533400" cy="304800"/>
            </a:xfrm>
          </p:grpSpPr>
          <p:sp>
            <p:nvSpPr>
              <p:cNvPr id="294" name="Rectangle 29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>
              <a:off x="2362200" y="4267200"/>
              <a:ext cx="533400" cy="304800"/>
              <a:chOff x="3048000" y="3733800"/>
              <a:chExt cx="533400" cy="304800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>
              <a:off x="2362200" y="4572000"/>
              <a:ext cx="533400" cy="304800"/>
              <a:chOff x="3048000" y="3733800"/>
              <a:chExt cx="533400" cy="304800"/>
            </a:xfrm>
          </p:grpSpPr>
          <p:sp>
            <p:nvSpPr>
              <p:cNvPr id="284" name="Rectangle 28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4" name="Group 303"/>
          <p:cNvGrpSpPr/>
          <p:nvPr/>
        </p:nvGrpSpPr>
        <p:grpSpPr>
          <a:xfrm>
            <a:off x="7467600" y="1447800"/>
            <a:ext cx="533400" cy="4876800"/>
            <a:chOff x="7848600" y="1524000"/>
            <a:chExt cx="533400" cy="4876800"/>
          </a:xfrm>
        </p:grpSpPr>
        <p:grpSp>
          <p:nvGrpSpPr>
            <p:cNvPr id="305" name="Group 304"/>
            <p:cNvGrpSpPr/>
            <p:nvPr/>
          </p:nvGrpSpPr>
          <p:grpSpPr>
            <a:xfrm>
              <a:off x="7848600" y="3962400"/>
              <a:ext cx="533400" cy="304800"/>
              <a:chOff x="3048000" y="3733800"/>
              <a:chExt cx="533400" cy="304800"/>
            </a:xfrm>
          </p:grpSpPr>
          <p:sp>
            <p:nvSpPr>
              <p:cNvPr id="396" name="Rectangle 39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7848600" y="4267200"/>
              <a:ext cx="533400" cy="304800"/>
              <a:chOff x="3048000" y="3733800"/>
              <a:chExt cx="533400" cy="304800"/>
            </a:xfrm>
          </p:grpSpPr>
          <p:sp>
            <p:nvSpPr>
              <p:cNvPr id="391" name="Rectangle 39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7848600" y="4572000"/>
              <a:ext cx="533400" cy="304800"/>
              <a:chOff x="3048000" y="3733800"/>
              <a:chExt cx="533400" cy="304800"/>
            </a:xfrm>
          </p:grpSpPr>
          <p:sp>
            <p:nvSpPr>
              <p:cNvPr id="386" name="Rectangle 38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7848600" y="4876800"/>
              <a:ext cx="533400" cy="304800"/>
              <a:chOff x="3048000" y="3733800"/>
              <a:chExt cx="533400" cy="304800"/>
            </a:xfrm>
          </p:grpSpPr>
          <p:sp>
            <p:nvSpPr>
              <p:cNvPr id="381" name="Rectangle 38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7848600" y="5181600"/>
              <a:ext cx="533400" cy="304800"/>
              <a:chOff x="3048000" y="3733800"/>
              <a:chExt cx="533400" cy="304800"/>
            </a:xfrm>
          </p:grpSpPr>
          <p:sp>
            <p:nvSpPr>
              <p:cNvPr id="376" name="Rectangle 37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7848600" y="5486400"/>
              <a:ext cx="533400" cy="304800"/>
              <a:chOff x="3048000" y="3733800"/>
              <a:chExt cx="533400" cy="304800"/>
            </a:xfrm>
          </p:grpSpPr>
          <p:sp>
            <p:nvSpPr>
              <p:cNvPr id="371" name="Rectangle 37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7848600" y="5791200"/>
              <a:ext cx="533400" cy="304800"/>
              <a:chOff x="3048000" y="3733800"/>
              <a:chExt cx="533400" cy="304800"/>
            </a:xfrm>
          </p:grpSpPr>
          <p:sp>
            <p:nvSpPr>
              <p:cNvPr id="366" name="Rectangle 36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7848600" y="6096000"/>
              <a:ext cx="533400" cy="304800"/>
              <a:chOff x="3048000" y="3733800"/>
              <a:chExt cx="533400" cy="304800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7848600" y="1524000"/>
              <a:ext cx="533400" cy="304800"/>
              <a:chOff x="3048000" y="3733800"/>
              <a:chExt cx="533400" cy="304800"/>
            </a:xfrm>
          </p:grpSpPr>
          <p:sp>
            <p:nvSpPr>
              <p:cNvPr id="356" name="Rectangle 35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7848600" y="1828800"/>
              <a:ext cx="533400" cy="304800"/>
              <a:chOff x="3048000" y="3733800"/>
              <a:chExt cx="533400" cy="304800"/>
            </a:xfrm>
          </p:grpSpPr>
          <p:sp>
            <p:nvSpPr>
              <p:cNvPr id="351" name="Rectangle 35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7848600" y="2133600"/>
              <a:ext cx="533400" cy="304800"/>
              <a:chOff x="3048000" y="3733800"/>
              <a:chExt cx="533400" cy="304800"/>
            </a:xfrm>
          </p:grpSpPr>
          <p:sp>
            <p:nvSpPr>
              <p:cNvPr id="346" name="Rectangle 34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7848600" y="2438400"/>
              <a:ext cx="533400" cy="304800"/>
              <a:chOff x="3048000" y="3733800"/>
              <a:chExt cx="533400" cy="304800"/>
            </a:xfrm>
          </p:grpSpPr>
          <p:sp>
            <p:nvSpPr>
              <p:cNvPr id="341" name="Rectangle 34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>
              <a:off x="7848600" y="2743200"/>
              <a:ext cx="533400" cy="304800"/>
              <a:chOff x="3048000" y="3733800"/>
              <a:chExt cx="533400" cy="304800"/>
            </a:xfrm>
          </p:grpSpPr>
          <p:sp>
            <p:nvSpPr>
              <p:cNvPr id="336" name="Rectangle 33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>
              <a:off x="7848600" y="3048000"/>
              <a:ext cx="533400" cy="304800"/>
              <a:chOff x="3048000" y="3733800"/>
              <a:chExt cx="533400" cy="304800"/>
            </a:xfrm>
          </p:grpSpPr>
          <p:sp>
            <p:nvSpPr>
              <p:cNvPr id="331" name="Rectangle 33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7848600" y="3352800"/>
              <a:ext cx="533400" cy="304800"/>
              <a:chOff x="3048000" y="3733800"/>
              <a:chExt cx="533400" cy="304800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7848600" y="3657600"/>
              <a:ext cx="533400" cy="304800"/>
              <a:chOff x="3048000" y="3733800"/>
              <a:chExt cx="533400" cy="304800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2" name="Group 401"/>
          <p:cNvGrpSpPr/>
          <p:nvPr/>
        </p:nvGrpSpPr>
        <p:grpSpPr>
          <a:xfrm>
            <a:off x="6553200" y="1447800"/>
            <a:ext cx="914400" cy="1219200"/>
            <a:chOff x="1219200" y="1600200"/>
            <a:chExt cx="914400" cy="1219200"/>
          </a:xfrm>
        </p:grpSpPr>
        <p:cxnSp>
          <p:nvCxnSpPr>
            <p:cNvPr id="403" name="Straight Arrow Connector 402"/>
            <p:cNvCxnSpPr/>
            <p:nvPr/>
          </p:nvCxnSpPr>
          <p:spPr>
            <a:xfrm flipH="1">
              <a:off x="1219200" y="1600200"/>
              <a:ext cx="9144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 flipH="1">
              <a:off x="1219200" y="2819400"/>
              <a:ext cx="9144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/>
          <p:cNvGrpSpPr/>
          <p:nvPr/>
        </p:nvGrpSpPr>
        <p:grpSpPr>
          <a:xfrm>
            <a:off x="6553200" y="1447800"/>
            <a:ext cx="914400" cy="2476500"/>
            <a:chOff x="1219200" y="1600200"/>
            <a:chExt cx="914400" cy="2476500"/>
          </a:xfrm>
        </p:grpSpPr>
        <p:cxnSp>
          <p:nvCxnSpPr>
            <p:cNvPr id="406" name="Straight Arrow Connector 405"/>
            <p:cNvCxnSpPr/>
            <p:nvPr/>
          </p:nvCxnSpPr>
          <p:spPr>
            <a:xfrm flipH="1" flipV="1">
              <a:off x="1219200" y="1600200"/>
              <a:ext cx="914400" cy="1219200"/>
            </a:xfrm>
            <a:prstGeom prst="straightConnector1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>
              <a:stCxn id="396" idx="1"/>
              <a:endCxn id="287" idx="3"/>
            </p:cNvCxnSpPr>
            <p:nvPr/>
          </p:nvCxnSpPr>
          <p:spPr>
            <a:xfrm flipH="1" flipV="1">
              <a:off x="1219200" y="2781300"/>
              <a:ext cx="914400" cy="1295400"/>
            </a:xfrm>
            <a:prstGeom prst="straightConnector1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Group 407"/>
          <p:cNvGrpSpPr/>
          <p:nvPr/>
        </p:nvGrpSpPr>
        <p:grpSpPr>
          <a:xfrm>
            <a:off x="6553200" y="1447800"/>
            <a:ext cx="914400" cy="3657600"/>
            <a:chOff x="1219200" y="1600200"/>
            <a:chExt cx="914400" cy="3657600"/>
          </a:xfrm>
        </p:grpSpPr>
        <p:cxnSp>
          <p:nvCxnSpPr>
            <p:cNvPr id="409" name="Straight Arrow Connector 408"/>
            <p:cNvCxnSpPr>
              <a:stCxn id="396" idx="1"/>
            </p:cNvCxnSpPr>
            <p:nvPr/>
          </p:nvCxnSpPr>
          <p:spPr>
            <a:xfrm flipH="1" flipV="1">
              <a:off x="1219200" y="1600200"/>
              <a:ext cx="914400" cy="2476500"/>
            </a:xfrm>
            <a:prstGeom prst="straightConnector1">
              <a:avLst/>
            </a:prstGeom>
            <a:ln>
              <a:solidFill>
                <a:srgbClr val="CCFFC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>
              <a:endCxn id="287" idx="3"/>
            </p:cNvCxnSpPr>
            <p:nvPr/>
          </p:nvCxnSpPr>
          <p:spPr>
            <a:xfrm flipH="1" flipV="1">
              <a:off x="1219200" y="2781300"/>
              <a:ext cx="914400" cy="2476500"/>
            </a:xfrm>
            <a:prstGeom prst="straightConnector1">
              <a:avLst/>
            </a:prstGeom>
            <a:ln>
              <a:solidFill>
                <a:srgbClr val="CCFFC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Group 410"/>
          <p:cNvGrpSpPr/>
          <p:nvPr/>
        </p:nvGrpSpPr>
        <p:grpSpPr>
          <a:xfrm>
            <a:off x="6553200" y="1447800"/>
            <a:ext cx="914400" cy="4876800"/>
            <a:chOff x="1219200" y="1600200"/>
            <a:chExt cx="914400" cy="4876800"/>
          </a:xfrm>
        </p:grpSpPr>
        <p:cxnSp>
          <p:nvCxnSpPr>
            <p:cNvPr id="412" name="Straight Arrow Connector 411"/>
            <p:cNvCxnSpPr/>
            <p:nvPr/>
          </p:nvCxnSpPr>
          <p:spPr>
            <a:xfrm flipH="1" flipV="1">
              <a:off x="1219200" y="1600200"/>
              <a:ext cx="914400" cy="365760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/>
            <p:cNvCxnSpPr/>
            <p:nvPr/>
          </p:nvCxnSpPr>
          <p:spPr>
            <a:xfrm flipH="1" flipV="1">
              <a:off x="1219200" y="2819400"/>
              <a:ext cx="914400" cy="365760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6" name="TextBox 415"/>
          <p:cNvSpPr txBox="1"/>
          <p:nvPr/>
        </p:nvSpPr>
        <p:spPr>
          <a:xfrm>
            <a:off x="8001000" y="1447800"/>
            <a:ext cx="515379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000</a:t>
            </a:r>
            <a:r>
              <a:rPr lang="en-US" altLang="ja-JP" sz="700" b="1" dirty="0">
                <a:latin typeface="Courier New"/>
                <a:cs typeface="Courier New"/>
              </a:rPr>
              <a:t>1</a:t>
            </a:r>
            <a:r>
              <a:rPr lang="en-US" sz="700" b="1" dirty="0">
                <a:latin typeface="Courier New"/>
                <a:cs typeface="Courier New"/>
              </a:rPr>
              <a:t>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001111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8001000" y="26670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011111</a:t>
            </a:r>
          </a:p>
        </p:txBody>
      </p:sp>
      <p:sp>
        <p:nvSpPr>
          <p:cNvPr id="418" name="TextBox 417"/>
          <p:cNvSpPr txBox="1"/>
          <p:nvPr/>
        </p:nvSpPr>
        <p:spPr>
          <a:xfrm>
            <a:off x="8001000" y="38862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101111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8001000" y="51054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111111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5638800" y="1447800"/>
            <a:ext cx="400145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8223631" y="914400"/>
            <a:ext cx="92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</a:rPr>
              <a:t>offset in</a:t>
            </a:r>
          </a:p>
          <a:p>
            <a:r>
              <a:rPr lang="en-US" sz="1200" dirty="0">
                <a:solidFill>
                  <a:srgbClr val="3366FF"/>
                </a:solidFill>
              </a:rPr>
              <a:t>each block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7543800" y="914400"/>
            <a:ext cx="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block #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6781800" y="1905000"/>
            <a:ext cx="52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tag 0</a:t>
            </a:r>
          </a:p>
        </p:txBody>
      </p:sp>
      <p:sp>
        <p:nvSpPr>
          <p:cNvPr id="429" name="TextBox 428"/>
          <p:cNvSpPr txBox="1"/>
          <p:nvPr/>
        </p:nvSpPr>
        <p:spPr>
          <a:xfrm>
            <a:off x="5791200" y="1143000"/>
            <a:ext cx="5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</a:rPr>
              <a:t>offset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5410200" y="1143000"/>
            <a:ext cx="543914" cy="152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block</a:t>
            </a:r>
          </a:p>
          <a:p>
            <a:pPr>
              <a:spcAft>
                <a:spcPts val="100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  <a:p>
            <a:pPr>
              <a:spcAft>
                <a:spcPts val="100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pPr>
              <a:spcAft>
                <a:spcPts val="100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pPr>
              <a:spcAft>
                <a:spcPts val="100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31" name="Left Brace 430"/>
          <p:cNvSpPr/>
          <p:nvPr/>
        </p:nvSpPr>
        <p:spPr>
          <a:xfrm>
            <a:off x="7239000" y="1447800"/>
            <a:ext cx="228600" cy="1219200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Left Brace 431"/>
          <p:cNvSpPr/>
          <p:nvPr/>
        </p:nvSpPr>
        <p:spPr>
          <a:xfrm>
            <a:off x="7239000" y="2667000"/>
            <a:ext cx="228600" cy="1219200"/>
          </a:xfrm>
          <a:prstGeom prst="lef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Left Brace 432"/>
          <p:cNvSpPr/>
          <p:nvPr/>
        </p:nvSpPr>
        <p:spPr>
          <a:xfrm>
            <a:off x="7239000" y="3886200"/>
            <a:ext cx="228600" cy="1219200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Left Brace 433"/>
          <p:cNvSpPr/>
          <p:nvPr/>
        </p:nvSpPr>
        <p:spPr>
          <a:xfrm>
            <a:off x="7239000" y="5105400"/>
            <a:ext cx="228600" cy="121920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TextBox 434"/>
          <p:cNvSpPr txBox="1"/>
          <p:nvPr/>
        </p:nvSpPr>
        <p:spPr>
          <a:xfrm>
            <a:off x="6781800" y="3124200"/>
            <a:ext cx="52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tag 1</a:t>
            </a:r>
          </a:p>
        </p:txBody>
      </p:sp>
      <p:sp>
        <p:nvSpPr>
          <p:cNvPr id="436" name="TextBox 435"/>
          <p:cNvSpPr txBox="1"/>
          <p:nvPr/>
        </p:nvSpPr>
        <p:spPr>
          <a:xfrm>
            <a:off x="6781800" y="4343400"/>
            <a:ext cx="52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tag 2</a:t>
            </a:r>
          </a:p>
        </p:txBody>
      </p:sp>
      <p:sp>
        <p:nvSpPr>
          <p:cNvPr id="437" name="TextBox 436"/>
          <p:cNvSpPr txBox="1"/>
          <p:nvPr/>
        </p:nvSpPr>
        <p:spPr>
          <a:xfrm>
            <a:off x="6781800" y="5562600"/>
            <a:ext cx="52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tag 3</a:t>
            </a:r>
          </a:p>
        </p:txBody>
      </p:sp>
      <p:cxnSp>
        <p:nvCxnSpPr>
          <p:cNvPr id="439" name="Straight Arrow Connector 438"/>
          <p:cNvCxnSpPr/>
          <p:nvPr/>
        </p:nvCxnSpPr>
        <p:spPr>
          <a:xfrm flipH="1">
            <a:off x="8382000" y="13716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5" name="Table 4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709430"/>
              </p:ext>
            </p:extLst>
          </p:nvPr>
        </p:nvGraphicFramePr>
        <p:xfrm>
          <a:off x="381000" y="2819400"/>
          <a:ext cx="60960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General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Identify which column 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 blocks</a:t>
                      </a:r>
                      <a:r>
                        <a:rPr lang="en-US" sz="1200" baseline="0" dirty="0"/>
                        <a:t> or #cache lines in cache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# bytes per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Right</a:t>
                      </a:r>
                      <a:r>
                        <a:rPr lang="en-US" sz="1200" baseline="0" dirty="0"/>
                        <a:t> example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bit</a:t>
                      </a:r>
                    </a:p>
                    <a:p>
                      <a:r>
                        <a:rPr lang="en-US" sz="1200" dirty="0"/>
                        <a:t>4 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bits</a:t>
                      </a:r>
                    </a:p>
                    <a:p>
                      <a:r>
                        <a:rPr lang="en-US" sz="1200" dirty="0"/>
                        <a:t>4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 bits</a:t>
                      </a:r>
                    </a:p>
                    <a:p>
                      <a:r>
                        <a:rPr lang="en-US" sz="1200" dirty="0"/>
                        <a:t>4 bytes per</a:t>
                      </a:r>
                      <a:r>
                        <a:rPr lang="en-US" sz="1200" baseline="0" dirty="0"/>
                        <a:t> block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More practical example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/>
                        <a:t>512KB memory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/>
                        <a:t>32KB cache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baseline="0" dirty="0"/>
                        <a:t>64-byte / cache 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 bits</a:t>
                      </a:r>
                    </a:p>
                    <a:p>
                      <a:r>
                        <a:rPr lang="en-US" sz="1200" baseline="0" dirty="0"/>
                        <a:t>512KB / 32KB = 16 </a:t>
                      </a:r>
                      <a:r>
                        <a:rPr lang="en-US" sz="1200"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 bits</a:t>
                      </a:r>
                    </a:p>
                    <a:p>
                      <a:r>
                        <a:rPr lang="en-US" sz="1200" dirty="0"/>
                        <a:t>32KB / 64</a:t>
                      </a:r>
                      <a:r>
                        <a:rPr lang="en-US" sz="1200" baseline="0" dirty="0"/>
                        <a:t>B = 512 blocks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r>
                        <a:rPr lang="en-US" sz="1200" baseline="0" dirty="0"/>
                        <a:t> bits</a:t>
                      </a:r>
                    </a:p>
                    <a:p>
                      <a:r>
                        <a:rPr lang="en-US" sz="1200" baseline="0" dirty="0"/>
                        <a:t>64 bytes per block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1" name="TextBox 170"/>
          <p:cNvSpPr txBox="1"/>
          <p:nvPr/>
        </p:nvSpPr>
        <p:spPr>
          <a:xfrm>
            <a:off x="5105400" y="1143000"/>
            <a:ext cx="398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tag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1447800"/>
            <a:ext cx="338554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dirty="0">
                <a:solidFill>
                  <a:srgbClr val="008000"/>
                </a:solidFill>
              </a:rPr>
              <a:t>xx</a:t>
            </a:r>
          </a:p>
          <a:p>
            <a:pPr>
              <a:spcAft>
                <a:spcPts val="900"/>
              </a:spcAft>
            </a:pPr>
            <a:r>
              <a:rPr lang="en-US" sz="1200" dirty="0">
                <a:solidFill>
                  <a:srgbClr val="008000"/>
                </a:solidFill>
              </a:rPr>
              <a:t>xx</a:t>
            </a:r>
          </a:p>
          <a:p>
            <a:pPr>
              <a:spcAft>
                <a:spcPts val="900"/>
              </a:spcAft>
            </a:pPr>
            <a:r>
              <a:rPr lang="en-US" sz="1200" dirty="0">
                <a:solidFill>
                  <a:srgbClr val="008000"/>
                </a:solidFill>
              </a:rPr>
              <a:t>xx</a:t>
            </a:r>
          </a:p>
          <a:p>
            <a:pPr>
              <a:spcAft>
                <a:spcPts val="900"/>
              </a:spcAft>
            </a:pPr>
            <a:r>
              <a:rPr lang="en-US" sz="1200" dirty="0">
                <a:solidFill>
                  <a:srgbClr val="008000"/>
                </a:solidFill>
              </a:rPr>
              <a:t>xx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990600" y="5562600"/>
            <a:ext cx="47261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800000"/>
                </a:solidFill>
              </a:rPr>
              <a:t>How to find the correspondence between memory and cache</a:t>
            </a:r>
          </a:p>
          <a:p>
            <a:r>
              <a:rPr lang="en-US" sz="1400" b="1" dirty="0">
                <a:solidFill>
                  <a:srgbClr val="800000"/>
                </a:solidFill>
              </a:rPr>
              <a:t>1) Check the block.</a:t>
            </a:r>
          </a:p>
          <a:p>
            <a:r>
              <a:rPr lang="en-US" sz="1400" b="1" dirty="0">
                <a:solidFill>
                  <a:srgbClr val="800000"/>
                </a:solidFill>
              </a:rPr>
              <a:t>2) Then, compare the tag.</a:t>
            </a:r>
          </a:p>
        </p:txBody>
      </p:sp>
    </p:spTree>
    <p:extLst>
      <p:ext uri="{BB962C8B-B14F-4D97-AF65-F5344CB8AC3E}">
        <p14:creationId xmlns:p14="http://schemas.microsoft.com/office/powerpoint/2010/main" val="474155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32"/>
          <p:cNvSpPr txBox="1">
            <a:spLocks noChangeArrowheads="1"/>
          </p:cNvSpPr>
          <p:nvPr/>
        </p:nvSpPr>
        <p:spPr bwMode="auto">
          <a:xfrm>
            <a:off x="381000" y="445139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1" tIns="43854" rIns="90841" bIns="43854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5pPr>
            <a:lvl6pPr marL="4572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6pPr>
            <a:lvl7pPr marL="9144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7pPr>
            <a:lvl8pPr marL="13716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8pPr>
            <a:lvl9pPr marL="1828800"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Frutiger 55 Roman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sz="4000" b="0" kern="0" dirty="0"/>
              <a:t>Direct Mapping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idx="1"/>
          </p:nvPr>
        </p:nvSpPr>
        <p:spPr>
          <a:xfrm>
            <a:off x="685800" y="1276990"/>
            <a:ext cx="8077200" cy="365125"/>
          </a:xfrm>
          <a:noFill/>
        </p:spPr>
        <p:txBody>
          <a:bodyPr lIns="90841" tIns="43854" rIns="90841" bIns="43854"/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Divide the address into tag, block and offset bits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379020"/>
              </p:ext>
            </p:extLst>
          </p:nvPr>
        </p:nvGraphicFramePr>
        <p:xfrm>
          <a:off x="803275" y="2590800"/>
          <a:ext cx="791210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Tag bits: log(M/C)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Block bits: log(C/B)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Offset bits: log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DBDAE07-A4B2-2D43-93D5-DF6F5292B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27219"/>
              </p:ext>
            </p:extLst>
          </p:nvPr>
        </p:nvGraphicFramePr>
        <p:xfrm>
          <a:off x="803275" y="1618621"/>
          <a:ext cx="3810000" cy="91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39609785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062623859"/>
                    </a:ext>
                  </a:extLst>
                </a:gridCol>
              </a:tblGrid>
              <a:tr h="296967">
                <a:tc>
                  <a:txBody>
                    <a:bodyPr/>
                    <a:lstStyle/>
                    <a:p>
                      <a:r>
                        <a:rPr lang="en-US" sz="1400" b="0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4287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1924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288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349B3D0-7AF7-384D-A359-1A8CFB570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27234"/>
              </p:ext>
            </p:extLst>
          </p:nvPr>
        </p:nvGraphicFramePr>
        <p:xfrm>
          <a:off x="6180137" y="3429639"/>
          <a:ext cx="2244725" cy="91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13960978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62623859"/>
                    </a:ext>
                  </a:extLst>
                </a:gridCol>
              </a:tblGrid>
              <a:tr h="296967">
                <a:tc>
                  <a:txBody>
                    <a:bodyPr/>
                    <a:lstStyle/>
                    <a:p>
                      <a:r>
                        <a:rPr lang="en-US" sz="1400" b="0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4GB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4287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1924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2882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54EFE2C-0FFB-EB48-AEB5-F4236B4C6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542228"/>
              </p:ext>
            </p:extLst>
          </p:nvPr>
        </p:nvGraphicFramePr>
        <p:xfrm>
          <a:off x="311150" y="4445639"/>
          <a:ext cx="27781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Tag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Block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Offset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F4B5404-A0CE-5544-9DC5-7A073E023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477429"/>
              </p:ext>
            </p:extLst>
          </p:nvPr>
        </p:nvGraphicFramePr>
        <p:xfrm>
          <a:off x="338137" y="3448689"/>
          <a:ext cx="2244725" cy="91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13960978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62623859"/>
                    </a:ext>
                  </a:extLst>
                </a:gridCol>
              </a:tblGrid>
              <a:tr h="296967">
                <a:tc>
                  <a:txBody>
                    <a:bodyPr/>
                    <a:lstStyle/>
                    <a:p>
                      <a:r>
                        <a:rPr lang="en-US" sz="1400" b="0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4287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1924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2882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FA7524A-6394-5C40-9DFD-431D77116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69965"/>
              </p:ext>
            </p:extLst>
          </p:nvPr>
        </p:nvGraphicFramePr>
        <p:xfrm>
          <a:off x="3241675" y="4446278"/>
          <a:ext cx="27781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Tag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Block (9)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Offset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0930016-CA49-2542-BC94-A5FB0AC64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859102"/>
              </p:ext>
            </p:extLst>
          </p:nvPr>
        </p:nvGraphicFramePr>
        <p:xfrm>
          <a:off x="3241675" y="3448689"/>
          <a:ext cx="2244725" cy="91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13960978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62623859"/>
                    </a:ext>
                  </a:extLst>
                </a:gridCol>
              </a:tblGrid>
              <a:tr h="296967">
                <a:tc>
                  <a:txBody>
                    <a:bodyPr/>
                    <a:lstStyle/>
                    <a:p>
                      <a:r>
                        <a:rPr lang="en-US" sz="1400" b="0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512KB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4287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1924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2882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95DB40B-6BE7-8842-8BEE-94E4CFDE1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26174"/>
              </p:ext>
            </p:extLst>
          </p:nvPr>
        </p:nvGraphicFramePr>
        <p:xfrm>
          <a:off x="6172200" y="4445639"/>
          <a:ext cx="27781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Tag (16)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Block 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Offset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9BE8167-6303-6143-8D80-F9F1A0EB2C13}"/>
              </a:ext>
            </a:extLst>
          </p:cNvPr>
          <p:cNvSpPr txBox="1"/>
          <p:nvPr/>
        </p:nvSpPr>
        <p:spPr>
          <a:xfrm>
            <a:off x="302127" y="4871970"/>
            <a:ext cx="28633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Compute address 47’s tag, block and offset</a:t>
            </a:r>
          </a:p>
          <a:p>
            <a:r>
              <a:rPr lang="en-US" sz="1200" dirty="0">
                <a:solidFill>
                  <a:srgbClr val="800000"/>
                </a:solidFill>
              </a:rPr>
              <a:t>47</a:t>
            </a:r>
            <a:r>
              <a:rPr lang="en-US" sz="1200" baseline="-25000" dirty="0">
                <a:solidFill>
                  <a:srgbClr val="800000"/>
                </a:solidFill>
              </a:rPr>
              <a:t>10</a:t>
            </a:r>
            <a:r>
              <a:rPr lang="en-US" sz="1200" dirty="0">
                <a:solidFill>
                  <a:srgbClr val="800000"/>
                </a:solidFill>
              </a:rPr>
              <a:t> = 0x2F = 2_101111</a:t>
            </a:r>
          </a:p>
          <a:p>
            <a:r>
              <a:rPr lang="en-US" sz="1200" dirty="0">
                <a:solidFill>
                  <a:srgbClr val="800000"/>
                </a:solidFill>
              </a:rPr>
              <a:t>10 11 11</a:t>
            </a:r>
          </a:p>
          <a:p>
            <a:r>
              <a:rPr lang="en-US" sz="1200" dirty="0">
                <a:solidFill>
                  <a:srgbClr val="800000"/>
                </a:solidFill>
              </a:rPr>
              <a:t>Tag = 2, Block = 3, Offset =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0FEF58-E75A-5D44-A94B-466841AF27AF}"/>
              </a:ext>
            </a:extLst>
          </p:cNvPr>
          <p:cNvSpPr txBox="1"/>
          <p:nvPr/>
        </p:nvSpPr>
        <p:spPr>
          <a:xfrm>
            <a:off x="3156452" y="4871970"/>
            <a:ext cx="3373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Compute address 495412’s tag, block and offset</a:t>
            </a:r>
          </a:p>
          <a:p>
            <a:r>
              <a:rPr lang="en-US" sz="1200" dirty="0">
                <a:solidFill>
                  <a:srgbClr val="800000"/>
                </a:solidFill>
              </a:rPr>
              <a:t>495412</a:t>
            </a:r>
            <a:r>
              <a:rPr lang="en-US" sz="1200" baseline="-25000" dirty="0">
                <a:solidFill>
                  <a:srgbClr val="800000"/>
                </a:solidFill>
              </a:rPr>
              <a:t>10</a:t>
            </a:r>
            <a:r>
              <a:rPr lang="en-US" sz="1200" dirty="0">
                <a:solidFill>
                  <a:srgbClr val="800000"/>
                </a:solidFill>
              </a:rPr>
              <a:t> = 0x43F87 = 2_100 0011 1111 1000 0111</a:t>
            </a:r>
          </a:p>
          <a:p>
            <a:r>
              <a:rPr lang="en-US" sz="1200" dirty="0">
                <a:solidFill>
                  <a:srgbClr val="800000"/>
                </a:solidFill>
              </a:rPr>
              <a:t>1000 011111110 000111</a:t>
            </a:r>
          </a:p>
          <a:p>
            <a:r>
              <a:rPr lang="en-US" sz="1200" dirty="0">
                <a:solidFill>
                  <a:srgbClr val="800000"/>
                </a:solidFill>
              </a:rPr>
              <a:t>Tag = 8, Block = 254, Offset =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5D79B8-C9DE-1A4A-9839-FB198900E7E7}"/>
              </a:ext>
            </a:extLst>
          </p:cNvPr>
          <p:cNvSpPr txBox="1"/>
          <p:nvPr/>
        </p:nvSpPr>
        <p:spPr>
          <a:xfrm>
            <a:off x="6407150" y="4823829"/>
            <a:ext cx="2595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#tags = 4G / 64KB = 2</a:t>
            </a:r>
            <a:r>
              <a:rPr lang="en-US" sz="1200" baseline="30000" dirty="0"/>
              <a:t>32</a:t>
            </a:r>
            <a:r>
              <a:rPr lang="en-US" sz="1200" dirty="0"/>
              <a:t>/ (2</a:t>
            </a:r>
            <a:r>
              <a:rPr lang="en-US" sz="1200" baseline="30000" dirty="0"/>
              <a:t>6</a:t>
            </a:r>
            <a:r>
              <a:rPr lang="en-US" sz="1200" dirty="0"/>
              <a:t> * 2</a:t>
            </a:r>
            <a:r>
              <a:rPr lang="en-US" sz="1200" baseline="30000" dirty="0"/>
              <a:t>10</a:t>
            </a:r>
            <a:r>
              <a:rPr lang="en-US" sz="1200" dirty="0"/>
              <a:t>) = 2</a:t>
            </a:r>
            <a:r>
              <a:rPr lang="en-US" sz="1200" baseline="30000" dirty="0"/>
              <a:t>16</a:t>
            </a:r>
            <a:endParaRPr lang="en-US" sz="1200" dirty="0"/>
          </a:p>
          <a:p>
            <a:r>
              <a:rPr lang="en-US" sz="1200" dirty="0"/>
              <a:t>#blocks = 64K / 64 = 2</a:t>
            </a:r>
            <a:r>
              <a:rPr lang="en-US" sz="1200" baseline="30000" dirty="0"/>
              <a:t>16</a:t>
            </a:r>
            <a:r>
              <a:rPr lang="en-US" sz="1200" dirty="0"/>
              <a:t> / 2</a:t>
            </a:r>
            <a:r>
              <a:rPr lang="en-US" sz="1200" baseline="30000" dirty="0"/>
              <a:t>6</a:t>
            </a:r>
            <a:r>
              <a:rPr lang="en-US" sz="1200" dirty="0"/>
              <a:t> = 2</a:t>
            </a:r>
            <a:r>
              <a:rPr lang="en-US" sz="1200" baseline="30000" dirty="0"/>
              <a:t>10</a:t>
            </a:r>
            <a:endParaRPr lang="en-US" sz="1200" dirty="0"/>
          </a:p>
          <a:p>
            <a:r>
              <a:rPr lang="en-US" sz="1200" dirty="0"/>
              <a:t>#offset = 64B = 2</a:t>
            </a:r>
            <a:r>
              <a:rPr lang="en-US" sz="1200" baseline="30000" dirty="0"/>
              <a:t>6</a:t>
            </a:r>
            <a:endParaRPr lang="en-US" sz="1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Straight Arrow Connector 440"/>
          <p:cNvCxnSpPr>
            <a:stCxn id="424" idx="2"/>
            <a:endCxn id="416" idx="0"/>
          </p:cNvCxnSpPr>
          <p:nvPr/>
        </p:nvCxnSpPr>
        <p:spPr>
          <a:xfrm>
            <a:off x="8032327" y="1267599"/>
            <a:ext cx="222615" cy="180201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5" name="Rounded Rectangle 424"/>
          <p:cNvSpPr/>
          <p:nvPr/>
        </p:nvSpPr>
        <p:spPr>
          <a:xfrm>
            <a:off x="8077200" y="1447800"/>
            <a:ext cx="104400" cy="4953000"/>
          </a:xfrm>
          <a:prstGeom prst="roundRect">
            <a:avLst/>
          </a:prstGeom>
          <a:solidFill>
            <a:srgbClr val="CCFFCC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ounded Rectangle 426"/>
          <p:cNvSpPr/>
          <p:nvPr/>
        </p:nvSpPr>
        <p:spPr>
          <a:xfrm>
            <a:off x="5715000" y="1371600"/>
            <a:ext cx="126000" cy="1332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ounded Rectangle 427"/>
          <p:cNvSpPr/>
          <p:nvPr/>
        </p:nvSpPr>
        <p:spPr>
          <a:xfrm>
            <a:off x="5841000" y="1371600"/>
            <a:ext cx="102600" cy="133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ounded Rectangle 422"/>
          <p:cNvSpPr/>
          <p:nvPr/>
        </p:nvSpPr>
        <p:spPr>
          <a:xfrm>
            <a:off x="8179800" y="1447800"/>
            <a:ext cx="126000" cy="49536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ounded Rectangle 420"/>
          <p:cNvSpPr/>
          <p:nvPr/>
        </p:nvSpPr>
        <p:spPr>
          <a:xfrm>
            <a:off x="8305800" y="1447800"/>
            <a:ext cx="76200" cy="4953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838200"/>
          </a:xfrm>
        </p:spPr>
        <p:txBody>
          <a:bodyPr/>
          <a:lstStyle/>
          <a:p>
            <a:r>
              <a:rPr lang="en-US" sz="4000" dirty="0"/>
              <a:t>Find Hit/Miss in Direct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1"/>
            <a:ext cx="4114800" cy="914400"/>
          </a:xfrm>
        </p:spPr>
        <p:txBody>
          <a:bodyPr/>
          <a:lstStyle/>
          <a:p>
            <a:r>
              <a:rPr lang="en-US" sz="2000" dirty="0"/>
              <a:t>Let’s assume that the cache tags are shown right.</a:t>
            </a:r>
          </a:p>
          <a:p>
            <a:endParaRPr lang="en-US" sz="2000" dirty="0"/>
          </a:p>
          <a:p>
            <a:r>
              <a:rPr lang="en-US" sz="2000" dirty="0"/>
              <a:t>Does address 001001 make a hit or miss?</a:t>
            </a:r>
          </a:p>
          <a:p>
            <a:r>
              <a:rPr lang="en-US" sz="2000" dirty="0"/>
              <a:t>Does address 100011 make a hit or miss?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grpSp>
        <p:nvGrpSpPr>
          <p:cNvPr id="136" name="Group 135"/>
          <p:cNvGrpSpPr/>
          <p:nvPr/>
        </p:nvGrpSpPr>
        <p:grpSpPr>
          <a:xfrm>
            <a:off x="12649200" y="1295400"/>
            <a:ext cx="914400" cy="3657600"/>
            <a:chOff x="6934200" y="1447800"/>
            <a:chExt cx="914400" cy="3657600"/>
          </a:xfrm>
        </p:grpSpPr>
        <p:cxnSp>
          <p:nvCxnSpPr>
            <p:cNvPr id="137" name="Straight Arrow Connector 136"/>
            <p:cNvCxnSpPr/>
            <p:nvPr/>
          </p:nvCxnSpPr>
          <p:spPr>
            <a:xfrm flipH="1" flipV="1">
              <a:off x="6934200" y="1447800"/>
              <a:ext cx="914400" cy="24765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 flipH="1" flipV="1">
              <a:off x="6934200" y="2628900"/>
              <a:ext cx="914400" cy="2476500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/>
          <p:cNvGrpSpPr/>
          <p:nvPr/>
        </p:nvGrpSpPr>
        <p:grpSpPr>
          <a:xfrm>
            <a:off x="6019800" y="1447800"/>
            <a:ext cx="533400" cy="1219200"/>
            <a:chOff x="2362200" y="3657600"/>
            <a:chExt cx="533400" cy="1219200"/>
          </a:xfrm>
        </p:grpSpPr>
        <p:grpSp>
          <p:nvGrpSpPr>
            <p:cNvPr id="280" name="Group 279"/>
            <p:cNvGrpSpPr/>
            <p:nvPr/>
          </p:nvGrpSpPr>
          <p:grpSpPr>
            <a:xfrm>
              <a:off x="2362200" y="3657600"/>
              <a:ext cx="533400" cy="304800"/>
              <a:chOff x="3048000" y="3733800"/>
              <a:chExt cx="533400" cy="304800"/>
            </a:xfrm>
          </p:grpSpPr>
          <p:sp>
            <p:nvSpPr>
              <p:cNvPr id="299" name="Rectangle 29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1" name="Group 280"/>
            <p:cNvGrpSpPr/>
            <p:nvPr/>
          </p:nvGrpSpPr>
          <p:grpSpPr>
            <a:xfrm>
              <a:off x="2362200" y="3962400"/>
              <a:ext cx="533400" cy="304800"/>
              <a:chOff x="3048000" y="3733800"/>
              <a:chExt cx="533400" cy="304800"/>
            </a:xfrm>
          </p:grpSpPr>
          <p:sp>
            <p:nvSpPr>
              <p:cNvPr id="294" name="Rectangle 29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2" name="Group 281"/>
            <p:cNvGrpSpPr/>
            <p:nvPr/>
          </p:nvGrpSpPr>
          <p:grpSpPr>
            <a:xfrm>
              <a:off x="2362200" y="4267200"/>
              <a:ext cx="533400" cy="304800"/>
              <a:chOff x="3048000" y="3733800"/>
              <a:chExt cx="533400" cy="304800"/>
            </a:xfrm>
          </p:grpSpPr>
          <p:sp>
            <p:nvSpPr>
              <p:cNvPr id="289" name="Rectangle 28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3" name="Group 282"/>
            <p:cNvGrpSpPr/>
            <p:nvPr/>
          </p:nvGrpSpPr>
          <p:grpSpPr>
            <a:xfrm>
              <a:off x="2362200" y="4572000"/>
              <a:ext cx="533400" cy="304800"/>
              <a:chOff x="3048000" y="3733800"/>
              <a:chExt cx="533400" cy="304800"/>
            </a:xfrm>
          </p:grpSpPr>
          <p:sp>
            <p:nvSpPr>
              <p:cNvPr id="284" name="Rectangle 28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Rectangle 28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4" name="Group 303"/>
          <p:cNvGrpSpPr/>
          <p:nvPr/>
        </p:nvGrpSpPr>
        <p:grpSpPr>
          <a:xfrm>
            <a:off x="7467600" y="1447800"/>
            <a:ext cx="533400" cy="4876800"/>
            <a:chOff x="7848600" y="1524000"/>
            <a:chExt cx="533400" cy="4876800"/>
          </a:xfrm>
        </p:grpSpPr>
        <p:grpSp>
          <p:nvGrpSpPr>
            <p:cNvPr id="305" name="Group 304"/>
            <p:cNvGrpSpPr/>
            <p:nvPr/>
          </p:nvGrpSpPr>
          <p:grpSpPr>
            <a:xfrm>
              <a:off x="7848600" y="3962400"/>
              <a:ext cx="533400" cy="304800"/>
              <a:chOff x="3048000" y="3733800"/>
              <a:chExt cx="533400" cy="304800"/>
            </a:xfrm>
          </p:grpSpPr>
          <p:sp>
            <p:nvSpPr>
              <p:cNvPr id="396" name="Rectangle 39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6" name="Group 305"/>
            <p:cNvGrpSpPr/>
            <p:nvPr/>
          </p:nvGrpSpPr>
          <p:grpSpPr>
            <a:xfrm>
              <a:off x="7848600" y="4267200"/>
              <a:ext cx="533400" cy="304800"/>
              <a:chOff x="3048000" y="3733800"/>
              <a:chExt cx="533400" cy="304800"/>
            </a:xfrm>
          </p:grpSpPr>
          <p:sp>
            <p:nvSpPr>
              <p:cNvPr id="391" name="Rectangle 39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7848600" y="4572000"/>
              <a:ext cx="533400" cy="304800"/>
              <a:chOff x="3048000" y="3733800"/>
              <a:chExt cx="533400" cy="304800"/>
            </a:xfrm>
          </p:grpSpPr>
          <p:sp>
            <p:nvSpPr>
              <p:cNvPr id="386" name="Rectangle 38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Rectangle 38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Rectangle 38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Rectangle 38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8" name="Group 307"/>
            <p:cNvGrpSpPr/>
            <p:nvPr/>
          </p:nvGrpSpPr>
          <p:grpSpPr>
            <a:xfrm>
              <a:off x="7848600" y="4876800"/>
              <a:ext cx="533400" cy="304800"/>
              <a:chOff x="3048000" y="3733800"/>
              <a:chExt cx="533400" cy="304800"/>
            </a:xfrm>
          </p:grpSpPr>
          <p:sp>
            <p:nvSpPr>
              <p:cNvPr id="381" name="Rectangle 38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7848600" y="5181600"/>
              <a:ext cx="533400" cy="304800"/>
              <a:chOff x="3048000" y="3733800"/>
              <a:chExt cx="533400" cy="304800"/>
            </a:xfrm>
          </p:grpSpPr>
          <p:sp>
            <p:nvSpPr>
              <p:cNvPr id="376" name="Rectangle 37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Rectangle 37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7848600" y="5486400"/>
              <a:ext cx="533400" cy="304800"/>
              <a:chOff x="3048000" y="3733800"/>
              <a:chExt cx="533400" cy="304800"/>
            </a:xfrm>
          </p:grpSpPr>
          <p:sp>
            <p:nvSpPr>
              <p:cNvPr id="371" name="Rectangle 37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 37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Rectangle 37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1" name="Group 310"/>
            <p:cNvGrpSpPr/>
            <p:nvPr/>
          </p:nvGrpSpPr>
          <p:grpSpPr>
            <a:xfrm>
              <a:off x="7848600" y="5791200"/>
              <a:ext cx="533400" cy="304800"/>
              <a:chOff x="3048000" y="3733800"/>
              <a:chExt cx="533400" cy="304800"/>
            </a:xfrm>
          </p:grpSpPr>
          <p:sp>
            <p:nvSpPr>
              <p:cNvPr id="366" name="Rectangle 36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7848600" y="6096000"/>
              <a:ext cx="533400" cy="304800"/>
              <a:chOff x="3048000" y="3733800"/>
              <a:chExt cx="533400" cy="304800"/>
            </a:xfrm>
          </p:grpSpPr>
          <p:sp>
            <p:nvSpPr>
              <p:cNvPr id="361" name="Rectangle 36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Rectangle 36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ectangle 36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7848600" y="1524000"/>
              <a:ext cx="533400" cy="304800"/>
              <a:chOff x="3048000" y="3733800"/>
              <a:chExt cx="533400" cy="304800"/>
            </a:xfrm>
          </p:grpSpPr>
          <p:sp>
            <p:nvSpPr>
              <p:cNvPr id="356" name="Rectangle 35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7848600" y="1828800"/>
              <a:ext cx="533400" cy="304800"/>
              <a:chOff x="3048000" y="3733800"/>
              <a:chExt cx="533400" cy="304800"/>
            </a:xfrm>
          </p:grpSpPr>
          <p:sp>
            <p:nvSpPr>
              <p:cNvPr id="351" name="Rectangle 35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7848600" y="2133600"/>
              <a:ext cx="533400" cy="304800"/>
              <a:chOff x="3048000" y="3733800"/>
              <a:chExt cx="533400" cy="304800"/>
            </a:xfrm>
          </p:grpSpPr>
          <p:sp>
            <p:nvSpPr>
              <p:cNvPr id="346" name="Rectangle 34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Rectangle 34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Rectangle 34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Rectangle 34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6" name="Group 315"/>
            <p:cNvGrpSpPr/>
            <p:nvPr/>
          </p:nvGrpSpPr>
          <p:grpSpPr>
            <a:xfrm>
              <a:off x="7848600" y="2438400"/>
              <a:ext cx="533400" cy="304800"/>
              <a:chOff x="3048000" y="3733800"/>
              <a:chExt cx="533400" cy="304800"/>
            </a:xfrm>
          </p:grpSpPr>
          <p:sp>
            <p:nvSpPr>
              <p:cNvPr id="341" name="Rectangle 34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7" name="Group 316"/>
            <p:cNvGrpSpPr/>
            <p:nvPr/>
          </p:nvGrpSpPr>
          <p:grpSpPr>
            <a:xfrm>
              <a:off x="7848600" y="2743200"/>
              <a:ext cx="533400" cy="304800"/>
              <a:chOff x="3048000" y="3733800"/>
              <a:chExt cx="533400" cy="304800"/>
            </a:xfrm>
          </p:grpSpPr>
          <p:sp>
            <p:nvSpPr>
              <p:cNvPr id="336" name="Rectangle 33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8" name="Group 317"/>
            <p:cNvGrpSpPr/>
            <p:nvPr/>
          </p:nvGrpSpPr>
          <p:grpSpPr>
            <a:xfrm>
              <a:off x="7848600" y="3048000"/>
              <a:ext cx="533400" cy="304800"/>
              <a:chOff x="3048000" y="3733800"/>
              <a:chExt cx="533400" cy="304800"/>
            </a:xfrm>
          </p:grpSpPr>
          <p:sp>
            <p:nvSpPr>
              <p:cNvPr id="331" name="Rectangle 33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3" name="Rectangle 33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Rectangle 33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9" name="Group 318"/>
            <p:cNvGrpSpPr/>
            <p:nvPr/>
          </p:nvGrpSpPr>
          <p:grpSpPr>
            <a:xfrm>
              <a:off x="7848600" y="3352800"/>
              <a:ext cx="533400" cy="304800"/>
              <a:chOff x="3048000" y="3733800"/>
              <a:chExt cx="533400" cy="304800"/>
            </a:xfrm>
          </p:grpSpPr>
          <p:sp>
            <p:nvSpPr>
              <p:cNvPr id="326" name="Rectangle 32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Rectangle 32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Rectangle 32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Rectangle 32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0" name="Group 319"/>
            <p:cNvGrpSpPr/>
            <p:nvPr/>
          </p:nvGrpSpPr>
          <p:grpSpPr>
            <a:xfrm>
              <a:off x="7848600" y="3657600"/>
              <a:ext cx="533400" cy="304800"/>
              <a:chOff x="3048000" y="3733800"/>
              <a:chExt cx="533400" cy="304800"/>
            </a:xfrm>
          </p:grpSpPr>
          <p:sp>
            <p:nvSpPr>
              <p:cNvPr id="321" name="Rectangle 32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2" name="Group 401"/>
          <p:cNvGrpSpPr/>
          <p:nvPr/>
        </p:nvGrpSpPr>
        <p:grpSpPr>
          <a:xfrm>
            <a:off x="6553200" y="1447800"/>
            <a:ext cx="914400" cy="1219200"/>
            <a:chOff x="1219200" y="1600200"/>
            <a:chExt cx="914400" cy="1219200"/>
          </a:xfrm>
        </p:grpSpPr>
        <p:cxnSp>
          <p:nvCxnSpPr>
            <p:cNvPr id="403" name="Straight Arrow Connector 402"/>
            <p:cNvCxnSpPr/>
            <p:nvPr/>
          </p:nvCxnSpPr>
          <p:spPr>
            <a:xfrm flipH="1">
              <a:off x="1219200" y="1600200"/>
              <a:ext cx="9144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/>
            <p:cNvCxnSpPr/>
            <p:nvPr/>
          </p:nvCxnSpPr>
          <p:spPr>
            <a:xfrm flipH="1">
              <a:off x="1219200" y="2819400"/>
              <a:ext cx="914400" cy="0"/>
            </a:xfrm>
            <a:prstGeom prst="straightConnector1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5" name="Group 404"/>
          <p:cNvGrpSpPr/>
          <p:nvPr/>
        </p:nvGrpSpPr>
        <p:grpSpPr>
          <a:xfrm>
            <a:off x="6553200" y="1447800"/>
            <a:ext cx="914400" cy="2476500"/>
            <a:chOff x="1219200" y="1600200"/>
            <a:chExt cx="914400" cy="2476500"/>
          </a:xfrm>
        </p:grpSpPr>
        <p:cxnSp>
          <p:nvCxnSpPr>
            <p:cNvPr id="406" name="Straight Arrow Connector 405"/>
            <p:cNvCxnSpPr/>
            <p:nvPr/>
          </p:nvCxnSpPr>
          <p:spPr>
            <a:xfrm flipH="1" flipV="1">
              <a:off x="1219200" y="1600200"/>
              <a:ext cx="914400" cy="1219200"/>
            </a:xfrm>
            <a:prstGeom prst="straightConnector1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Arrow Connector 406"/>
            <p:cNvCxnSpPr>
              <a:stCxn id="396" idx="1"/>
              <a:endCxn id="287" idx="3"/>
            </p:cNvCxnSpPr>
            <p:nvPr/>
          </p:nvCxnSpPr>
          <p:spPr>
            <a:xfrm flipH="1" flipV="1">
              <a:off x="1219200" y="2781300"/>
              <a:ext cx="914400" cy="1295400"/>
            </a:xfrm>
            <a:prstGeom prst="straightConnector1">
              <a:avLst/>
            </a:prstGeom>
            <a:ln>
              <a:solidFill>
                <a:schemeClr val="accent2">
                  <a:lumMod val="20000"/>
                  <a:lumOff val="8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8" name="Group 407"/>
          <p:cNvGrpSpPr/>
          <p:nvPr/>
        </p:nvGrpSpPr>
        <p:grpSpPr>
          <a:xfrm>
            <a:off x="6553200" y="1447800"/>
            <a:ext cx="914400" cy="3657600"/>
            <a:chOff x="1219200" y="1600200"/>
            <a:chExt cx="914400" cy="3657600"/>
          </a:xfrm>
        </p:grpSpPr>
        <p:cxnSp>
          <p:nvCxnSpPr>
            <p:cNvPr id="409" name="Straight Arrow Connector 408"/>
            <p:cNvCxnSpPr>
              <a:stCxn id="396" idx="1"/>
            </p:cNvCxnSpPr>
            <p:nvPr/>
          </p:nvCxnSpPr>
          <p:spPr>
            <a:xfrm flipH="1" flipV="1">
              <a:off x="1219200" y="1600200"/>
              <a:ext cx="914400" cy="2476500"/>
            </a:xfrm>
            <a:prstGeom prst="straightConnector1">
              <a:avLst/>
            </a:prstGeom>
            <a:ln>
              <a:solidFill>
                <a:srgbClr val="CCFFC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Arrow Connector 409"/>
            <p:cNvCxnSpPr>
              <a:endCxn id="287" idx="3"/>
            </p:cNvCxnSpPr>
            <p:nvPr/>
          </p:nvCxnSpPr>
          <p:spPr>
            <a:xfrm flipH="1" flipV="1">
              <a:off x="1219200" y="2781300"/>
              <a:ext cx="914400" cy="2476500"/>
            </a:xfrm>
            <a:prstGeom prst="straightConnector1">
              <a:avLst/>
            </a:prstGeom>
            <a:ln>
              <a:solidFill>
                <a:srgbClr val="CCFFCC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1" name="Group 410"/>
          <p:cNvGrpSpPr/>
          <p:nvPr/>
        </p:nvGrpSpPr>
        <p:grpSpPr>
          <a:xfrm>
            <a:off x="6553200" y="1447800"/>
            <a:ext cx="914400" cy="4876800"/>
            <a:chOff x="1219200" y="1600200"/>
            <a:chExt cx="914400" cy="4876800"/>
          </a:xfrm>
        </p:grpSpPr>
        <p:cxnSp>
          <p:nvCxnSpPr>
            <p:cNvPr id="412" name="Straight Arrow Connector 411"/>
            <p:cNvCxnSpPr/>
            <p:nvPr/>
          </p:nvCxnSpPr>
          <p:spPr>
            <a:xfrm flipH="1" flipV="1">
              <a:off x="1219200" y="1600200"/>
              <a:ext cx="914400" cy="365760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Arrow Connector 412"/>
            <p:cNvCxnSpPr/>
            <p:nvPr/>
          </p:nvCxnSpPr>
          <p:spPr>
            <a:xfrm flipH="1" flipV="1">
              <a:off x="1219200" y="2819400"/>
              <a:ext cx="914400" cy="3657600"/>
            </a:xfrm>
            <a:prstGeom prst="straightConnector1">
              <a:avLst/>
            </a:prstGeom>
            <a:ln>
              <a:solidFill>
                <a:schemeClr val="bg1">
                  <a:lumMod val="8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6" name="TextBox 415"/>
          <p:cNvSpPr txBox="1"/>
          <p:nvPr/>
        </p:nvSpPr>
        <p:spPr>
          <a:xfrm>
            <a:off x="8001000" y="14478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001111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8001000" y="26670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011111</a:t>
            </a:r>
          </a:p>
        </p:txBody>
      </p:sp>
      <p:sp>
        <p:nvSpPr>
          <p:cNvPr id="418" name="TextBox 417"/>
          <p:cNvSpPr txBox="1"/>
          <p:nvPr/>
        </p:nvSpPr>
        <p:spPr>
          <a:xfrm>
            <a:off x="8001000" y="38862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101111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8001000" y="51054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111111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5638800" y="1447800"/>
            <a:ext cx="400145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8223631" y="990600"/>
            <a:ext cx="92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</a:rPr>
              <a:t>offset in</a:t>
            </a:r>
          </a:p>
          <a:p>
            <a:r>
              <a:rPr lang="en-US" sz="1200" dirty="0">
                <a:solidFill>
                  <a:srgbClr val="3366FF"/>
                </a:solidFill>
              </a:rPr>
              <a:t>each block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7696200" y="990600"/>
            <a:ext cx="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block #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6781800" y="1905000"/>
            <a:ext cx="52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tag 0</a:t>
            </a:r>
          </a:p>
        </p:txBody>
      </p:sp>
      <p:sp>
        <p:nvSpPr>
          <p:cNvPr id="429" name="TextBox 428"/>
          <p:cNvSpPr txBox="1"/>
          <p:nvPr/>
        </p:nvSpPr>
        <p:spPr>
          <a:xfrm>
            <a:off x="5791200" y="1143000"/>
            <a:ext cx="5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</a:rPr>
              <a:t>offset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5410200" y="1143000"/>
            <a:ext cx="543914" cy="1528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block</a:t>
            </a:r>
          </a:p>
          <a:p>
            <a:pPr>
              <a:spcAft>
                <a:spcPts val="100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  <a:p>
            <a:pPr>
              <a:spcAft>
                <a:spcPts val="100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  <a:p>
            <a:pPr>
              <a:spcAft>
                <a:spcPts val="100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pPr>
              <a:spcAft>
                <a:spcPts val="1000"/>
              </a:spcAft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431" name="Left Brace 430"/>
          <p:cNvSpPr/>
          <p:nvPr/>
        </p:nvSpPr>
        <p:spPr>
          <a:xfrm>
            <a:off x="7239000" y="1447800"/>
            <a:ext cx="228600" cy="1219200"/>
          </a:xfrm>
          <a:prstGeom prst="leftBrac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Left Brace 431"/>
          <p:cNvSpPr/>
          <p:nvPr/>
        </p:nvSpPr>
        <p:spPr>
          <a:xfrm>
            <a:off x="7239000" y="2667000"/>
            <a:ext cx="228600" cy="1219200"/>
          </a:xfrm>
          <a:prstGeom prst="leftBrace">
            <a:avLst/>
          </a:prstGeom>
          <a:ln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Left Brace 432"/>
          <p:cNvSpPr/>
          <p:nvPr/>
        </p:nvSpPr>
        <p:spPr>
          <a:xfrm>
            <a:off x="7239000" y="3886200"/>
            <a:ext cx="228600" cy="1219200"/>
          </a:xfrm>
          <a:prstGeom prst="leftBrac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Left Brace 433"/>
          <p:cNvSpPr/>
          <p:nvPr/>
        </p:nvSpPr>
        <p:spPr>
          <a:xfrm>
            <a:off x="7239000" y="5105400"/>
            <a:ext cx="228600" cy="1219200"/>
          </a:xfrm>
          <a:prstGeom prst="lef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TextBox 434"/>
          <p:cNvSpPr txBox="1"/>
          <p:nvPr/>
        </p:nvSpPr>
        <p:spPr>
          <a:xfrm>
            <a:off x="6781800" y="3124200"/>
            <a:ext cx="52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tag 1</a:t>
            </a:r>
          </a:p>
        </p:txBody>
      </p:sp>
      <p:sp>
        <p:nvSpPr>
          <p:cNvPr id="436" name="TextBox 435"/>
          <p:cNvSpPr txBox="1"/>
          <p:nvPr/>
        </p:nvSpPr>
        <p:spPr>
          <a:xfrm>
            <a:off x="6781800" y="4343400"/>
            <a:ext cx="52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tag 2</a:t>
            </a:r>
          </a:p>
        </p:txBody>
      </p:sp>
      <p:sp>
        <p:nvSpPr>
          <p:cNvPr id="437" name="TextBox 436"/>
          <p:cNvSpPr txBox="1"/>
          <p:nvPr/>
        </p:nvSpPr>
        <p:spPr>
          <a:xfrm>
            <a:off x="6781800" y="5562600"/>
            <a:ext cx="526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tag 3</a:t>
            </a:r>
          </a:p>
        </p:txBody>
      </p:sp>
      <p:cxnSp>
        <p:nvCxnSpPr>
          <p:cNvPr id="439" name="Straight Arrow Connector 438"/>
          <p:cNvCxnSpPr/>
          <p:nvPr/>
        </p:nvCxnSpPr>
        <p:spPr>
          <a:xfrm flipH="1">
            <a:off x="8382000" y="13716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Arrow Connector 442"/>
          <p:cNvCxnSpPr/>
          <p:nvPr/>
        </p:nvCxnSpPr>
        <p:spPr>
          <a:xfrm>
            <a:off x="3429000" y="3505200"/>
            <a:ext cx="4648200" cy="609600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876800" y="1219200"/>
            <a:ext cx="533400" cy="1447800"/>
            <a:chOff x="3810000" y="2286000"/>
            <a:chExt cx="533400" cy="1447800"/>
          </a:xfrm>
        </p:grpSpPr>
        <p:sp>
          <p:nvSpPr>
            <p:cNvPr id="194" name="Rectangle 193"/>
            <p:cNvSpPr/>
            <p:nvPr/>
          </p:nvSpPr>
          <p:spPr>
            <a:xfrm>
              <a:off x="3810000" y="2514600"/>
              <a:ext cx="5334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3810000" y="3124200"/>
              <a:ext cx="5334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3366FF"/>
                  </a:solidFill>
                </a:rPr>
                <a:t>0</a:t>
              </a: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3810000" y="2819400"/>
              <a:ext cx="5334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3810000" y="3429000"/>
              <a:ext cx="5334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000"/>
                  </a:solidFill>
                </a:rPr>
                <a:t>2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3886200" y="2286000"/>
              <a:ext cx="398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8000"/>
                  </a:solidFill>
                </a:rPr>
                <a:t>tag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895600" y="3886200"/>
            <a:ext cx="36216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800000"/>
                </a:solidFill>
              </a:rPr>
              <a:t>How to find:</a:t>
            </a:r>
          </a:p>
          <a:p>
            <a:pPr marL="342900" indent="-342900">
              <a:buAutoNum type="arabicParenR"/>
            </a:pPr>
            <a:r>
              <a:rPr lang="en-US" b="1" dirty="0">
                <a:solidFill>
                  <a:srgbClr val="800000"/>
                </a:solidFill>
              </a:rPr>
              <a:t>Check the block</a:t>
            </a:r>
          </a:p>
          <a:p>
            <a:pPr marL="342900" indent="-342900">
              <a:buAutoNum type="arabicParenR"/>
            </a:pPr>
            <a:r>
              <a:rPr lang="en-US" b="1" dirty="0">
                <a:solidFill>
                  <a:srgbClr val="800000"/>
                </a:solidFill>
              </a:rPr>
              <a:t>Then, compare the tags.</a:t>
            </a:r>
          </a:p>
          <a:p>
            <a:pPr marL="342900" indent="-342900">
              <a:buAutoNum type="arabicParenR"/>
            </a:pPr>
            <a:endParaRPr lang="en-US" b="1" dirty="0">
              <a:solidFill>
                <a:srgbClr val="800000"/>
              </a:solidFill>
            </a:endParaRPr>
          </a:p>
          <a:p>
            <a:r>
              <a:rPr lang="en-US" b="1" dirty="0">
                <a:solidFill>
                  <a:srgbClr val="800000"/>
                </a:solidFill>
              </a:rPr>
              <a:t>Question:</a:t>
            </a:r>
          </a:p>
          <a:p>
            <a:r>
              <a:rPr lang="en-US" b="1" dirty="0">
                <a:solidFill>
                  <a:srgbClr val="800000"/>
                </a:solidFill>
              </a:rPr>
              <a:t>How should tags be initialized?</a:t>
            </a:r>
          </a:p>
          <a:p>
            <a:r>
              <a:rPr lang="en-US" b="1">
                <a:solidFill>
                  <a:srgbClr val="800000"/>
                </a:solidFill>
              </a:rPr>
              <a:t>The Valid bit!</a:t>
            </a:r>
            <a:endParaRPr lang="en-US" b="1" dirty="0">
              <a:solidFill>
                <a:srgbClr val="800000"/>
              </a:solidFill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 flipV="1">
            <a:off x="3276600" y="2209800"/>
            <a:ext cx="4841934" cy="38100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313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RISC: </a:t>
            </a:r>
          </a:p>
          <a:p>
            <a:pPr lvl="1"/>
            <a:r>
              <a:rPr lang="en-US" dirty="0"/>
              <a:t>More memory needed and more dependent on compiler techniques but faster.</a:t>
            </a:r>
          </a:p>
          <a:p>
            <a:r>
              <a:rPr lang="en-US" dirty="0"/>
              <a:t>Memory Hierarchy:</a:t>
            </a:r>
          </a:p>
          <a:p>
            <a:pPr lvl="1"/>
            <a:r>
              <a:rPr lang="en-US" dirty="0"/>
              <a:t>Utilize locality of memory access.</a:t>
            </a:r>
          </a:p>
          <a:p>
            <a:r>
              <a:rPr lang="en-US" dirty="0"/>
              <a:t>Cache memory mapping</a:t>
            </a:r>
          </a:p>
          <a:p>
            <a:pPr lvl="1"/>
            <a:r>
              <a:rPr lang="en-US" dirty="0"/>
              <a:t>Direct mapping </a:t>
            </a:r>
          </a:p>
          <a:p>
            <a:pPr lvl="1"/>
            <a:r>
              <a:rPr lang="en-US" dirty="0"/>
              <a:t>Associative mapping</a:t>
            </a:r>
          </a:p>
          <a:p>
            <a:pPr lvl="1"/>
            <a:r>
              <a:rPr lang="en-US"/>
              <a:t>Set associative </a:t>
            </a:r>
            <a:r>
              <a:rPr lang="en-US" dirty="0"/>
              <a:t>mapping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10A: Cache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7" name="Right Brace 6"/>
          <p:cNvSpPr/>
          <p:nvPr/>
        </p:nvSpPr>
        <p:spPr>
          <a:xfrm>
            <a:off x="5562600" y="5562600"/>
            <a:ext cx="381000" cy="762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5791200"/>
            <a:ext cx="266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66FF"/>
                </a:solidFill>
              </a:rPr>
              <a:t>Study in the next lecture</a:t>
            </a:r>
          </a:p>
        </p:txBody>
      </p:sp>
    </p:spTree>
    <p:extLst>
      <p:ext uri="{BB962C8B-B14F-4D97-AF65-F5344CB8AC3E}">
        <p14:creationId xmlns:p14="http://schemas.microsoft.com/office/powerpoint/2010/main" val="1179724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Brief Explanation of CISC </a:t>
            </a:r>
            <a:r>
              <a:rPr lang="en-US" sz="2400" dirty="0" err="1"/>
              <a:t>vs</a:t>
            </a:r>
            <a:r>
              <a:rPr lang="en-US" sz="2400" dirty="0"/>
              <a:t> RISC</a:t>
            </a:r>
          </a:p>
          <a:p>
            <a:pPr lvl="1"/>
            <a:r>
              <a:rPr lang="en-US" sz="2400" dirty="0"/>
              <a:t>CISC: Complex Instruction Set Computer</a:t>
            </a:r>
          </a:p>
          <a:p>
            <a:pPr lvl="1"/>
            <a:r>
              <a:rPr lang="en-US" sz="2400" dirty="0"/>
              <a:t>RISC: Reduced Instruction Set Computer</a:t>
            </a:r>
          </a:p>
          <a:p>
            <a:r>
              <a:rPr lang="en-US" sz="2400" dirty="0"/>
              <a:t>Locality and Memory Hierarchy</a:t>
            </a:r>
          </a:p>
          <a:p>
            <a:pPr lvl="1"/>
            <a:r>
              <a:rPr lang="en-US" sz="2400" dirty="0"/>
              <a:t>Memory types and hierarchy</a:t>
            </a:r>
          </a:p>
          <a:p>
            <a:pPr lvl="1"/>
            <a:r>
              <a:rPr lang="en-US" sz="2400" dirty="0"/>
              <a:t>Spatial/temporal access locality</a:t>
            </a:r>
          </a:p>
          <a:p>
            <a:r>
              <a:rPr lang="en-US" sz="2400" dirty="0"/>
              <a:t>Cache Memory</a:t>
            </a:r>
          </a:p>
          <a:p>
            <a:pPr lvl="1"/>
            <a:r>
              <a:rPr lang="en-US" sz="2400" dirty="0"/>
              <a:t>Basic algorithm</a:t>
            </a:r>
          </a:p>
          <a:p>
            <a:pPr lvl="1"/>
            <a:r>
              <a:rPr lang="en-US" sz="2400" dirty="0"/>
              <a:t>Performance metrics</a:t>
            </a:r>
          </a:p>
          <a:p>
            <a:pPr lvl="1"/>
            <a:r>
              <a:rPr lang="en-US" sz="2400" dirty="0"/>
              <a:t>Direct mapping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/>
              <a:t>Lecture 10A: Cache Memory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16C61-14C4-4AE7-93C7-F4B6C59C883F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423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0"/>
            <a:ext cx="8915400" cy="838200"/>
          </a:xfrm>
        </p:spPr>
        <p:txBody>
          <a:bodyPr/>
          <a:lstStyle/>
          <a:p>
            <a:r>
              <a:rPr lang="en-US" sz="4000" dirty="0"/>
              <a:t>CISC versus RISC in Assembly Code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dirty="0"/>
              <a:t>CISC (MC68K)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MOVEI.W		#10, D0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MOVEI.W		#5, D1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MULS		D0, D1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cs typeface="Courier New"/>
              </a:rPr>
              <a:t>Total = 2 * 8 + 46 = 62 clocks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19599"/>
          </a:xfrm>
        </p:spPr>
        <p:txBody>
          <a:bodyPr/>
          <a:lstStyle/>
          <a:p>
            <a:r>
              <a:rPr lang="en-US" sz="1800" dirty="0"/>
              <a:t>RISC (ARM)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MOV			R0, #0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MOV			R1, #10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MOV			R2, #5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BEGIN: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ADD			R0, R1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SUBS		R2, #1</a:t>
            </a: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	BNE			BGEIN</a:t>
            </a: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+mj-lt"/>
                <a:cs typeface="Courier New"/>
              </a:rPr>
              <a:t>Total = 3 + 5 * 4 + 3 = 26 clocks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9" name="TextBox 8"/>
          <p:cNvSpPr txBox="1"/>
          <p:nvPr/>
        </p:nvSpPr>
        <p:spPr>
          <a:xfrm>
            <a:off x="609601" y="4038600"/>
            <a:ext cx="4038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</a:rPr>
              <a:t>MOVE: 8 clock</a:t>
            </a:r>
          </a:p>
          <a:p>
            <a:r>
              <a:rPr lang="en-US" i="1" dirty="0">
                <a:solidFill>
                  <a:srgbClr val="3366FF"/>
                </a:solidFill>
              </a:rPr>
              <a:t>MULS: 46 clocks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5943600"/>
            <a:ext cx="6855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RISC idea is to simplify instructions and reduce #CPU cycles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8838D-E582-084E-A241-AD6C32F25C2C}"/>
              </a:ext>
            </a:extLst>
          </p:cNvPr>
          <p:cNvSpPr txBox="1"/>
          <p:nvPr/>
        </p:nvSpPr>
        <p:spPr>
          <a:xfrm>
            <a:off x="4776651" y="4012931"/>
            <a:ext cx="403860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</a:rPr>
              <a:t>MOV, AND, SUBS: 1 clock</a:t>
            </a:r>
          </a:p>
          <a:p>
            <a:r>
              <a:rPr lang="en-US" i="1" dirty="0">
                <a:solidFill>
                  <a:srgbClr val="3366FF"/>
                </a:solidFill>
              </a:rPr>
              <a:t>BNE: 3 clock in true or 1 clock in false </a:t>
            </a:r>
          </a:p>
        </p:txBody>
      </p:sp>
    </p:spTree>
    <p:extLst>
      <p:ext uri="{BB962C8B-B14F-4D97-AF65-F5344CB8AC3E}">
        <p14:creationId xmlns:p14="http://schemas.microsoft.com/office/powerpoint/2010/main" val="304725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dirty="0"/>
              <a:t>CISC versus RISC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9872552"/>
              </p:ext>
            </p:extLst>
          </p:nvPr>
        </p:nvGraphicFramePr>
        <p:xfrm>
          <a:off x="457200" y="1371600"/>
          <a:ext cx="8229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Single register set,</a:t>
                      </a:r>
                      <a:r>
                        <a:rPr lang="en-US" baseline="0" dirty="0"/>
                        <a:t> typically 6 to 16 registers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register sets, often consisting of</a:t>
                      </a:r>
                      <a:r>
                        <a:rPr lang="en-US" baseline="0" dirty="0"/>
                        <a:t> 256+ registers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or 2 register operands per 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register operands per 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 passing through off-chip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 passing through on-chip register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Multiple-cycle instructions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Single-cycle instructions except load and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Many</a:t>
                      </a:r>
                      <a:r>
                        <a:rPr lang="en-US" baseline="0" dirty="0"/>
                        <a:t> complex instructions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</a:t>
                      </a:r>
                      <a:r>
                        <a:rPr lang="en-US" baseline="0" dirty="0"/>
                        <a:t> instructions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Variable-length</a:t>
                      </a:r>
                      <a:r>
                        <a:rPr lang="en-US" baseline="0" dirty="0"/>
                        <a:t> instructions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Fixed-length</a:t>
                      </a:r>
                      <a:r>
                        <a:rPr lang="en-US" baseline="0" dirty="0"/>
                        <a:t> instructions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Many instructions can access</a:t>
                      </a:r>
                      <a:r>
                        <a:rPr lang="en-US" baseline="0" dirty="0"/>
                        <a:t> memory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</a:t>
                      </a:r>
                      <a:r>
                        <a:rPr lang="en-US" baseline="0" dirty="0"/>
                        <a:t> load and store instructions can access memory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Many addressing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 few </a:t>
                      </a:r>
                      <a:r>
                        <a:rPr lang="en-US" dirty="0"/>
                        <a:t>addressing modes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Microprogrammed control/less</a:t>
                      </a:r>
                      <a:r>
                        <a:rPr lang="en-US" baseline="0" dirty="0"/>
                        <a:t> pipelined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Hardwired control/pipelined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431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F8BB-0E6A-3A4E-8CDC-4FA8996FD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Micro-programmed vs Hardwired Control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F3EE5-C92C-584E-8297-16CFC4B6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D730-EC54-4A40-B5E2-431923E5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BD0F1-8A5A-E24B-889D-CF02FD8C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7" name="Freeform 38">
            <a:extLst>
              <a:ext uri="{FF2B5EF4-FFF2-40B4-BE49-F238E27FC236}">
                <a16:creationId xmlns:a16="http://schemas.microsoft.com/office/drawing/2014/main" id="{F3638F44-B31B-1A41-95B4-619CE285B73D}"/>
              </a:ext>
            </a:extLst>
          </p:cNvPr>
          <p:cNvSpPr>
            <a:spLocks/>
          </p:cNvSpPr>
          <p:nvPr/>
        </p:nvSpPr>
        <p:spPr bwMode="auto">
          <a:xfrm>
            <a:off x="7865874" y="2834262"/>
            <a:ext cx="223154" cy="78727"/>
          </a:xfrm>
          <a:custGeom>
            <a:avLst/>
            <a:gdLst>
              <a:gd name="T0" fmla="*/ 0 w 384"/>
              <a:gd name="T1" fmla="*/ 2147483647 h 240"/>
              <a:gd name="T2" fmla="*/ 2147483647 w 384"/>
              <a:gd name="T3" fmla="*/ 2147483647 h 240"/>
              <a:gd name="T4" fmla="*/ 2147483647 w 384"/>
              <a:gd name="T5" fmla="*/ 0 h 240"/>
              <a:gd name="T6" fmla="*/ 2147483647 w 384"/>
              <a:gd name="T7" fmla="*/ 0 h 240"/>
              <a:gd name="T8" fmla="*/ 2147483647 w 384"/>
              <a:gd name="T9" fmla="*/ 2147483647 h 240"/>
              <a:gd name="T10" fmla="*/ 2147483647 w 384"/>
              <a:gd name="T11" fmla="*/ 2147483647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4"/>
              <a:gd name="T19" fmla="*/ 0 h 240"/>
              <a:gd name="T20" fmla="*/ 384 w 384"/>
              <a:gd name="T21" fmla="*/ 240 h 2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4" h="240">
                <a:moveTo>
                  <a:pt x="0" y="240"/>
                </a:moveTo>
                <a:lnTo>
                  <a:pt x="96" y="240"/>
                </a:lnTo>
                <a:lnTo>
                  <a:pt x="96" y="0"/>
                </a:lnTo>
                <a:lnTo>
                  <a:pt x="240" y="0"/>
                </a:lnTo>
                <a:lnTo>
                  <a:pt x="240" y="240"/>
                </a:lnTo>
                <a:lnTo>
                  <a:pt x="384" y="24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A1BB3B-4682-F146-B045-199C2FDA9A74}"/>
              </a:ext>
            </a:extLst>
          </p:cNvPr>
          <p:cNvSpPr txBox="1"/>
          <p:nvPr/>
        </p:nvSpPr>
        <p:spPr>
          <a:xfrm>
            <a:off x="709610" y="2335259"/>
            <a:ext cx="2505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Micro-programmed control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374E17-C13D-F046-B61A-30C9251F2F0E}"/>
              </a:ext>
            </a:extLst>
          </p:cNvPr>
          <p:cNvSpPr txBox="1"/>
          <p:nvPr/>
        </p:nvSpPr>
        <p:spPr>
          <a:xfrm>
            <a:off x="6477000" y="2335259"/>
            <a:ext cx="1737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tx2"/>
                </a:solidFill>
              </a:rPr>
              <a:t>Hardwired control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66CC67-471F-374B-8F8B-2074630D674A}"/>
              </a:ext>
            </a:extLst>
          </p:cNvPr>
          <p:cNvSpPr/>
          <p:nvPr/>
        </p:nvSpPr>
        <p:spPr>
          <a:xfrm>
            <a:off x="1447800" y="3059159"/>
            <a:ext cx="814390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Instr. Decoder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9E453B-A59C-CE44-8373-C3C961E90885}"/>
              </a:ext>
            </a:extLst>
          </p:cNvPr>
          <p:cNvSpPr/>
          <p:nvPr/>
        </p:nvSpPr>
        <p:spPr>
          <a:xfrm>
            <a:off x="6881810" y="3056138"/>
            <a:ext cx="814390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Instr. Decoder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D745B8-E168-4242-80B0-D88CE0A22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259059"/>
            <a:ext cx="1870791" cy="1752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8C3619-250A-5A49-9A67-54172CFA519C}"/>
              </a:ext>
            </a:extLst>
          </p:cNvPr>
          <p:cNvSpPr/>
          <p:nvPr/>
        </p:nvSpPr>
        <p:spPr>
          <a:xfrm>
            <a:off x="4057524" y="3036934"/>
            <a:ext cx="228600" cy="13652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222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DE1451-3773-4A40-A303-DA449A6A6128}"/>
              </a:ext>
            </a:extLst>
          </p:cNvPr>
          <p:cNvSpPr/>
          <p:nvPr/>
        </p:nvSpPr>
        <p:spPr>
          <a:xfrm>
            <a:off x="6881810" y="3525884"/>
            <a:ext cx="814390" cy="71437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Combinational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Logic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67C471-302D-D54D-B29D-9DEB9CC6C269}"/>
              </a:ext>
            </a:extLst>
          </p:cNvPr>
          <p:cNvSpPr/>
          <p:nvPr/>
        </p:nvSpPr>
        <p:spPr>
          <a:xfrm rot="5400000">
            <a:off x="7567533" y="3716384"/>
            <a:ext cx="814390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Sequencer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B1E7E5-F36E-4447-AA2F-D3057A305006}"/>
              </a:ext>
            </a:extLst>
          </p:cNvPr>
          <p:cNvSpPr/>
          <p:nvPr/>
        </p:nvSpPr>
        <p:spPr>
          <a:xfrm>
            <a:off x="1434265" y="3516349"/>
            <a:ext cx="814390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Micro PC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CEC4B3EA-7A97-DC4D-A849-CC693BD44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677579"/>
              </p:ext>
            </p:extLst>
          </p:nvPr>
        </p:nvGraphicFramePr>
        <p:xfrm>
          <a:off x="1445585" y="3873949"/>
          <a:ext cx="814390" cy="170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4390">
                  <a:extLst>
                    <a:ext uri="{9D8B030D-6E8A-4147-A177-3AD203B41FA5}">
                      <a16:colId xmlns:a16="http://schemas.microsoft.com/office/drawing/2014/main" val="2422904497"/>
                    </a:ext>
                  </a:extLst>
                </a:gridCol>
              </a:tblGrid>
              <a:tr h="141039">
                <a:tc>
                  <a:txBody>
                    <a:bodyPr/>
                    <a:lstStyle/>
                    <a:p>
                      <a:r>
                        <a:rPr lang="en-US" sz="800" dirty="0"/>
                        <a:t>move </a:t>
                      </a:r>
                      <a:r>
                        <a:rPr lang="en-US" sz="800" dirty="0" err="1"/>
                        <a:t>Instr</a:t>
                      </a:r>
                      <a:r>
                        <a:rPr lang="en-US" sz="800" dirty="0"/>
                        <a:t> t0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542763"/>
                  </a:ext>
                </a:extLst>
              </a:tr>
              <a:tr h="141039">
                <a:tc>
                  <a:txBody>
                    <a:bodyPr/>
                    <a:lstStyle/>
                    <a:p>
                      <a:r>
                        <a:rPr lang="en-US" sz="800" dirty="0"/>
                        <a:t>move </a:t>
                      </a:r>
                      <a:r>
                        <a:rPr lang="en-US" sz="800" dirty="0" err="1"/>
                        <a:t>Instr</a:t>
                      </a:r>
                      <a:r>
                        <a:rPr lang="en-US" sz="800" dirty="0"/>
                        <a:t> 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750420"/>
                  </a:ext>
                </a:extLst>
              </a:tr>
              <a:tr h="141039">
                <a:tc>
                  <a:txBody>
                    <a:bodyPr/>
                    <a:lstStyle/>
                    <a:p>
                      <a:r>
                        <a:rPr lang="en-US" sz="800" dirty="0"/>
                        <a:t>move </a:t>
                      </a:r>
                      <a:r>
                        <a:rPr lang="en-US" sz="800" dirty="0" err="1"/>
                        <a:t>Instr</a:t>
                      </a:r>
                      <a:r>
                        <a:rPr lang="en-US" sz="800" dirty="0"/>
                        <a:t> 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16790"/>
                  </a:ext>
                </a:extLst>
              </a:tr>
              <a:tr h="141039">
                <a:tc>
                  <a:txBody>
                    <a:bodyPr/>
                    <a:lstStyle/>
                    <a:p>
                      <a:r>
                        <a:rPr lang="en-US" sz="8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95283"/>
                  </a:ext>
                </a:extLst>
              </a:tr>
              <a:tr h="141039">
                <a:tc>
                  <a:txBody>
                    <a:bodyPr/>
                    <a:lstStyle/>
                    <a:p>
                      <a:r>
                        <a:rPr lang="en-US" sz="800" dirty="0"/>
                        <a:t>add </a:t>
                      </a:r>
                      <a:r>
                        <a:rPr lang="en-US" sz="800" dirty="0" err="1"/>
                        <a:t>Instr</a:t>
                      </a:r>
                      <a:r>
                        <a:rPr lang="en-US" sz="800" dirty="0"/>
                        <a:t> t0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20011"/>
                  </a:ext>
                </a:extLst>
              </a:tr>
              <a:tr h="141039">
                <a:tc>
                  <a:txBody>
                    <a:bodyPr/>
                    <a:lstStyle/>
                    <a:p>
                      <a:r>
                        <a:rPr lang="en-US" sz="800" dirty="0"/>
                        <a:t>add </a:t>
                      </a:r>
                      <a:r>
                        <a:rPr lang="en-US" sz="800" dirty="0" err="1"/>
                        <a:t>Instr</a:t>
                      </a:r>
                      <a:r>
                        <a:rPr lang="en-US" sz="800" dirty="0"/>
                        <a:t> 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993278"/>
                  </a:ext>
                </a:extLst>
              </a:tr>
              <a:tr h="141039">
                <a:tc>
                  <a:txBody>
                    <a:bodyPr/>
                    <a:lstStyle/>
                    <a:p>
                      <a:r>
                        <a:rPr lang="en-US" sz="800" dirty="0"/>
                        <a:t>add </a:t>
                      </a:r>
                      <a:r>
                        <a:rPr lang="en-US" sz="800" dirty="0" err="1"/>
                        <a:t>Instr</a:t>
                      </a:r>
                      <a:r>
                        <a:rPr lang="en-US" sz="800" dirty="0"/>
                        <a:t> t2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569581"/>
                  </a:ext>
                </a:extLst>
              </a:tr>
              <a:tr h="14103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009466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07CE6B77-AA03-E848-87FE-3710D0F2BB62}"/>
              </a:ext>
            </a:extLst>
          </p:cNvPr>
          <p:cNvSpPr/>
          <p:nvPr/>
        </p:nvSpPr>
        <p:spPr>
          <a:xfrm>
            <a:off x="2683982" y="4746195"/>
            <a:ext cx="814390" cy="228600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Micro Intr. Reg</a:t>
            </a:r>
          </a:p>
        </p:txBody>
      </p:sp>
      <p:sp>
        <p:nvSpPr>
          <p:cNvPr id="20" name="Freeform 38">
            <a:extLst>
              <a:ext uri="{FF2B5EF4-FFF2-40B4-BE49-F238E27FC236}">
                <a16:creationId xmlns:a16="http://schemas.microsoft.com/office/drawing/2014/main" id="{F4D6D46B-60B6-C943-A36C-F0437ACAC1A0}"/>
              </a:ext>
            </a:extLst>
          </p:cNvPr>
          <p:cNvSpPr>
            <a:spLocks/>
          </p:cNvSpPr>
          <p:nvPr/>
        </p:nvSpPr>
        <p:spPr bwMode="auto">
          <a:xfrm>
            <a:off x="872604" y="3551921"/>
            <a:ext cx="223154" cy="78727"/>
          </a:xfrm>
          <a:custGeom>
            <a:avLst/>
            <a:gdLst>
              <a:gd name="T0" fmla="*/ 0 w 384"/>
              <a:gd name="T1" fmla="*/ 2147483647 h 240"/>
              <a:gd name="T2" fmla="*/ 2147483647 w 384"/>
              <a:gd name="T3" fmla="*/ 2147483647 h 240"/>
              <a:gd name="T4" fmla="*/ 2147483647 w 384"/>
              <a:gd name="T5" fmla="*/ 0 h 240"/>
              <a:gd name="T6" fmla="*/ 2147483647 w 384"/>
              <a:gd name="T7" fmla="*/ 0 h 240"/>
              <a:gd name="T8" fmla="*/ 2147483647 w 384"/>
              <a:gd name="T9" fmla="*/ 2147483647 h 240"/>
              <a:gd name="T10" fmla="*/ 2147483647 w 384"/>
              <a:gd name="T11" fmla="*/ 2147483647 h 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4"/>
              <a:gd name="T19" fmla="*/ 0 h 240"/>
              <a:gd name="T20" fmla="*/ 384 w 384"/>
              <a:gd name="T21" fmla="*/ 240 h 2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4" h="240">
                <a:moveTo>
                  <a:pt x="0" y="240"/>
                </a:moveTo>
                <a:lnTo>
                  <a:pt x="96" y="240"/>
                </a:lnTo>
                <a:lnTo>
                  <a:pt x="96" y="0"/>
                </a:lnTo>
                <a:lnTo>
                  <a:pt x="240" y="0"/>
                </a:lnTo>
                <a:lnTo>
                  <a:pt x="240" y="240"/>
                </a:lnTo>
                <a:lnTo>
                  <a:pt x="384" y="24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10439E-4311-ED4F-9F0B-CCF1CDBF2003}"/>
              </a:ext>
            </a:extLst>
          </p:cNvPr>
          <p:cNvSpPr txBox="1"/>
          <p:nvPr/>
        </p:nvSpPr>
        <p:spPr>
          <a:xfrm>
            <a:off x="7770986" y="2637155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Clock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407D3-EE2E-7E45-BE73-8166DEBFEB8A}"/>
              </a:ext>
            </a:extLst>
          </p:cNvPr>
          <p:cNvSpPr txBox="1"/>
          <p:nvPr/>
        </p:nvSpPr>
        <p:spPr>
          <a:xfrm>
            <a:off x="780596" y="3344131"/>
            <a:ext cx="4074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Clock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60AAE4-9A4D-4D45-987F-7FC7151CB2AF}"/>
              </a:ext>
            </a:extLst>
          </p:cNvPr>
          <p:cNvCxnSpPr>
            <a:endCxn id="17" idx="1"/>
          </p:cNvCxnSpPr>
          <p:nvPr/>
        </p:nvCxnSpPr>
        <p:spPr>
          <a:xfrm>
            <a:off x="1148409" y="3630648"/>
            <a:ext cx="2858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CA17DA-D4EA-4045-9E14-C90191EA9A95}"/>
              </a:ext>
            </a:extLst>
          </p:cNvPr>
          <p:cNvCxnSpPr>
            <a:endCxn id="16" idx="1"/>
          </p:cNvCxnSpPr>
          <p:nvPr/>
        </p:nvCxnSpPr>
        <p:spPr>
          <a:xfrm>
            <a:off x="7974728" y="2975614"/>
            <a:ext cx="0" cy="447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CD512D-9A41-6445-88C0-6D8F2F82707A}"/>
              </a:ext>
            </a:extLst>
          </p:cNvPr>
          <p:cNvCxnSpPr>
            <a:endCxn id="11" idx="3"/>
          </p:cNvCxnSpPr>
          <p:nvPr/>
        </p:nvCxnSpPr>
        <p:spPr>
          <a:xfrm flipH="1">
            <a:off x="2262190" y="2975614"/>
            <a:ext cx="1795334" cy="197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7684E7-BEA6-9948-80F3-475CC57F0790}"/>
              </a:ext>
            </a:extLst>
          </p:cNvPr>
          <p:cNvCxnSpPr>
            <a:endCxn id="12" idx="1"/>
          </p:cNvCxnSpPr>
          <p:nvPr/>
        </p:nvCxnSpPr>
        <p:spPr>
          <a:xfrm>
            <a:off x="4114800" y="2975614"/>
            <a:ext cx="2767010" cy="194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8ECE1A-361C-9D4B-AC81-0DB1C44C2C53}"/>
              </a:ext>
            </a:extLst>
          </p:cNvPr>
          <p:cNvGrpSpPr/>
          <p:nvPr/>
        </p:nvGrpSpPr>
        <p:grpSpPr>
          <a:xfrm>
            <a:off x="6843328" y="3267882"/>
            <a:ext cx="941283" cy="258002"/>
            <a:chOff x="6843328" y="2837623"/>
            <a:chExt cx="941283" cy="25800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67B36F2-A65E-2949-B82F-EBA6C288A6E3}"/>
                </a:ext>
              </a:extLst>
            </p:cNvPr>
            <p:cNvGrpSpPr/>
            <p:nvPr/>
          </p:nvGrpSpPr>
          <p:grpSpPr>
            <a:xfrm>
              <a:off x="7010400" y="2853770"/>
              <a:ext cx="463550" cy="241855"/>
              <a:chOff x="7010400" y="2853770"/>
              <a:chExt cx="463550" cy="150261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0AAC566-29BA-BC41-8B85-3FFC0CDF51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0400" y="2854479"/>
                <a:ext cx="0" cy="1495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F27B62C-F5CB-9441-A894-64D1308D0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9000" y="2853770"/>
                <a:ext cx="0" cy="1495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C02B99E-D450-1B4A-81B6-DA611FF99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3950" y="2854479"/>
                <a:ext cx="0" cy="1495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9A1B67-C6D7-4E4C-8161-9F13C8AFA32E}"/>
                </a:ext>
              </a:extLst>
            </p:cNvPr>
            <p:cNvSpPr txBox="1"/>
            <p:nvPr/>
          </p:nvSpPr>
          <p:spPr>
            <a:xfrm>
              <a:off x="6843328" y="2837623"/>
              <a:ext cx="9412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C00000"/>
                  </a:solidFill>
                </a:rPr>
                <a:t>move add  sub  </a:t>
              </a:r>
              <a:r>
                <a:rPr lang="en-US" sz="800" dirty="0" err="1">
                  <a:solidFill>
                    <a:srgbClr val="C00000"/>
                  </a:solidFill>
                </a:rPr>
                <a:t>clr</a:t>
              </a:r>
              <a:endParaRPr lang="en-US" sz="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F74B8DB-5DDB-5044-9180-4F6D5C40E07E}"/>
              </a:ext>
            </a:extLst>
          </p:cNvPr>
          <p:cNvGrpSpPr/>
          <p:nvPr/>
        </p:nvGrpSpPr>
        <p:grpSpPr>
          <a:xfrm>
            <a:off x="1385382" y="3273057"/>
            <a:ext cx="941283" cy="258002"/>
            <a:chOff x="6843328" y="2837623"/>
            <a:chExt cx="941283" cy="25800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A65A4FD-4C0D-7A49-97C4-AA7D42F9FD31}"/>
                </a:ext>
              </a:extLst>
            </p:cNvPr>
            <p:cNvGrpSpPr/>
            <p:nvPr/>
          </p:nvGrpSpPr>
          <p:grpSpPr>
            <a:xfrm>
              <a:off x="7010400" y="2853770"/>
              <a:ext cx="463550" cy="241855"/>
              <a:chOff x="7010400" y="2853770"/>
              <a:chExt cx="463550" cy="150261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9F8907E-681A-094C-8D83-19870C7CCC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0400" y="2854479"/>
                <a:ext cx="0" cy="1495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6CE3CCA-B40A-7646-81D2-E6B600234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9000" y="2853770"/>
                <a:ext cx="0" cy="1495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7F3A633C-5F5E-CD4A-9E67-683C5F4126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73950" y="2854479"/>
                <a:ext cx="0" cy="1495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685E0FA-8A55-D644-947D-F8AC846D81C6}"/>
                </a:ext>
              </a:extLst>
            </p:cNvPr>
            <p:cNvSpPr txBox="1"/>
            <p:nvPr/>
          </p:nvSpPr>
          <p:spPr>
            <a:xfrm>
              <a:off x="6843328" y="2837623"/>
              <a:ext cx="9412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rgbClr val="C00000"/>
                  </a:solidFill>
                </a:rPr>
                <a:t>move add  sub  </a:t>
              </a:r>
              <a:r>
                <a:rPr lang="en-US" sz="800" dirty="0" err="1">
                  <a:solidFill>
                    <a:srgbClr val="C00000"/>
                  </a:solidFill>
                </a:rPr>
                <a:t>clr</a:t>
              </a:r>
              <a:endParaRPr lang="en-US" sz="800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9B2565-0A6A-5148-B006-FFC5578C4E96}"/>
              </a:ext>
            </a:extLst>
          </p:cNvPr>
          <p:cNvCxnSpPr>
            <a:endCxn id="15" idx="1"/>
          </p:cNvCxnSpPr>
          <p:nvPr/>
        </p:nvCxnSpPr>
        <p:spPr>
          <a:xfrm>
            <a:off x="4343400" y="3604612"/>
            <a:ext cx="2538410" cy="2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BD636C0-815D-7447-8015-862A776E336E}"/>
              </a:ext>
            </a:extLst>
          </p:cNvPr>
          <p:cNvCxnSpPr>
            <a:endCxn id="17" idx="3"/>
          </p:cNvCxnSpPr>
          <p:nvPr/>
        </p:nvCxnSpPr>
        <p:spPr>
          <a:xfrm flipH="1">
            <a:off x="2248655" y="3618968"/>
            <a:ext cx="1729115" cy="11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762C3C6-16A1-734A-B875-CF916BE442FE}"/>
              </a:ext>
            </a:extLst>
          </p:cNvPr>
          <p:cNvCxnSpPr/>
          <p:nvPr/>
        </p:nvCxnSpPr>
        <p:spPr>
          <a:xfrm flipH="1">
            <a:off x="7696200" y="3630648"/>
            <a:ext cx="164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DBE867C-4AEB-1A4F-970C-6D760CF1FC32}"/>
              </a:ext>
            </a:extLst>
          </p:cNvPr>
          <p:cNvCxnSpPr/>
          <p:nvPr/>
        </p:nvCxnSpPr>
        <p:spPr>
          <a:xfrm flipH="1">
            <a:off x="7696200" y="3783048"/>
            <a:ext cx="164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6CDAB6-1B04-7B4A-94DF-015369DA5AD5}"/>
              </a:ext>
            </a:extLst>
          </p:cNvPr>
          <p:cNvCxnSpPr/>
          <p:nvPr/>
        </p:nvCxnSpPr>
        <p:spPr>
          <a:xfrm flipH="1">
            <a:off x="7696200" y="3935448"/>
            <a:ext cx="164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2F92450-97BF-AF4E-B358-047A7212C78D}"/>
              </a:ext>
            </a:extLst>
          </p:cNvPr>
          <p:cNvSpPr txBox="1"/>
          <p:nvPr/>
        </p:nvSpPr>
        <p:spPr>
          <a:xfrm rot="5400000">
            <a:off x="7552421" y="3621448"/>
            <a:ext cx="5293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t0  t1  t2</a:t>
            </a: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29C08B02-61A1-344F-BFBB-929BD179C9DE}"/>
              </a:ext>
            </a:extLst>
          </p:cNvPr>
          <p:cNvSpPr/>
          <p:nvPr/>
        </p:nvSpPr>
        <p:spPr>
          <a:xfrm>
            <a:off x="1250504" y="3736927"/>
            <a:ext cx="617838" cy="1072567"/>
          </a:xfrm>
          <a:custGeom>
            <a:avLst/>
            <a:gdLst>
              <a:gd name="connsiteX0" fmla="*/ 617838 w 617838"/>
              <a:gd name="connsiteY0" fmla="*/ 0 h 1072567"/>
              <a:gd name="connsiteX1" fmla="*/ 617838 w 617838"/>
              <a:gd name="connsiteY1" fmla="*/ 88969 h 1072567"/>
              <a:gd name="connsiteX2" fmla="*/ 0 w 617838"/>
              <a:gd name="connsiteY2" fmla="*/ 88969 h 1072567"/>
              <a:gd name="connsiteX3" fmla="*/ 0 w 617838"/>
              <a:gd name="connsiteY3" fmla="*/ 1072567 h 1072567"/>
              <a:gd name="connsiteX4" fmla="*/ 187822 w 617838"/>
              <a:gd name="connsiteY4" fmla="*/ 1072567 h 107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838" h="1072567">
                <a:moveTo>
                  <a:pt x="617838" y="0"/>
                </a:moveTo>
                <a:lnTo>
                  <a:pt x="617838" y="88969"/>
                </a:lnTo>
                <a:lnTo>
                  <a:pt x="0" y="88969"/>
                </a:lnTo>
                <a:lnTo>
                  <a:pt x="0" y="1072567"/>
                </a:lnTo>
                <a:lnTo>
                  <a:pt x="187822" y="1072567"/>
                </a:lnTo>
              </a:path>
            </a:pathLst>
          </a:custGeom>
          <a:noFill/>
          <a:ln w="9525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CFEAE0F-92B1-4C48-BD0B-041100EF826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259975" y="4857372"/>
            <a:ext cx="424007" cy="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E2DD759-A1AA-C846-A0EE-D2AB87EA1667}"/>
              </a:ext>
            </a:extLst>
          </p:cNvPr>
          <p:cNvGrpSpPr/>
          <p:nvPr/>
        </p:nvGrpSpPr>
        <p:grpSpPr>
          <a:xfrm>
            <a:off x="6346883" y="4237879"/>
            <a:ext cx="2563522" cy="763525"/>
            <a:chOff x="6346883" y="3807620"/>
            <a:chExt cx="2563522" cy="763525"/>
          </a:xfrm>
        </p:grpSpPr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007CFED-7E5F-B04E-8B13-C3486D7C8532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3807620"/>
              <a:ext cx="0" cy="413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4C6FA22-FE43-9046-96F3-85C094980FB3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3807620"/>
              <a:ext cx="0" cy="413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0D40E16-268D-BC4E-A7B5-07B5C0EF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391400" y="3807620"/>
              <a:ext cx="0" cy="413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77500A4-3AF3-CF48-A7AB-607617BF3B19}"/>
                </a:ext>
              </a:extLst>
            </p:cNvPr>
            <p:cNvCxnSpPr>
              <a:cxnSpLocks/>
            </p:cNvCxnSpPr>
            <p:nvPr/>
          </p:nvCxnSpPr>
          <p:spPr>
            <a:xfrm>
              <a:off x="7480128" y="3807620"/>
              <a:ext cx="0" cy="413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5D02289-2B72-474E-9D73-E78638DF9BC2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0" y="3807620"/>
              <a:ext cx="0" cy="413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8FC6D1E-75B3-5E45-A365-1F75A625682A}"/>
                </a:ext>
              </a:extLst>
            </p:cNvPr>
            <p:cNvSpPr txBox="1"/>
            <p:nvPr/>
          </p:nvSpPr>
          <p:spPr>
            <a:xfrm>
              <a:off x="6346883" y="4324924"/>
              <a:ext cx="2563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Control lines to PC, MAR, MBR, Regs, ALU, </a:t>
              </a:r>
              <a:r>
                <a:rPr lang="en-US" sz="1000" dirty="0" err="1"/>
                <a:t>etc</a:t>
              </a:r>
              <a:endParaRPr lang="en-US" sz="1000" dirty="0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2FF40E7-D475-1A47-885E-9A50AEDDF379}"/>
              </a:ext>
            </a:extLst>
          </p:cNvPr>
          <p:cNvGrpSpPr/>
          <p:nvPr/>
        </p:nvGrpSpPr>
        <p:grpSpPr>
          <a:xfrm>
            <a:off x="2082791" y="4982252"/>
            <a:ext cx="2563522" cy="763525"/>
            <a:chOff x="6346883" y="3807620"/>
            <a:chExt cx="2563522" cy="763525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8DC1E0A-62FE-5746-9787-F1F1140D98C2}"/>
                </a:ext>
              </a:extLst>
            </p:cNvPr>
            <p:cNvCxnSpPr>
              <a:cxnSpLocks/>
            </p:cNvCxnSpPr>
            <p:nvPr/>
          </p:nvCxnSpPr>
          <p:spPr>
            <a:xfrm>
              <a:off x="7315200" y="3807620"/>
              <a:ext cx="0" cy="413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EE1E87E-C48A-5D4D-8071-115E7B5CED71}"/>
                </a:ext>
              </a:extLst>
            </p:cNvPr>
            <p:cNvCxnSpPr>
              <a:cxnSpLocks/>
            </p:cNvCxnSpPr>
            <p:nvPr/>
          </p:nvCxnSpPr>
          <p:spPr>
            <a:xfrm>
              <a:off x="7239000" y="3807620"/>
              <a:ext cx="0" cy="413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B3964AE-4E0A-1940-9AAF-550F7E76DD23}"/>
                </a:ext>
              </a:extLst>
            </p:cNvPr>
            <p:cNvCxnSpPr>
              <a:cxnSpLocks/>
            </p:cNvCxnSpPr>
            <p:nvPr/>
          </p:nvCxnSpPr>
          <p:spPr>
            <a:xfrm>
              <a:off x="7391400" y="3807620"/>
              <a:ext cx="0" cy="413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26FC18B-4C6F-D24F-A5ED-7F16C0B3C876}"/>
                </a:ext>
              </a:extLst>
            </p:cNvPr>
            <p:cNvCxnSpPr>
              <a:cxnSpLocks/>
            </p:cNvCxnSpPr>
            <p:nvPr/>
          </p:nvCxnSpPr>
          <p:spPr>
            <a:xfrm>
              <a:off x="7480128" y="3807620"/>
              <a:ext cx="0" cy="413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D3B2AFE-64BC-DD42-AEC9-2868FC366A60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0" y="3807620"/>
              <a:ext cx="0" cy="4130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D8F88A4-CD48-8D44-8D20-DD71200DB859}"/>
                </a:ext>
              </a:extLst>
            </p:cNvPr>
            <p:cNvSpPr txBox="1"/>
            <p:nvPr/>
          </p:nvSpPr>
          <p:spPr>
            <a:xfrm>
              <a:off x="6346883" y="4324924"/>
              <a:ext cx="25635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Control lines to PC, MAR, MBR, Regs, ALU, </a:t>
              </a:r>
              <a:r>
                <a:rPr lang="en-US" sz="1000" dirty="0" err="1"/>
                <a:t>etc</a:t>
              </a:r>
              <a:endParaRPr lang="en-US" sz="1000" dirty="0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CD0952B-9815-9F41-8D57-6D7935FB13B1}"/>
              </a:ext>
            </a:extLst>
          </p:cNvPr>
          <p:cNvSpPr txBox="1"/>
          <p:nvPr/>
        </p:nvSpPr>
        <p:spPr>
          <a:xfrm>
            <a:off x="3875163" y="5901206"/>
            <a:ext cx="158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2113921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sosceles Triangle 4">
            <a:extLst>
              <a:ext uri="{FF2B5EF4-FFF2-40B4-BE49-F238E27FC236}">
                <a16:creationId xmlns:a16="http://schemas.microsoft.com/office/drawing/2014/main" id="{4BBBF7BB-A35D-3049-8C22-D29D4BFC458D}"/>
              </a:ext>
            </a:extLst>
          </p:cNvPr>
          <p:cNvSpPr/>
          <p:nvPr/>
        </p:nvSpPr>
        <p:spPr>
          <a:xfrm>
            <a:off x="6708775" y="2876550"/>
            <a:ext cx="1974850" cy="2095500"/>
          </a:xfrm>
          <a:prstGeom prst="triangle">
            <a:avLst>
              <a:gd name="adj" fmla="val 48422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872764F0-D392-7D40-83B0-94A669060D6F}"/>
              </a:ext>
            </a:extLst>
          </p:cNvPr>
          <p:cNvSpPr/>
          <p:nvPr/>
        </p:nvSpPr>
        <p:spPr>
          <a:xfrm>
            <a:off x="7065818" y="2857500"/>
            <a:ext cx="1219200" cy="13335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altLang="ja-JP" dirty="0"/>
              <a:t>Storage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146343"/>
              </p:ext>
            </p:extLst>
          </p:nvPr>
        </p:nvGraphicFramePr>
        <p:xfrm>
          <a:off x="3200400" y="1447800"/>
          <a:ext cx="2895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1355">
                <a:tc>
                  <a:txBody>
                    <a:bodyPr/>
                    <a:lstStyle/>
                    <a:p>
                      <a:r>
                        <a:rPr lang="en-US" sz="1100" dirty="0"/>
                        <a:t>S</a:t>
                      </a:r>
                      <a:r>
                        <a:rPr lang="en-US" altLang="ja-JP" sz="1100" dirty="0"/>
                        <a:t>torage</a:t>
                      </a:r>
                      <a:r>
                        <a:rPr lang="ja-JP" altLang="en-US" sz="1100" dirty="0"/>
                        <a:t> </a:t>
                      </a:r>
                      <a:r>
                        <a:rPr lang="en-US" altLang="ja-JP" sz="1100" dirty="0"/>
                        <a:t>Types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100" dirty="0"/>
                        <a:t>Viewpoints</a:t>
                      </a:r>
                      <a:r>
                        <a:rPr lang="ja-JP" altLang="en-US" sz="1100" dirty="0"/>
                        <a:t> </a:t>
                      </a:r>
                      <a:r>
                        <a:rPr lang="en-US" altLang="ja-JP" sz="1100" dirty="0"/>
                        <a:t>from</a:t>
                      </a:r>
                      <a:r>
                        <a:rPr lang="ja-JP" altLang="en-US" sz="1100" dirty="0"/>
                        <a:t> </a:t>
                      </a:r>
                      <a:r>
                        <a:rPr lang="en-US" altLang="ja-JP" sz="1100" dirty="0"/>
                        <a:t>Programs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1904">
                <a:tc>
                  <a:txBody>
                    <a:bodyPr/>
                    <a:lstStyle/>
                    <a:p>
                      <a:r>
                        <a:rPr lang="en-US" sz="1100" dirty="0"/>
                        <a:t>SRAM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Fastest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Smallest capacity,</a:t>
                      </a:r>
                      <a:r>
                        <a:rPr lang="en-US" sz="1100" baseline="0" dirty="0"/>
                        <a:t> Expensive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Frequent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247">
                <a:tc>
                  <a:txBody>
                    <a:bodyPr/>
                    <a:lstStyle/>
                    <a:p>
                      <a:r>
                        <a:rPr lang="en-US" sz="1100" dirty="0"/>
                        <a:t>DRAM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Large,</a:t>
                      </a:r>
                      <a:r>
                        <a:rPr lang="en-US" sz="1100" baseline="0" dirty="0"/>
                        <a:t> Cheap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Temporary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247">
                <a:tc>
                  <a:txBody>
                    <a:bodyPr/>
                    <a:lstStyle/>
                    <a:p>
                      <a:r>
                        <a:rPr lang="en-US" sz="1100" dirty="0"/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Larger,</a:t>
                      </a:r>
                      <a:r>
                        <a:rPr lang="en-US" sz="1100" baseline="0" dirty="0"/>
                        <a:t> Cheaper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Persistent</a:t>
                      </a:r>
                      <a:r>
                        <a:rPr lang="en-US" sz="1100" baseline="0" dirty="0"/>
                        <a:t> data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247">
                <a:tc>
                  <a:txBody>
                    <a:bodyPr/>
                    <a:lstStyle/>
                    <a:p>
                      <a:r>
                        <a:rPr lang="en-US" sz="1100" dirty="0"/>
                        <a:t>HDD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Largest, Cheapest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9" name="Picture 8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048000"/>
            <a:ext cx="1164772" cy="3313484"/>
          </a:xfrm>
          <a:prstGeom prst="rect">
            <a:avLst/>
          </a:prstGeom>
        </p:spPr>
      </p:pic>
      <p:pic>
        <p:nvPicPr>
          <p:cNvPr id="10" name="Picture 9" descr="Untitled 2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71601"/>
            <a:ext cx="2259268" cy="1447800"/>
          </a:xfrm>
          <a:prstGeom prst="rect">
            <a:avLst/>
          </a:prstGeom>
        </p:spPr>
      </p:pic>
      <p:pic>
        <p:nvPicPr>
          <p:cNvPr id="11" name="Picture 10" descr="Untitled3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352800"/>
            <a:ext cx="1741976" cy="1446918"/>
          </a:xfrm>
          <a:prstGeom prst="rect">
            <a:avLst/>
          </a:prstGeom>
        </p:spPr>
      </p:pic>
      <p:pic>
        <p:nvPicPr>
          <p:cNvPr id="12" name="Picture 8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2201" y="2133600"/>
            <a:ext cx="29718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13" name="Isosceles Triangle 8">
            <a:extLst>
              <a:ext uri="{FF2B5EF4-FFF2-40B4-BE49-F238E27FC236}">
                <a16:creationId xmlns:a16="http://schemas.microsoft.com/office/drawing/2014/main" id="{08A0AFD8-2F74-1849-B08E-51579E3B2CC0}"/>
              </a:ext>
            </a:extLst>
          </p:cNvPr>
          <p:cNvSpPr/>
          <p:nvPr/>
        </p:nvSpPr>
        <p:spPr>
          <a:xfrm>
            <a:off x="7065818" y="2843645"/>
            <a:ext cx="1219200" cy="1333500"/>
          </a:xfrm>
          <a:prstGeom prst="triangle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88420-AA8F-D14E-80FE-54B8CAA8BD6D}"/>
              </a:ext>
            </a:extLst>
          </p:cNvPr>
          <p:cNvSpPr txBox="1"/>
          <p:nvPr/>
        </p:nvSpPr>
        <p:spPr>
          <a:xfrm>
            <a:off x="7127692" y="3510395"/>
            <a:ext cx="1282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Cache 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C87583-B2F6-AB4D-A24B-B90EF8FA921A}"/>
              </a:ext>
            </a:extLst>
          </p:cNvPr>
          <p:cNvSpPr txBox="1"/>
          <p:nvPr/>
        </p:nvSpPr>
        <p:spPr>
          <a:xfrm>
            <a:off x="7111740" y="4600195"/>
            <a:ext cx="1216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Main memory</a:t>
            </a:r>
          </a:p>
        </p:txBody>
      </p:sp>
    </p:spTree>
    <p:extLst>
      <p:ext uri="{BB962C8B-B14F-4D97-AF65-F5344CB8AC3E}">
        <p14:creationId xmlns:p14="http://schemas.microsoft.com/office/powerpoint/2010/main" val="91821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1" dirty="0"/>
          </a:p>
        </p:txBody>
      </p:sp>
      <p:sp>
        <p:nvSpPr>
          <p:cNvPr id="263173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38200"/>
          </a:xfrm>
          <a:noFill/>
        </p:spPr>
        <p:txBody>
          <a:bodyPr lIns="90841" tIns="43854" rIns="90841" bIns="43854" anchor="ctr"/>
          <a:lstStyle/>
          <a:p>
            <a:r>
              <a:rPr lang="en-US" dirty="0"/>
              <a:t>Locality</a:t>
            </a:r>
          </a:p>
        </p:txBody>
      </p:sp>
      <p:sp>
        <p:nvSpPr>
          <p:cNvPr id="263174" name="Rectangle 5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229600" cy="2362200"/>
          </a:xfrm>
          <a:noFill/>
        </p:spPr>
        <p:txBody>
          <a:bodyPr lIns="90841" tIns="43854" rIns="90841" bIns="43854"/>
          <a:lstStyle/>
          <a:p>
            <a:pPr>
              <a:lnSpc>
                <a:spcPct val="110000"/>
              </a:lnSpc>
            </a:pPr>
            <a:r>
              <a:rPr lang="en-US" sz="1600" dirty="0"/>
              <a:t>If an item is referenced:</a:t>
            </a:r>
          </a:p>
          <a:p>
            <a:pPr lvl="1">
              <a:lnSpc>
                <a:spcPct val="110000"/>
              </a:lnSpc>
            </a:pPr>
            <a:r>
              <a:rPr lang="en-US" sz="1600" b="1" i="1" dirty="0">
                <a:solidFill>
                  <a:srgbClr val="800000"/>
                </a:solidFill>
              </a:rPr>
              <a:t>Temporal locality:</a:t>
            </a:r>
            <a:r>
              <a:rPr lang="en-US" sz="1600" b="1" dirty="0"/>
              <a:t> </a:t>
            </a:r>
            <a:r>
              <a:rPr lang="en-US" sz="1600" i="1" dirty="0">
                <a:solidFill>
                  <a:srgbClr val="3F5A87"/>
                </a:solidFill>
              </a:rPr>
              <a:t>Examples in programming?</a:t>
            </a:r>
          </a:p>
          <a:p>
            <a:pPr lvl="1">
              <a:lnSpc>
                <a:spcPct val="110000"/>
              </a:lnSpc>
            </a:pPr>
            <a:r>
              <a:rPr lang="en-US" sz="1600" b="1" i="1" dirty="0">
                <a:solidFill>
                  <a:srgbClr val="800000"/>
                </a:solidFill>
              </a:rPr>
              <a:t>Spatial locality:</a:t>
            </a:r>
            <a:r>
              <a:rPr lang="en-US" sz="1600" b="1" dirty="0"/>
              <a:t> </a:t>
            </a:r>
            <a:r>
              <a:rPr lang="en-US" sz="1600" i="1" dirty="0">
                <a:solidFill>
                  <a:srgbClr val="3F5A87"/>
                </a:solidFill>
              </a:rPr>
              <a:t>Examples in programming?</a:t>
            </a:r>
            <a:endParaRPr lang="en-US" sz="1600" dirty="0">
              <a:solidFill>
                <a:srgbClr val="3F5A87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600" b="1" i="1" dirty="0">
                <a:solidFill>
                  <a:srgbClr val="800000"/>
                </a:solidFill>
              </a:rPr>
              <a:t>Sequential Locality: </a:t>
            </a:r>
            <a:r>
              <a:rPr lang="en-US" sz="1600" i="1" dirty="0">
                <a:solidFill>
                  <a:srgbClr val="000000"/>
                </a:solidFill>
              </a:rPr>
              <a:t>Instructions tend to be accessed sequentially.</a:t>
            </a:r>
          </a:p>
          <a:p>
            <a:pPr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</a:rPr>
              <a:t>Cache: maintain instructions, data, and address information that will be accessed soon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</a:rPr>
              <a:t>Instruction Cache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</a:rPr>
              <a:t>Data Cache</a:t>
            </a:r>
          </a:p>
          <a:p>
            <a:pPr lvl="1">
              <a:lnSpc>
                <a:spcPct val="110000"/>
              </a:lnSpc>
            </a:pPr>
            <a:r>
              <a:rPr lang="en-US" sz="1600" dirty="0">
                <a:solidFill>
                  <a:srgbClr val="000000"/>
                </a:solidFill>
              </a:rPr>
              <a:t>Translation Lookahead Buffer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15: RISC and Cache - Direct Map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6</a:t>
            </a:fld>
            <a:endParaRPr lang="en-US" altLang="ko-KR" dirty="0"/>
          </a:p>
        </p:txBody>
      </p:sp>
      <p:pic>
        <p:nvPicPr>
          <p:cNvPr id="11" name="Picture 2" descr="C:\Users\wkim\Documents\Picture1.png">
            <a:extLst>
              <a:ext uri="{FF2B5EF4-FFF2-40B4-BE49-F238E27FC236}">
                <a16:creationId xmlns:a16="http://schemas.microsoft.com/office/drawing/2014/main" id="{34C0FE81-22F4-9647-B4A1-2373FC8D1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91" y="3679927"/>
            <a:ext cx="5266434" cy="150167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wkim\Documents\Picture2.png">
            <a:extLst>
              <a:ext uri="{FF2B5EF4-FFF2-40B4-BE49-F238E27FC236}">
                <a16:creationId xmlns:a16="http://schemas.microsoft.com/office/drawing/2014/main" id="{9D912774-BEF6-8A41-AEBE-F119497C6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339" y="5069608"/>
            <a:ext cx="4876071" cy="135572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21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/>
          <a:lstStyle/>
          <a:p>
            <a:r>
              <a:rPr lang="en-US" dirty="0"/>
              <a:t>Cache Read Operation</a:t>
            </a:r>
          </a:p>
        </p:txBody>
      </p:sp>
      <p:pic>
        <p:nvPicPr>
          <p:cNvPr id="9" name="Picture 8" descr="f5.pdf"/>
          <p:cNvPicPr>
            <a:picLocks noChangeAspect="1"/>
          </p:cNvPicPr>
          <p:nvPr/>
        </p:nvPicPr>
        <p:blipFill>
          <a:blip r:embed="rId2"/>
          <a:srcRect t="9091" b="9091"/>
          <a:stretch>
            <a:fillRect/>
          </a:stretch>
        </p:blipFill>
        <p:spPr>
          <a:xfrm>
            <a:off x="457200" y="990600"/>
            <a:ext cx="7620000" cy="6400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50273" y="3352800"/>
            <a:ext cx="2630714" cy="838200"/>
          </a:xfrm>
          <a:prstGeom prst="rect">
            <a:avLst/>
          </a:prstGeom>
          <a:noFill/>
          <a:ln w="444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3333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Hit: requested data in the cache</a:t>
            </a:r>
          </a:p>
          <a:p>
            <a:endParaRPr lang="en-US" sz="1600" b="1" dirty="0">
              <a:solidFill>
                <a:srgbClr val="3333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165475" y="2333625"/>
            <a:ext cx="5827486" cy="3352800"/>
          </a:xfrm>
          <a:prstGeom prst="rect">
            <a:avLst/>
          </a:prstGeom>
          <a:solidFill>
            <a:schemeClr val="accent1">
              <a:alpha val="0"/>
            </a:schemeClr>
          </a:solidFill>
          <a:ln w="412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Miss: requested data not in the cache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 flipH="1">
            <a:off x="3276600" y="18288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 – read address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0433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1" dirty="0"/>
          </a:p>
        </p:txBody>
      </p:sp>
      <p:sp>
        <p:nvSpPr>
          <p:cNvPr id="26624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89275" tIns="43854" rIns="89275" bIns="43854"/>
          <a:lstStyle/>
          <a:p>
            <a:r>
              <a:rPr lang="en-US" dirty="0"/>
              <a:t>Effective Execution Time</a:t>
            </a:r>
          </a:p>
        </p:txBody>
      </p:sp>
      <p:sp>
        <p:nvSpPr>
          <p:cNvPr id="266246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89275" tIns="43854" rIns="89275" bIns="43854"/>
          <a:lstStyle/>
          <a:p>
            <a:pPr>
              <a:lnSpc>
                <a:spcPct val="90000"/>
              </a:lnSpc>
            </a:pPr>
            <a:r>
              <a:rPr lang="en-US" sz="1800" dirty="0"/>
              <a:t>Block: unit of data transfer (called </a:t>
            </a:r>
            <a:r>
              <a:rPr lang="en-US" sz="1800" i="1" dirty="0"/>
              <a:t>refill line </a:t>
            </a:r>
            <a:r>
              <a:rPr lang="en-US" sz="1800" dirty="0"/>
              <a:t>as well) (why?)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Hit rate: percentage of accesses found in cache 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Miss rate: percentage of accesses not in cache (1 - hit rate)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Hit time: time to access cache 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Miss penalty: time to replace block in cache with appropriate one (replace a block, not a data), tends to large. (100 times more than hit time)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Effective execution time (EET):</a:t>
            </a:r>
          </a:p>
          <a:p>
            <a:pPr lvl="1">
              <a:lnSpc>
                <a:spcPct val="90000"/>
              </a:lnSpc>
            </a:pPr>
            <a:r>
              <a:rPr lang="en-US" sz="1800" b="1" i="1" dirty="0">
                <a:solidFill>
                  <a:srgbClr val="FF0000"/>
                </a:solidFill>
              </a:rPr>
              <a:t>hit rate * hit time + miss rate * miss penalty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Goal is, as less EET as possible. (of course)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Decreasing miss rate (simultaneously increasing hit rate) is an important goal.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endParaRPr lang="en-US" sz="2200" dirty="0"/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15: RISC and Cache - Direct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644493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SigBrnd</Template>
  <TotalTime>11576</TotalTime>
  <Words>2292</Words>
  <Application>Microsoft Macintosh PowerPoint</Application>
  <PresentationFormat>On-screen Show (4:3)</PresentationFormat>
  <Paragraphs>726</Paragraphs>
  <Slides>18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29" baseType="lpstr">
      <vt:lpstr>Frutiger 55 Roman</vt:lpstr>
      <vt:lpstr>Arial</vt:lpstr>
      <vt:lpstr>Calibri</vt:lpstr>
      <vt:lpstr>Courier New</vt:lpstr>
      <vt:lpstr>Times New Roman</vt:lpstr>
      <vt:lpstr>1_Office Theme</vt:lpstr>
      <vt:lpstr>Office Theme</vt:lpstr>
      <vt:lpstr>2_Office Theme</vt:lpstr>
      <vt:lpstr>3_Office Theme</vt:lpstr>
      <vt:lpstr>4_Office Theme</vt:lpstr>
      <vt:lpstr>CSS 422 Hardware and Computer Organization </vt:lpstr>
      <vt:lpstr>Topics</vt:lpstr>
      <vt:lpstr>CISC versus RISC in Assembly Code</vt:lpstr>
      <vt:lpstr>CISC versus RISC</vt:lpstr>
      <vt:lpstr>Micro-programmed vs Hardwired Control </vt:lpstr>
      <vt:lpstr>Storage</vt:lpstr>
      <vt:lpstr>Locality</vt:lpstr>
      <vt:lpstr>Cache Read Operation</vt:lpstr>
      <vt:lpstr>Effective Execution Time</vt:lpstr>
      <vt:lpstr>Class Exercise</vt:lpstr>
      <vt:lpstr>Cache Organization</vt:lpstr>
      <vt:lpstr>Cache Design</vt:lpstr>
      <vt:lpstr>PowerPoint Presentation</vt:lpstr>
      <vt:lpstr>Metaphors of Mapping Functions</vt:lpstr>
      <vt:lpstr>Direct Mapping</vt:lpstr>
      <vt:lpstr>PowerPoint Presentation</vt:lpstr>
      <vt:lpstr>Find Hit/Miss in Direct Mapping</vt:lpstr>
      <vt:lpstr>Summary</vt:lpstr>
      <vt:lpstr>Custom Show 1</vt:lpstr>
    </vt:vector>
  </TitlesOfParts>
  <Company>Pluto Sound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CSc3360 Windowing Systems Programming</dc:title>
  <dc:creator>Stephen J. Pellicer</dc:creator>
  <cp:lastModifiedBy>Munehiro Fukuda</cp:lastModifiedBy>
  <cp:revision>629</cp:revision>
  <cp:lastPrinted>1601-01-01T00:00:00Z</cp:lastPrinted>
  <dcterms:created xsi:type="dcterms:W3CDTF">2006-01-05T18:10:09Z</dcterms:created>
  <dcterms:modified xsi:type="dcterms:W3CDTF">2021-12-27T05:14:23Z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