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24"/>
  </p:notesMasterIdLst>
  <p:handoutMasterIdLst>
    <p:handoutMasterId r:id="rId25"/>
  </p:handoutMasterIdLst>
  <p:sldIdLst>
    <p:sldId id="257" r:id="rId6"/>
    <p:sldId id="258" r:id="rId7"/>
    <p:sldId id="301" r:id="rId8"/>
    <p:sldId id="307" r:id="rId9"/>
    <p:sldId id="266" r:id="rId10"/>
    <p:sldId id="269" r:id="rId11"/>
    <p:sldId id="270" r:id="rId12"/>
    <p:sldId id="271" r:id="rId13"/>
    <p:sldId id="302" r:id="rId14"/>
    <p:sldId id="308" r:id="rId15"/>
    <p:sldId id="303" r:id="rId16"/>
    <p:sldId id="288" r:id="rId17"/>
    <p:sldId id="289" r:id="rId18"/>
    <p:sldId id="304" r:id="rId19"/>
    <p:sldId id="305" r:id="rId20"/>
    <p:sldId id="306" r:id="rId21"/>
    <p:sldId id="299" r:id="rId22"/>
    <p:sldId id="300" r:id="rId23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BB4"/>
    <a:srgbClr val="0033CC"/>
    <a:srgbClr val="003399"/>
    <a:srgbClr val="3333FF"/>
    <a:srgbClr val="3333CC"/>
    <a:srgbClr val="0000FF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75" autoAdjust="0"/>
    <p:restoredTop sz="93861" autoAdjust="0"/>
  </p:normalViewPr>
  <p:slideViewPr>
    <p:cSldViewPr>
      <p:cViewPr varScale="1">
        <p:scale>
          <a:sx n="177" d="100"/>
          <a:sy n="177" d="100"/>
        </p:scale>
        <p:origin x="34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5F572-265B-3547-BC13-FCABC9ED0447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4195-DB73-2948-AAE3-1992059A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8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AF339365-9AAE-4473-BF43-687E300CC7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687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58A84-A59A-4D97-8548-1B8EC4B4630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85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385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654" tIns="44247" rIns="91654" bIns="4424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8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D99B50-2F4D-464E-A841-B03D9B7D03C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7376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37376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654" tIns="44247" rIns="91654" bIns="44247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60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DA70A7-4004-4018-A4E5-236C8E825B1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74787" name="Rectangle 102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654" tIns="44247" rIns="91654" bIns="44247"/>
          <a:lstStyle/>
          <a:p>
            <a:endParaRPr lang="en-US" dirty="0"/>
          </a:p>
        </p:txBody>
      </p:sp>
      <p:sp>
        <p:nvSpPr>
          <p:cNvPr id="374788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628315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158A84-A59A-4D97-8548-1B8EC4B4630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85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</p:spPr>
      </p:sp>
      <p:sp>
        <p:nvSpPr>
          <p:cNvPr id="385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1654" tIns="44247" rIns="91654" bIns="44247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4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DF00B-398C-4E32-A106-4EFC87DFAA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60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804F3-1F08-4F79-8004-EB8AE6F905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56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C1C0B-A663-4676-98A1-EF2B0305DC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35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9E1F5-56A0-4092-8225-C60227A118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27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223F-1B41-4171-8A8F-48E3E08B55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40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8630A-5A24-4AF5-8F66-7351743884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8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BD3C-8DAA-4E9B-A2FB-8311C2F98C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43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535D-A06A-468D-A90E-EB638E36CF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11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2D119-87EF-4256-90AF-48015D9F24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806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C713-78D8-4984-95D4-4FF8F2B61A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29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D9E2C-54B9-41F4-8A75-685EC36FDB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3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16C61-14C4-4AE7-93C7-F4B6C59C88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748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7B6BF-2C52-4BDE-8452-EF6BF7F5B2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391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D0D25-200A-48E8-9DDC-62FF0E140F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5642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4115E-AF98-4ED5-8C11-3B9BEE12ED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98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9FC2-E98C-4F23-9B53-6ACB1EC38C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40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49B22-775F-47F2-BB39-AB61C96BBDB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603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226F5-8834-4AA6-B58D-F267DCAD1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28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4131B-21CC-4493-8A15-CB73888D0B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094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34EED-9150-4CBA-936D-69B651A6C2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725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AE18-2A9D-4F31-9547-7F6DAE83B8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456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C30F2-9D2A-4E04-93BB-C67D265F9F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08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C4142-2AF2-4C81-AF7A-E8BA01F519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242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488C6-7EA3-44BB-A5F1-1E34EBE592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51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554ED-928E-4E9C-BDF8-1051F03C90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355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1C57-2C44-473C-9386-A931A836DC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1007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B0ED0-AA16-40FE-AF3A-4C33E99CDA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659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D6AD-AF07-42B5-9D46-5539309758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580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155EF-A800-4D1A-B1F9-AA6D889391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1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0062-1BFD-4FAE-8485-7BAF213806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219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F441C-5005-4038-84DB-2FDDB93481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8660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04E6-0F91-44E7-9B5E-F664EBA0AB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9094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0B03-4C4F-4E9E-BB4E-3FB1746A83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9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3AC32-1D6B-4D70-805C-E15AC96883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41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F062-751B-4EE9-900C-7289453D44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6318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1DA4-678B-431F-80DB-70D7FF8387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028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C23B-4C7F-4ED8-A02D-7FB18565B1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630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C30C1-A8FB-470F-8DDB-BC6F509634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3182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BC0D9-E6BB-4FB2-B907-408BB5D78A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579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2410-B111-4672-B80A-1470C985BF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8673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8782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0316-90B9-47E1-9D52-5114F42BC1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798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18A5-4C2C-4EE1-920D-EDA3AE8694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8419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3FB6D-48BA-406B-907B-8A5D67E9CB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5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224B9-9B2F-4D4E-B8CB-81B920F9B5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712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45D5D-4683-4050-B25A-4DE8243920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1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E67F9-B259-41B4-84A7-FFB3DF4E7E5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2555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E36D1-BADA-4678-B8BD-92B0B8C911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7982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99DFC-976C-4D6B-8193-C5AF489C3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5577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A63F-6A54-442E-88AD-E00D272E60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7828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01B87-1841-4BFE-85BB-CBB0D4F951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61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816B-6821-463E-94FD-740CBB093C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2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9E861-AD90-4143-ABAD-63B485863C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0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43882-8A51-4435-921E-75A4987E1B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16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A35C1-EB63-4480-AB2E-C5E855A028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02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B0948D-7B13-4C95-ADBF-523A4CD9FA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00FB78-9F76-4BA3-B607-145052372D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A38662-C29B-4744-AC2F-5D09956BA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5FCF6E-81D6-41FA-94ED-9718693F5E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FEC22B-A995-420B-97FC-0CF5935C30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ctrTitle"/>
          </p:nvPr>
        </p:nvSpPr>
        <p:spPr>
          <a:xfrm>
            <a:off x="4800600" y="228600"/>
            <a:ext cx="4343400" cy="612775"/>
          </a:xfrm>
        </p:spPr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  <a:t>CSS 422 Hardware and Computer Organization</a:t>
            </a:r>
            <a:b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endParaRPr lang="en-US" altLang="ko-KR"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147" name="Rectangle 6"/>
          <p:cNvSpPr>
            <a:spLocks/>
          </p:cNvSpPr>
          <p:nvPr/>
        </p:nvSpPr>
        <p:spPr bwMode="auto">
          <a:xfrm>
            <a:off x="76200" y="1676400"/>
            <a:ext cx="8991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4800" dirty="0">
                <a:solidFill>
                  <a:schemeClr val="bg1"/>
                </a:solidFill>
                <a:ea typeface="굴림" pitchFamily="34" charset="-127"/>
              </a:rPr>
              <a:t>Associative Cache and Snoop Cache</a:t>
            </a:r>
            <a:endParaRPr lang="en-US" altLang="ko-KR" sz="4800" dirty="0">
              <a:solidFill>
                <a:schemeClr val="bg1"/>
              </a:solidFill>
            </a:endParaRP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439102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ja-JP" sz="3200" dirty="0">
                <a:solidFill>
                  <a:schemeClr val="bg1"/>
                </a:solidFill>
              </a:rPr>
              <a:t>Professor: Munehiro Fukuda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43492" y="3650218"/>
            <a:ext cx="70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ea typeface="굴림" pitchFamily="50" charset="-127"/>
              </a:rPr>
              <a:t>Ver. 2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DF00B-398C-4E32-A106-4EFC87DFAA0A}" type="slidenum">
              <a:rPr lang="ko-KR" altLang="en-US" smtClean="0"/>
              <a:pPr>
                <a:defRPr/>
              </a:pPr>
              <a:t>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  <a:endParaRPr lang="en-US" altLang="ko-K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447F-D376-564C-BF2F-E59F7C33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1199"/>
            <a:ext cx="8229600" cy="838200"/>
          </a:xfrm>
        </p:spPr>
        <p:txBody>
          <a:bodyPr/>
          <a:lstStyle/>
          <a:p>
            <a:r>
              <a:rPr lang="en-US" dirty="0"/>
              <a:t>N-Way Set Associative Cache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0A7D1-08C5-024F-A098-1335E997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4B9B-D7E1-1342-805C-18C563A1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AF70A-6F8D-3548-8918-50EC5A45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779E7E90-BD80-2B47-AF3A-9DBFE8546518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76990"/>
            <a:ext cx="8077200" cy="365125"/>
          </a:xfrm>
          <a:prstGeom prst="rect">
            <a:avLst/>
          </a:prstGeom>
          <a:noFill/>
        </p:spPr>
        <p:txBody>
          <a:bodyPr lIns="90841" tIns="43854" rIns="90841" bIns="43854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buFont typeface="Arial" charset="0"/>
              <a:buNone/>
            </a:pPr>
            <a:r>
              <a:rPr lang="en-US" sz="1600" kern="0"/>
              <a:t>Divide the address into tag, block and offset bits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endParaRPr lang="en-US" sz="1800" kern="0"/>
          </a:p>
          <a:p>
            <a:pPr>
              <a:lnSpc>
                <a:spcPct val="110000"/>
              </a:lnSpc>
            </a:pPr>
            <a:endParaRPr lang="en-US" sz="1800" kern="0"/>
          </a:p>
          <a:p>
            <a:pPr>
              <a:lnSpc>
                <a:spcPct val="110000"/>
              </a:lnSpc>
            </a:pPr>
            <a:endParaRPr lang="en-US" sz="1800" kern="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41C7B3-DB0D-4541-98D8-6E896C963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068264"/>
              </p:ext>
            </p:extLst>
          </p:nvPr>
        </p:nvGraphicFramePr>
        <p:xfrm>
          <a:off x="803275" y="2590800"/>
          <a:ext cx="7912101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2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Tag bits: log(M/(C/W))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Set bits: log((C/B)/W)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Offset bits: log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73DE8A1-F4F1-B247-9C65-CC32C0685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20183"/>
              </p:ext>
            </p:extLst>
          </p:nvPr>
        </p:nvGraphicFramePr>
        <p:xfrm>
          <a:off x="803275" y="1618621"/>
          <a:ext cx="3463925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139609785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4062623859"/>
                    </a:ext>
                  </a:extLst>
                </a:gridCol>
              </a:tblGrid>
              <a:tr h="296967">
                <a:tc>
                  <a:txBody>
                    <a:bodyPr/>
                    <a:lstStyle/>
                    <a:p>
                      <a:r>
                        <a:rPr lang="en-US" sz="1400" b="0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4287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Set associative cache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W-way C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1924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88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F7455F-F1B4-8A41-B05A-2AE8C4477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76228"/>
              </p:ext>
            </p:extLst>
          </p:nvPr>
        </p:nvGraphicFramePr>
        <p:xfrm>
          <a:off x="6188765" y="3244489"/>
          <a:ext cx="2244725" cy="1127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13960978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62623859"/>
                    </a:ext>
                  </a:extLst>
                </a:gridCol>
              </a:tblGrid>
              <a:tr h="296967">
                <a:tc>
                  <a:txBody>
                    <a:bodyPr/>
                    <a:lstStyle/>
                    <a:p>
                      <a:r>
                        <a:rPr lang="en-US" sz="1400" b="0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4287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size</a:t>
                      </a:r>
                    </a:p>
                    <a:p>
                      <a:r>
                        <a:rPr lang="en-US" sz="1400" dirty="0"/>
                        <a:t>4 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1924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882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7C2717-E888-BF42-91CA-3239FB111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436114"/>
              </p:ext>
            </p:extLst>
          </p:nvPr>
        </p:nvGraphicFramePr>
        <p:xfrm>
          <a:off x="311150" y="4445639"/>
          <a:ext cx="27781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Tag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Set 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Offset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0AF7CA5-C158-AA4B-AA57-405A1067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790970"/>
              </p:ext>
            </p:extLst>
          </p:nvPr>
        </p:nvGraphicFramePr>
        <p:xfrm>
          <a:off x="311150" y="3257114"/>
          <a:ext cx="2244725" cy="1127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13960978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62623859"/>
                    </a:ext>
                  </a:extLst>
                </a:gridCol>
              </a:tblGrid>
              <a:tr h="296967">
                <a:tc>
                  <a:txBody>
                    <a:bodyPr/>
                    <a:lstStyle/>
                    <a:p>
                      <a:r>
                        <a:rPr lang="en-US" sz="1400" b="0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4287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size</a:t>
                      </a:r>
                    </a:p>
                    <a:p>
                      <a:r>
                        <a:rPr lang="en-US" sz="1400" dirty="0"/>
                        <a:t>2 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1924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882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E2182BC-475C-E64D-B1CA-B2A0E4B80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086751"/>
              </p:ext>
            </p:extLst>
          </p:nvPr>
        </p:nvGraphicFramePr>
        <p:xfrm>
          <a:off x="3241675" y="4446278"/>
          <a:ext cx="27781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Tag 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Set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Offset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EEAF70C-CE9F-B742-9678-6327E0B52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932382"/>
              </p:ext>
            </p:extLst>
          </p:nvPr>
        </p:nvGraphicFramePr>
        <p:xfrm>
          <a:off x="3241675" y="3257114"/>
          <a:ext cx="2244725" cy="1127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13960978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62623859"/>
                    </a:ext>
                  </a:extLst>
                </a:gridCol>
              </a:tblGrid>
              <a:tr h="248086">
                <a:tc>
                  <a:txBody>
                    <a:bodyPr/>
                    <a:lstStyle/>
                    <a:p>
                      <a:r>
                        <a:rPr lang="en-US" sz="1400" b="0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512KB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4287"/>
                  </a:ext>
                </a:extLst>
              </a:tr>
              <a:tr h="368658">
                <a:tc>
                  <a:txBody>
                    <a:bodyPr/>
                    <a:lstStyle/>
                    <a:p>
                      <a:r>
                        <a:rPr lang="en-US" sz="1400" dirty="0"/>
                        <a:t>Cache size</a:t>
                      </a:r>
                    </a:p>
                    <a:p>
                      <a:r>
                        <a:rPr lang="en-US" sz="1400" dirty="0"/>
                        <a:t>2 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1924"/>
                  </a:ext>
                </a:extLst>
              </a:tr>
              <a:tr h="263326">
                <a:tc>
                  <a:txBody>
                    <a:bodyPr/>
                    <a:lstStyle/>
                    <a:p>
                      <a:r>
                        <a:rPr lang="en-US" sz="1400" dirty="0"/>
                        <a:t>Cache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882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2CD5F57-EBD5-CD40-862C-1FE9740A5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05757"/>
              </p:ext>
            </p:extLst>
          </p:nvPr>
        </p:nvGraphicFramePr>
        <p:xfrm>
          <a:off x="6172200" y="4445639"/>
          <a:ext cx="27781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Tag (18)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Set 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Offset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164CE1A-BD63-0549-9008-E230854B2395}"/>
              </a:ext>
            </a:extLst>
          </p:cNvPr>
          <p:cNvSpPr txBox="1"/>
          <p:nvPr/>
        </p:nvSpPr>
        <p:spPr>
          <a:xfrm>
            <a:off x="302127" y="4871970"/>
            <a:ext cx="28633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#tags: 64 / (32 / 2) = 4 = 2</a:t>
            </a:r>
            <a:r>
              <a:rPr lang="en-US" sz="1200" baseline="30000" dirty="0"/>
              <a:t>2</a:t>
            </a:r>
            <a:endParaRPr lang="en-US" sz="1200" dirty="0"/>
          </a:p>
          <a:p>
            <a:r>
              <a:rPr lang="en-US" sz="1200" dirty="0"/>
              <a:t>#sets: (32/4)/2 = 4 = 2</a:t>
            </a:r>
            <a:r>
              <a:rPr lang="en-US" sz="1200" baseline="30000" dirty="0"/>
              <a:t>2</a:t>
            </a:r>
            <a:endParaRPr lang="en-US" sz="1200" dirty="0"/>
          </a:p>
          <a:p>
            <a:r>
              <a:rPr lang="en-US" sz="1200" dirty="0"/>
              <a:t>#offset: 4 = 2</a:t>
            </a:r>
            <a:r>
              <a:rPr lang="en-US" sz="1200" baseline="30000" dirty="0"/>
              <a:t>2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Compute address 47’s tag, block and offset</a:t>
            </a:r>
          </a:p>
          <a:p>
            <a:r>
              <a:rPr lang="en-US" sz="1200" dirty="0">
                <a:solidFill>
                  <a:srgbClr val="800000"/>
                </a:solidFill>
              </a:rPr>
              <a:t>47</a:t>
            </a:r>
            <a:r>
              <a:rPr lang="en-US" sz="1200" baseline="-25000" dirty="0">
                <a:solidFill>
                  <a:srgbClr val="800000"/>
                </a:solidFill>
              </a:rPr>
              <a:t>10</a:t>
            </a:r>
            <a:r>
              <a:rPr lang="en-US" sz="1200" dirty="0">
                <a:solidFill>
                  <a:srgbClr val="800000"/>
                </a:solidFill>
              </a:rPr>
              <a:t> = 0x2F = 2_101111</a:t>
            </a:r>
          </a:p>
          <a:p>
            <a:r>
              <a:rPr lang="en-US" sz="1200" dirty="0">
                <a:solidFill>
                  <a:srgbClr val="800000"/>
                </a:solidFill>
              </a:rPr>
              <a:t>10 11 11</a:t>
            </a:r>
          </a:p>
          <a:p>
            <a:r>
              <a:rPr lang="en-US" sz="1200" dirty="0">
                <a:solidFill>
                  <a:srgbClr val="800000"/>
                </a:solidFill>
              </a:rPr>
              <a:t>Tag = 2, Block = 3, Offset =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D7BD96-F0B9-F041-8063-3A48B8125FEB}"/>
              </a:ext>
            </a:extLst>
          </p:cNvPr>
          <p:cNvSpPr txBox="1"/>
          <p:nvPr/>
        </p:nvSpPr>
        <p:spPr>
          <a:xfrm>
            <a:off x="3093985" y="4875498"/>
            <a:ext cx="33730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#tags: 512 * 2</a:t>
            </a:r>
            <a:r>
              <a:rPr lang="en-US" sz="1200" baseline="30000" dirty="0"/>
              <a:t>10 </a:t>
            </a:r>
            <a:r>
              <a:rPr lang="en-US" sz="1200" dirty="0"/>
              <a:t>/ (32 * 2</a:t>
            </a:r>
            <a:r>
              <a:rPr lang="en-US" sz="1200" baseline="30000" dirty="0"/>
              <a:t>10 </a:t>
            </a:r>
            <a:r>
              <a:rPr lang="en-US" sz="1200" dirty="0"/>
              <a:t>/ 2) = 512 / 16 = 32 = 2</a:t>
            </a:r>
            <a:r>
              <a:rPr lang="en-US" sz="1200" baseline="30000" dirty="0"/>
              <a:t>5</a:t>
            </a:r>
            <a:endParaRPr lang="en-US" sz="1200" dirty="0"/>
          </a:p>
          <a:p>
            <a:r>
              <a:rPr lang="en-US" sz="1200" dirty="0"/>
              <a:t>#sets: (32K/64)/2 = 512 / 2 = 256 = 2</a:t>
            </a:r>
            <a:r>
              <a:rPr lang="en-US" sz="1200" baseline="30000" dirty="0"/>
              <a:t>8</a:t>
            </a:r>
            <a:endParaRPr lang="en-US" sz="1200" dirty="0"/>
          </a:p>
          <a:p>
            <a:r>
              <a:rPr lang="en-US" sz="1200" dirty="0"/>
              <a:t>#offset: 64 = 2</a:t>
            </a:r>
            <a:r>
              <a:rPr lang="en-US" sz="1200" baseline="30000" dirty="0"/>
              <a:t>6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Compute address 495412’s tag, block and offset</a:t>
            </a:r>
          </a:p>
          <a:p>
            <a:r>
              <a:rPr lang="en-US" sz="1200" dirty="0">
                <a:solidFill>
                  <a:srgbClr val="800000"/>
                </a:solidFill>
              </a:rPr>
              <a:t>495412</a:t>
            </a:r>
            <a:r>
              <a:rPr lang="en-US" sz="1200" baseline="-25000" dirty="0">
                <a:solidFill>
                  <a:srgbClr val="800000"/>
                </a:solidFill>
              </a:rPr>
              <a:t>10</a:t>
            </a:r>
            <a:r>
              <a:rPr lang="en-US" sz="1200" dirty="0">
                <a:solidFill>
                  <a:srgbClr val="800000"/>
                </a:solidFill>
              </a:rPr>
              <a:t> = 0x43F87 = 2_100 0011 1111 1000 0111</a:t>
            </a:r>
          </a:p>
          <a:p>
            <a:r>
              <a:rPr lang="en-US" sz="1200" dirty="0">
                <a:solidFill>
                  <a:srgbClr val="800000"/>
                </a:solidFill>
              </a:rPr>
              <a:t>10000 11111110 000111</a:t>
            </a:r>
          </a:p>
          <a:p>
            <a:r>
              <a:rPr lang="en-US" sz="1200" dirty="0">
                <a:solidFill>
                  <a:srgbClr val="800000"/>
                </a:solidFill>
              </a:rPr>
              <a:t>Tag = 16, Block = 254, Offset = 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07DC0D-0CC8-D042-9D74-C26BE70F48A0}"/>
              </a:ext>
            </a:extLst>
          </p:cNvPr>
          <p:cNvSpPr txBox="1"/>
          <p:nvPr/>
        </p:nvSpPr>
        <p:spPr>
          <a:xfrm>
            <a:off x="6407150" y="4823829"/>
            <a:ext cx="2538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#tags = 4G / (64KB / 4) = 2</a:t>
            </a:r>
            <a:r>
              <a:rPr lang="en-US" sz="1200" baseline="30000" dirty="0"/>
              <a:t>32</a:t>
            </a:r>
            <a:r>
              <a:rPr lang="en-US" sz="1200" dirty="0"/>
              <a:t> / (2</a:t>
            </a:r>
            <a:r>
              <a:rPr lang="en-US" sz="1200" baseline="30000" dirty="0"/>
              <a:t>16</a:t>
            </a:r>
            <a:r>
              <a:rPr lang="en-US" sz="1200" dirty="0"/>
              <a:t> / 4)</a:t>
            </a:r>
          </a:p>
          <a:p>
            <a:r>
              <a:rPr lang="en-US" sz="1200" dirty="0"/>
              <a:t>= 2</a:t>
            </a:r>
            <a:r>
              <a:rPr lang="en-US" sz="1200" baseline="30000" dirty="0"/>
              <a:t>32</a:t>
            </a:r>
            <a:r>
              <a:rPr lang="en-US" sz="1200" dirty="0"/>
              <a:t> / 2</a:t>
            </a:r>
            <a:r>
              <a:rPr lang="en-US" sz="1200" baseline="30000" dirty="0"/>
              <a:t>14</a:t>
            </a:r>
            <a:r>
              <a:rPr lang="en-US" sz="1200" dirty="0"/>
              <a:t> = 2</a:t>
            </a:r>
            <a:r>
              <a:rPr lang="en-US" sz="1200" baseline="30000" dirty="0"/>
              <a:t>18</a:t>
            </a:r>
            <a:endParaRPr lang="en-US" sz="1200" dirty="0"/>
          </a:p>
          <a:p>
            <a:r>
              <a:rPr lang="en-US" sz="1200" dirty="0"/>
              <a:t>#sets = (64KB / 64) / 4)  = (2</a:t>
            </a:r>
            <a:r>
              <a:rPr lang="en-US" sz="1200" baseline="30000" dirty="0"/>
              <a:t>16</a:t>
            </a:r>
            <a:r>
              <a:rPr lang="en-US" sz="1200" dirty="0"/>
              <a:t> / 2</a:t>
            </a:r>
            <a:r>
              <a:rPr lang="en-US" sz="1200" baseline="30000" dirty="0"/>
              <a:t>6</a:t>
            </a:r>
            <a:r>
              <a:rPr lang="en-US" sz="1200" dirty="0"/>
              <a:t>) / 4</a:t>
            </a:r>
          </a:p>
          <a:p>
            <a:r>
              <a:rPr lang="en-US" sz="1200" dirty="0"/>
              <a:t>= 2</a:t>
            </a:r>
            <a:r>
              <a:rPr lang="en-US" sz="1200" baseline="30000" dirty="0"/>
              <a:t>10 </a:t>
            </a:r>
            <a:r>
              <a:rPr lang="en-US" sz="1200" dirty="0"/>
              <a:t>/ 4 = 2</a:t>
            </a:r>
            <a:r>
              <a:rPr lang="en-US" sz="1200" baseline="30000" dirty="0"/>
              <a:t>8</a:t>
            </a:r>
            <a:endParaRPr lang="en-US" sz="1200" dirty="0"/>
          </a:p>
          <a:p>
            <a:r>
              <a:rPr lang="en-US" sz="1200" dirty="0"/>
              <a:t>#offset = 64B = 2</a:t>
            </a:r>
            <a:r>
              <a:rPr lang="en-US" sz="1200" baseline="30000" dirty="0"/>
              <a:t>6</a:t>
            </a:r>
            <a:endParaRPr lang="en-US" sz="1200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5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AAB6D14-B609-C02A-FD12-69454E49DE64}"/>
              </a:ext>
            </a:extLst>
          </p:cNvPr>
          <p:cNvSpPr/>
          <p:nvPr/>
        </p:nvSpPr>
        <p:spPr>
          <a:xfrm>
            <a:off x="7336800" y="1524000"/>
            <a:ext cx="105854" cy="4953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990ED44-B7E3-A725-135E-E704A581C59B}"/>
              </a:ext>
            </a:extLst>
          </p:cNvPr>
          <p:cNvSpPr/>
          <p:nvPr/>
        </p:nvSpPr>
        <p:spPr>
          <a:xfrm>
            <a:off x="7464254" y="1524000"/>
            <a:ext cx="84946" cy="4953000"/>
          </a:xfrm>
          <a:prstGeom prst="roundRect">
            <a:avLst/>
          </a:prstGeom>
          <a:solidFill>
            <a:srgbClr val="CCFFCC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43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3581400" cy="4953000"/>
          </a:xfrm>
        </p:spPr>
        <p:txBody>
          <a:bodyPr/>
          <a:lstStyle/>
          <a:p>
            <a:r>
              <a:rPr lang="en-US" sz="1600" dirty="0"/>
              <a:t>Given a memory address (57 = 2_111001)</a:t>
            </a:r>
          </a:p>
          <a:p>
            <a:pPr lvl="1"/>
            <a:r>
              <a:rPr lang="en-US" sz="1200" dirty="0">
                <a:solidFill>
                  <a:srgbClr val="800000"/>
                </a:solidFill>
              </a:rPr>
              <a:t>Get tag(11), set(10), offset(01)</a:t>
            </a:r>
          </a:p>
          <a:p>
            <a:pPr lvl="1"/>
            <a:r>
              <a:rPr lang="en-US" sz="1200" dirty="0">
                <a:solidFill>
                  <a:srgbClr val="800000"/>
                </a:solidFill>
              </a:rPr>
              <a:t>Go to the set 2 in the cache, search for tag (11).</a:t>
            </a:r>
          </a:p>
          <a:p>
            <a:pPr lvl="1"/>
            <a:r>
              <a:rPr lang="en-US" sz="1200" dirty="0">
                <a:solidFill>
                  <a:srgbClr val="800000"/>
                </a:solidFill>
              </a:rPr>
              <a:t>If the tag matches, then hit, </a:t>
            </a:r>
            <a:r>
              <a:rPr lang="en-US" sz="1200" dirty="0" err="1">
                <a:solidFill>
                  <a:srgbClr val="800000"/>
                </a:solidFill>
              </a:rPr>
              <a:t>retreive</a:t>
            </a:r>
            <a:r>
              <a:rPr lang="en-US" sz="1200" dirty="0">
                <a:solidFill>
                  <a:srgbClr val="800000"/>
                </a:solidFill>
              </a:rPr>
              <a:t> data in offset(01 = 1)</a:t>
            </a:r>
            <a:endParaRPr lang="en-US" sz="1600" dirty="0">
              <a:solidFill>
                <a:srgbClr val="800000"/>
              </a:solidFill>
            </a:endParaRPr>
          </a:p>
          <a:p>
            <a:r>
              <a:rPr lang="en-US" sz="1600" dirty="0"/>
              <a:t>Given a memory address (14 = 2_0001110)</a:t>
            </a:r>
          </a:p>
          <a:p>
            <a:pPr lvl="1"/>
            <a:r>
              <a:rPr lang="en-US" sz="1200" dirty="0">
                <a:solidFill>
                  <a:srgbClr val="3366FF"/>
                </a:solidFill>
              </a:rPr>
              <a:t>Get tag(00), set(01), offset(10)</a:t>
            </a:r>
          </a:p>
          <a:p>
            <a:pPr lvl="1"/>
            <a:r>
              <a:rPr lang="en-US" sz="1200" dirty="0">
                <a:solidFill>
                  <a:srgbClr val="3366FF"/>
                </a:solidFill>
              </a:rPr>
              <a:t>Go to the set 1 in the cache, search for tag (00).</a:t>
            </a:r>
          </a:p>
          <a:p>
            <a:pPr lvl="1"/>
            <a:r>
              <a:rPr lang="en-US" sz="1200" dirty="0">
                <a:solidFill>
                  <a:srgbClr val="3366FF"/>
                </a:solidFill>
              </a:rPr>
              <a:t>If the tag matches, then hit, retrieve data in offset(10 = 2)</a:t>
            </a:r>
          </a:p>
          <a:p>
            <a:r>
              <a:rPr lang="en-US" sz="1600" dirty="0"/>
              <a:t>Given a memory address (43 = 2_101011)</a:t>
            </a:r>
          </a:p>
          <a:p>
            <a:pPr lvl="1"/>
            <a:r>
              <a:rPr lang="en-US" sz="1200" dirty="0"/>
              <a:t>Get tag(10), set(10), offset(11)</a:t>
            </a:r>
          </a:p>
          <a:p>
            <a:pPr lvl="1"/>
            <a:r>
              <a:rPr lang="en-US" sz="1200" dirty="0"/>
              <a:t>Go to the set 2 in the cache, search for  tag (10)</a:t>
            </a:r>
          </a:p>
          <a:p>
            <a:pPr lvl="1"/>
            <a:r>
              <a:rPr lang="en-US" sz="1200" dirty="0"/>
              <a:t>If the tag does not match, then miss, bring data from memory address 43.</a:t>
            </a:r>
          </a:p>
          <a:p>
            <a:pPr lvl="1"/>
            <a:r>
              <a:rPr lang="en-US" sz="1200" b="1" dirty="0">
                <a:solidFill>
                  <a:srgbClr val="FF0000"/>
                </a:solidFill>
              </a:rPr>
              <a:t>HOW!? </a:t>
            </a:r>
            <a:r>
              <a:rPr lang="en-US" sz="1200" b="1" dirty="0">
                <a:solidFill>
                  <a:srgbClr val="FF0000"/>
                </a:solidFill>
                <a:sym typeface="Wingdings"/>
              </a:rPr>
              <a:t> Cache line replacement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915400" cy="838200"/>
          </a:xfrm>
        </p:spPr>
        <p:txBody>
          <a:bodyPr/>
          <a:lstStyle/>
          <a:p>
            <a:r>
              <a:rPr lang="en-US" sz="4000" dirty="0"/>
              <a:t>Find Hit/Miss in Set Associative Cache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  <p:grpSp>
        <p:nvGrpSpPr>
          <p:cNvPr id="31" name="Group 30"/>
          <p:cNvGrpSpPr/>
          <p:nvPr/>
        </p:nvGrpSpPr>
        <p:grpSpPr>
          <a:xfrm>
            <a:off x="4800600" y="1524000"/>
            <a:ext cx="533400" cy="1219200"/>
            <a:chOff x="2362200" y="3657600"/>
            <a:chExt cx="533400" cy="1219200"/>
          </a:xfrm>
        </p:grpSpPr>
        <p:grpSp>
          <p:nvGrpSpPr>
            <p:cNvPr id="36" name="Group 35"/>
            <p:cNvGrpSpPr/>
            <p:nvPr/>
          </p:nvGrpSpPr>
          <p:grpSpPr>
            <a:xfrm>
              <a:off x="2362200" y="3657600"/>
              <a:ext cx="533400" cy="304800"/>
              <a:chOff x="3048000" y="3733800"/>
              <a:chExt cx="533400" cy="3048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362200" y="3962400"/>
              <a:ext cx="533400" cy="304800"/>
              <a:chOff x="3048000" y="3733800"/>
              <a:chExt cx="533400" cy="3048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362200" y="4267200"/>
              <a:ext cx="533400" cy="304800"/>
              <a:chOff x="3048000" y="3733800"/>
              <a:chExt cx="533400" cy="3048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362200" y="4572000"/>
              <a:ext cx="533400" cy="304800"/>
              <a:chOff x="3048000" y="3733800"/>
              <a:chExt cx="533400" cy="3048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6248400" y="1524000"/>
            <a:ext cx="533400" cy="4876800"/>
            <a:chOff x="7848600" y="1524000"/>
            <a:chExt cx="533400" cy="4876800"/>
          </a:xfrm>
        </p:grpSpPr>
        <p:grpSp>
          <p:nvGrpSpPr>
            <p:cNvPr id="62" name="Group 61"/>
            <p:cNvGrpSpPr/>
            <p:nvPr/>
          </p:nvGrpSpPr>
          <p:grpSpPr>
            <a:xfrm>
              <a:off x="7848600" y="3962400"/>
              <a:ext cx="533400" cy="304800"/>
              <a:chOff x="3048000" y="3733800"/>
              <a:chExt cx="533400" cy="3048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848600" y="4267200"/>
              <a:ext cx="533400" cy="304800"/>
              <a:chOff x="3048000" y="3733800"/>
              <a:chExt cx="533400" cy="3048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848600" y="4572000"/>
              <a:ext cx="533400" cy="304800"/>
              <a:chOff x="3048000" y="3733800"/>
              <a:chExt cx="533400" cy="304800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848600" y="4876800"/>
              <a:ext cx="533400" cy="304800"/>
              <a:chOff x="3048000" y="3733800"/>
              <a:chExt cx="533400" cy="3048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848600" y="5181600"/>
              <a:ext cx="533400" cy="304800"/>
              <a:chOff x="3048000" y="3733800"/>
              <a:chExt cx="533400" cy="3048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848600" y="5486400"/>
              <a:ext cx="533400" cy="304800"/>
              <a:chOff x="3048000" y="3733800"/>
              <a:chExt cx="533400" cy="30480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848600" y="5791200"/>
              <a:ext cx="533400" cy="304800"/>
              <a:chOff x="3048000" y="3733800"/>
              <a:chExt cx="533400" cy="3048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848600" y="6096000"/>
              <a:ext cx="533400" cy="304800"/>
              <a:chOff x="3048000" y="3733800"/>
              <a:chExt cx="533400" cy="30480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848600" y="1524000"/>
              <a:ext cx="533400" cy="304800"/>
              <a:chOff x="3048000" y="3733800"/>
              <a:chExt cx="533400" cy="3048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848600" y="1828800"/>
              <a:ext cx="533400" cy="304800"/>
              <a:chOff x="3048000" y="3733800"/>
              <a:chExt cx="533400" cy="3048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848600" y="2133600"/>
              <a:ext cx="533400" cy="304800"/>
              <a:chOff x="3048000" y="3733800"/>
              <a:chExt cx="533400" cy="3048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848600" y="2438400"/>
              <a:ext cx="533400" cy="304800"/>
              <a:chOff x="3048000" y="3733800"/>
              <a:chExt cx="533400" cy="30480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848600" y="2743200"/>
              <a:ext cx="533400" cy="304800"/>
              <a:chOff x="3048000" y="3733800"/>
              <a:chExt cx="533400" cy="3048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7848600" y="3048000"/>
              <a:ext cx="533400" cy="304800"/>
              <a:chOff x="3048000" y="3733800"/>
              <a:chExt cx="533400" cy="304800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848600" y="3352800"/>
              <a:ext cx="533400" cy="304800"/>
              <a:chOff x="3048000" y="3733800"/>
              <a:chExt cx="533400" cy="30480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848600" y="3657600"/>
              <a:ext cx="533400" cy="304800"/>
              <a:chOff x="3048000" y="3733800"/>
              <a:chExt cx="533400" cy="3048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9" name="Straight Arrow Connector 158"/>
          <p:cNvCxnSpPr>
            <a:stCxn id="217" idx="3"/>
            <a:endCxn id="101" idx="1"/>
          </p:cNvCxnSpPr>
          <p:nvPr/>
        </p:nvCxnSpPr>
        <p:spPr>
          <a:xfrm>
            <a:off x="5334000" y="2324100"/>
            <a:ext cx="914400" cy="304800"/>
          </a:xfrm>
          <a:prstGeom prst="straightConnector1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cxnSpLocks/>
            <a:endCxn id="125" idx="1"/>
          </p:cNvCxnSpPr>
          <p:nvPr/>
        </p:nvCxnSpPr>
        <p:spPr>
          <a:xfrm>
            <a:off x="5390845" y="3182517"/>
            <a:ext cx="857555" cy="2722983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Left Brace 163"/>
          <p:cNvSpPr/>
          <p:nvPr/>
        </p:nvSpPr>
        <p:spPr>
          <a:xfrm>
            <a:off x="4648200" y="1524000"/>
            <a:ext cx="76200" cy="609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Left Brace 164"/>
          <p:cNvSpPr/>
          <p:nvPr/>
        </p:nvSpPr>
        <p:spPr>
          <a:xfrm>
            <a:off x="4648200" y="2133600"/>
            <a:ext cx="76200" cy="609600"/>
          </a:xfrm>
          <a:prstGeom prst="lef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ight Brace 165"/>
          <p:cNvSpPr/>
          <p:nvPr/>
        </p:nvSpPr>
        <p:spPr>
          <a:xfrm>
            <a:off x="5410200" y="1524000"/>
            <a:ext cx="76200" cy="6096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ight Brace 166"/>
          <p:cNvSpPr/>
          <p:nvPr/>
        </p:nvSpPr>
        <p:spPr>
          <a:xfrm>
            <a:off x="5410200" y="2133600"/>
            <a:ext cx="76200" cy="609600"/>
          </a:xfrm>
          <a:prstGeom prst="rightBrac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TextBox 167"/>
          <p:cNvSpPr txBox="1"/>
          <p:nvPr/>
        </p:nvSpPr>
        <p:spPr>
          <a:xfrm>
            <a:off x="4191000" y="1676400"/>
            <a:ext cx="514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accent1"/>
                </a:solidFill>
              </a:rPr>
              <a:t>Set 0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4191000" y="2286000"/>
            <a:ext cx="5140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</a:rPr>
              <a:t>Set 1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6858000" y="1524000"/>
            <a:ext cx="255987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</p:txBody>
      </p:sp>
      <p:sp>
        <p:nvSpPr>
          <p:cNvPr id="184" name="Rounded Rectangle 183"/>
          <p:cNvSpPr/>
          <p:nvPr/>
        </p:nvSpPr>
        <p:spPr>
          <a:xfrm>
            <a:off x="7549769" y="1524000"/>
            <a:ext cx="76200" cy="4953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7244969" y="15240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001111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244969" y="27432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011111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244969" y="39624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101111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244969" y="51816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111111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6248400" y="1486800"/>
            <a:ext cx="1008225" cy="4942855"/>
            <a:chOff x="7848600" y="1477768"/>
            <a:chExt cx="1008225" cy="4942855"/>
          </a:xfrm>
        </p:grpSpPr>
        <p:grpSp>
          <p:nvGrpSpPr>
            <p:cNvPr id="192" name="Group 191"/>
            <p:cNvGrpSpPr/>
            <p:nvPr/>
          </p:nvGrpSpPr>
          <p:grpSpPr>
            <a:xfrm>
              <a:off x="7848600" y="1477768"/>
              <a:ext cx="1008223" cy="678623"/>
              <a:chOff x="7848600" y="1349558"/>
              <a:chExt cx="1008223" cy="1442074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7848600" y="1447800"/>
                <a:ext cx="990600" cy="1295400"/>
              </a:xfrm>
              <a:prstGeom prst="rect">
                <a:avLst/>
              </a:prstGeom>
              <a:solidFill>
                <a:srgbClr val="CCFFCC">
                  <a:alpha val="6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 rot="16200000">
                <a:off x="8020370" y="1955179"/>
                <a:ext cx="14420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8000"/>
                    </a:solidFill>
                  </a:rPr>
                  <a:t>Column 0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7848600" y="2084400"/>
              <a:ext cx="1008225" cy="4336223"/>
              <a:chOff x="7848600" y="2057400"/>
              <a:chExt cx="1008225" cy="4336223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7848600" y="32766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3</a:t>
                  </a: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7848600" y="26670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2</a:t>
                  </a: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7848600" y="3883111"/>
                <a:ext cx="1008223" cy="684803"/>
                <a:chOff x="7848600" y="1342992"/>
                <a:chExt cx="1008223" cy="1455206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 rot="16200000">
                  <a:off x="8013804" y="1955179"/>
                  <a:ext cx="14552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4</a:t>
                  </a: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7848600" y="44958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5</a:t>
                  </a: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7848600" y="51054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6</a:t>
                  </a: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7848600" y="5715000"/>
                <a:ext cx="1008225" cy="678623"/>
                <a:chOff x="7848600" y="1349558"/>
                <a:chExt cx="1008225" cy="1442074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 rot="16200000">
                  <a:off x="8020372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7</a:t>
                  </a:r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7848600" y="20574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1</a:t>
                  </a:r>
                </a:p>
              </p:txBody>
            </p:sp>
          </p:grpSp>
        </p:grpSp>
      </p:grpSp>
      <p:sp>
        <p:nvSpPr>
          <p:cNvPr id="18" name="TextBox 17"/>
          <p:cNvSpPr txBox="1"/>
          <p:nvPr/>
        </p:nvSpPr>
        <p:spPr>
          <a:xfrm>
            <a:off x="3976800" y="2154853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</a:rPr>
              <a:t>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69705" y="303111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11</a:t>
            </a:r>
          </a:p>
        </p:txBody>
      </p:sp>
      <p:sp>
        <p:nvSpPr>
          <p:cNvPr id="274432" name="TextBox 274431"/>
          <p:cNvSpPr txBox="1"/>
          <p:nvPr/>
        </p:nvSpPr>
        <p:spPr>
          <a:xfrm>
            <a:off x="3979735" y="26948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01</a:t>
            </a:r>
          </a:p>
        </p:txBody>
      </p:sp>
      <p:sp>
        <p:nvSpPr>
          <p:cNvPr id="274433" name="TextBox 274432"/>
          <p:cNvSpPr txBox="1"/>
          <p:nvPr/>
        </p:nvSpPr>
        <p:spPr>
          <a:xfrm>
            <a:off x="5821421" y="348496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74434" name="TextBox 274433"/>
          <p:cNvSpPr txBox="1"/>
          <p:nvPr/>
        </p:nvSpPr>
        <p:spPr>
          <a:xfrm>
            <a:off x="3810000" y="12954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Tag</a:t>
            </a:r>
          </a:p>
        </p:txBody>
      </p:sp>
      <p:sp>
        <p:nvSpPr>
          <p:cNvPr id="2" name="Rectangle 1"/>
          <p:cNvSpPr/>
          <p:nvPr/>
        </p:nvSpPr>
        <p:spPr>
          <a:xfrm>
            <a:off x="7315200" y="2590800"/>
            <a:ext cx="533400" cy="76200"/>
          </a:xfrm>
          <a:prstGeom prst="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216"/>
          <p:cNvSpPr/>
          <p:nvPr/>
        </p:nvSpPr>
        <p:spPr>
          <a:xfrm>
            <a:off x="4800600" y="2286000"/>
            <a:ext cx="533400" cy="76200"/>
          </a:xfrm>
          <a:prstGeom prst="rect">
            <a:avLst/>
          </a:prstGeom>
          <a:solidFill>
            <a:schemeClr val="accent5"/>
          </a:soli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7315200" y="5867400"/>
            <a:ext cx="533400" cy="76200"/>
          </a:xfrm>
          <a:prstGeom prst="rect">
            <a:avLst/>
          </a:prstGeom>
          <a:noFill/>
          <a:ln w="127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00" y="2438400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</a:rPr>
              <a:t>14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8600" y="5715000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57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7848600" y="4648200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43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315200" y="4762500"/>
            <a:ext cx="533400" cy="76200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8" name="Straight Arrow Connector 227"/>
          <p:cNvCxnSpPr>
            <a:cxnSpLocks/>
          </p:cNvCxnSpPr>
          <p:nvPr/>
        </p:nvCxnSpPr>
        <p:spPr>
          <a:xfrm flipH="1" flipV="1">
            <a:off x="5714125" y="3200400"/>
            <a:ext cx="534275" cy="163830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522766" y="2903717"/>
            <a:ext cx="341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799E528-2C3F-F34E-9EA8-EAD8C1BB2D6A}"/>
              </a:ext>
            </a:extLst>
          </p:cNvPr>
          <p:cNvSpPr/>
          <p:nvPr/>
        </p:nvSpPr>
        <p:spPr>
          <a:xfrm>
            <a:off x="4815567" y="3124200"/>
            <a:ext cx="533400" cy="76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A47C50A-B95B-3445-AAC9-62897953C451}"/>
              </a:ext>
            </a:extLst>
          </p:cNvPr>
          <p:cNvSpPr/>
          <p:nvPr/>
        </p:nvSpPr>
        <p:spPr>
          <a:xfrm>
            <a:off x="4815567" y="2759765"/>
            <a:ext cx="533400" cy="76200"/>
          </a:xfrm>
          <a:prstGeom prst="rect">
            <a:avLst/>
          </a:prstGeom>
          <a:solidFill>
            <a:srgbClr val="CCFFCC"/>
          </a:solidFill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B19A349-4F0C-E44A-8248-0A5C89438942}"/>
              </a:ext>
            </a:extLst>
          </p:cNvPr>
          <p:cNvGrpSpPr/>
          <p:nvPr/>
        </p:nvGrpSpPr>
        <p:grpSpPr>
          <a:xfrm>
            <a:off x="4807831" y="2744857"/>
            <a:ext cx="533400" cy="1219200"/>
            <a:chOff x="2362200" y="3657600"/>
            <a:chExt cx="533400" cy="1219200"/>
          </a:xfrm>
        </p:grpSpPr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B4BE63ED-462C-3546-B961-D93225174BE7}"/>
                </a:ext>
              </a:extLst>
            </p:cNvPr>
            <p:cNvGrpSpPr/>
            <p:nvPr/>
          </p:nvGrpSpPr>
          <p:grpSpPr>
            <a:xfrm>
              <a:off x="2362200" y="3657600"/>
              <a:ext cx="533400" cy="304800"/>
              <a:chOff x="3048000" y="3733800"/>
              <a:chExt cx="533400" cy="304800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2C4BF86C-3520-134C-A408-E219D0547A7C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8F1AE82-E5C6-7040-8858-89B424F39EC5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9A34B104-98B0-7A4B-A429-4849B79C2E74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BCA313E1-0A23-C940-BCFB-675174D79E98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60AFF3E7-0FDC-D046-B999-C60B63322909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3FD6462-41B8-A74E-88C8-FA965921E243}"/>
                </a:ext>
              </a:extLst>
            </p:cNvPr>
            <p:cNvGrpSpPr/>
            <p:nvPr/>
          </p:nvGrpSpPr>
          <p:grpSpPr>
            <a:xfrm>
              <a:off x="2362200" y="3962400"/>
              <a:ext cx="533400" cy="304800"/>
              <a:chOff x="3048000" y="3733800"/>
              <a:chExt cx="533400" cy="30480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8A025168-AB83-A749-9385-67DC5B375516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40FB724D-D779-D948-9D56-C47CA1208F21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7714098-7CA7-094F-A9A8-08C05F913ABA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F9ADB7ED-0BE1-904D-B94D-ADFD95A546A5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D7F476B1-AF52-694E-AC8B-AA61BAC9FA93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E8355F28-DC6C-3E4A-8A78-46A32D2916B6}"/>
                </a:ext>
              </a:extLst>
            </p:cNvPr>
            <p:cNvGrpSpPr/>
            <p:nvPr/>
          </p:nvGrpSpPr>
          <p:grpSpPr>
            <a:xfrm>
              <a:off x="2362200" y="4267200"/>
              <a:ext cx="533400" cy="304800"/>
              <a:chOff x="3048000" y="3733800"/>
              <a:chExt cx="533400" cy="304800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512886D8-12DC-D540-B484-51148E75B186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3C4C491C-FF11-1C40-9CF7-0AEB5442706A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E60B5060-8D21-6E43-9589-0FC1BD6BA32B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D8F17146-774A-B34A-839E-FFBDCEEDE1EC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A332EBE2-3B26-CF44-A96D-E9545AB56BAC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F237604E-8A59-794C-9AC1-315B672C985B}"/>
                </a:ext>
              </a:extLst>
            </p:cNvPr>
            <p:cNvGrpSpPr/>
            <p:nvPr/>
          </p:nvGrpSpPr>
          <p:grpSpPr>
            <a:xfrm>
              <a:off x="2362200" y="4572000"/>
              <a:ext cx="533400" cy="304800"/>
              <a:chOff x="3048000" y="3733800"/>
              <a:chExt cx="533400" cy="304800"/>
            </a:xfrm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5039D7FC-A18A-A446-B25A-ED3151C6F825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94492049-743A-9444-9AF4-FF9810CA7C45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D7B7A4DE-1201-AB42-B9CC-9D03B839D8DE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61B20593-CE06-CD43-8317-597BEFA938A1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CF91498A-A81B-6340-9BE4-B4E9543A2C72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BA0F672E-02CE-9846-8CE9-CA7967DBDD12}"/>
              </a:ext>
            </a:extLst>
          </p:cNvPr>
          <p:cNvGrpSpPr/>
          <p:nvPr/>
        </p:nvGrpSpPr>
        <p:grpSpPr>
          <a:xfrm>
            <a:off x="4191000" y="2768507"/>
            <a:ext cx="1295400" cy="1219200"/>
            <a:chOff x="4191000" y="1524000"/>
            <a:chExt cx="1295400" cy="1219200"/>
          </a:xfrm>
        </p:grpSpPr>
        <p:sp>
          <p:nvSpPr>
            <p:cNvPr id="250" name="Left Brace 249">
              <a:extLst>
                <a:ext uri="{FF2B5EF4-FFF2-40B4-BE49-F238E27FC236}">
                  <a16:creationId xmlns:a16="http://schemas.microsoft.com/office/drawing/2014/main" id="{39FDF8BF-870B-A245-8AA7-40C0A9305C88}"/>
                </a:ext>
              </a:extLst>
            </p:cNvPr>
            <p:cNvSpPr/>
            <p:nvPr/>
          </p:nvSpPr>
          <p:spPr>
            <a:xfrm>
              <a:off x="4648200" y="1524000"/>
              <a:ext cx="762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Left Brace 250">
              <a:extLst>
                <a:ext uri="{FF2B5EF4-FFF2-40B4-BE49-F238E27FC236}">
                  <a16:creationId xmlns:a16="http://schemas.microsoft.com/office/drawing/2014/main" id="{89D926AE-72D8-9048-8971-D23B7C79502C}"/>
                </a:ext>
              </a:extLst>
            </p:cNvPr>
            <p:cNvSpPr/>
            <p:nvPr/>
          </p:nvSpPr>
          <p:spPr>
            <a:xfrm>
              <a:off x="4648200" y="2133600"/>
              <a:ext cx="76200" cy="609600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ight Brace 251">
              <a:extLst>
                <a:ext uri="{FF2B5EF4-FFF2-40B4-BE49-F238E27FC236}">
                  <a16:creationId xmlns:a16="http://schemas.microsoft.com/office/drawing/2014/main" id="{DF6A51B2-A5B7-524F-8C0D-5B61EF4310D0}"/>
                </a:ext>
              </a:extLst>
            </p:cNvPr>
            <p:cNvSpPr/>
            <p:nvPr/>
          </p:nvSpPr>
          <p:spPr>
            <a:xfrm>
              <a:off x="5410200" y="1524000"/>
              <a:ext cx="76200" cy="609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ight Brace 252">
              <a:extLst>
                <a:ext uri="{FF2B5EF4-FFF2-40B4-BE49-F238E27FC236}">
                  <a16:creationId xmlns:a16="http://schemas.microsoft.com/office/drawing/2014/main" id="{946DC48D-C498-F149-A780-E9539D024BDD}"/>
                </a:ext>
              </a:extLst>
            </p:cNvPr>
            <p:cNvSpPr/>
            <p:nvPr/>
          </p:nvSpPr>
          <p:spPr>
            <a:xfrm>
              <a:off x="5410200" y="2133600"/>
              <a:ext cx="76200" cy="609600"/>
            </a:xfrm>
            <a:prstGeom prst="righ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41A7C6D9-6BAE-4843-A0CC-0091B3A133DF}"/>
                </a:ext>
              </a:extLst>
            </p:cNvPr>
            <p:cNvSpPr txBox="1"/>
            <p:nvPr/>
          </p:nvSpPr>
          <p:spPr>
            <a:xfrm>
              <a:off x="4191000" y="1676400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</a:rPr>
                <a:t>Set 2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665AC659-D741-E54A-BB5C-471759027930}"/>
                </a:ext>
              </a:extLst>
            </p:cNvPr>
            <p:cNvSpPr txBox="1"/>
            <p:nvPr/>
          </p:nvSpPr>
          <p:spPr>
            <a:xfrm>
              <a:off x="4191000" y="2286000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</a:rPr>
                <a:t>Set 3</a:t>
              </a:r>
            </a:p>
          </p:txBody>
        </p:sp>
      </p:grp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59D3052-2272-D645-8BCF-BCFFB7520A7F}"/>
              </a:ext>
            </a:extLst>
          </p:cNvPr>
          <p:cNvCxnSpPr>
            <a:cxnSpLocks/>
          </p:cNvCxnSpPr>
          <p:nvPr/>
        </p:nvCxnSpPr>
        <p:spPr>
          <a:xfrm flipH="1" flipV="1">
            <a:off x="5479949" y="2835965"/>
            <a:ext cx="768451" cy="554935"/>
          </a:xfrm>
          <a:prstGeom prst="straightConnector1">
            <a:avLst/>
          </a:prstGeom>
          <a:ln w="57150" cmpd="sng">
            <a:solidFill>
              <a:srgbClr val="008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Rectangle 256">
            <a:extLst>
              <a:ext uri="{FF2B5EF4-FFF2-40B4-BE49-F238E27FC236}">
                <a16:creationId xmlns:a16="http://schemas.microsoft.com/office/drawing/2014/main" id="{CD4B3DB1-46E5-8443-A3F5-AB3EC5F06CC7}"/>
              </a:ext>
            </a:extLst>
          </p:cNvPr>
          <p:cNvSpPr/>
          <p:nvPr/>
        </p:nvSpPr>
        <p:spPr>
          <a:xfrm>
            <a:off x="7315200" y="3352800"/>
            <a:ext cx="533400" cy="76200"/>
          </a:xfrm>
          <a:prstGeom prst="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C2857A3-7E38-7841-980D-F03A6D39D448}"/>
              </a:ext>
            </a:extLst>
          </p:cNvPr>
          <p:cNvSpPr txBox="1"/>
          <p:nvPr/>
        </p:nvSpPr>
        <p:spPr>
          <a:xfrm>
            <a:off x="7848600" y="3276600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35926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4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4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4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74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744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44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7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443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74433" grpId="0"/>
      <p:bldP spid="217" grpId="0" animBg="1"/>
      <p:bldP spid="15" grpId="0"/>
      <p:bldP spid="18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28979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89275" tIns="43854" rIns="89275" bIns="43854"/>
          <a:lstStyle/>
          <a:p>
            <a:r>
              <a:rPr lang="en-US" sz="4000" dirty="0"/>
              <a:t>Cache Block Replacement</a:t>
            </a:r>
          </a:p>
        </p:txBody>
      </p:sp>
      <p:sp>
        <p:nvSpPr>
          <p:cNvPr id="289798" name="Rectangle 5"/>
          <p:cNvSpPr>
            <a:spLocks noGrp="1" noChangeArrowheads="1"/>
          </p:cNvSpPr>
          <p:nvPr>
            <p:ph idx="1"/>
          </p:nvPr>
        </p:nvSpPr>
        <p:spPr>
          <a:xfrm>
            <a:off x="450574" y="1524000"/>
            <a:ext cx="8464826" cy="4832350"/>
          </a:xfrm>
          <a:noFill/>
        </p:spPr>
        <p:txBody>
          <a:bodyPr lIns="89275" tIns="43854" rIns="89275" bIns="43854"/>
          <a:lstStyle/>
          <a:p>
            <a:pPr>
              <a:lnSpc>
                <a:spcPct val="90000"/>
              </a:lnSpc>
            </a:pPr>
            <a:r>
              <a:rPr lang="en-US" sz="1200" dirty="0"/>
              <a:t>Replacement Algorithm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FIFO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Random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LRU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LRU: the most popular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Need a timestamp on when the corresponding cache block was accessed.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Choose a victim whose timestamp is oldest.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Very expensive:</a:t>
            </a:r>
          </a:p>
          <a:p>
            <a:pPr lvl="2">
              <a:lnSpc>
                <a:spcPct val="90000"/>
              </a:lnSpc>
            </a:pPr>
            <a:r>
              <a:rPr lang="en-US" sz="1200" dirty="0"/>
              <a:t>To provide each cache block with a time stamp</a:t>
            </a:r>
          </a:p>
          <a:p>
            <a:pPr lvl="2">
              <a:lnSpc>
                <a:spcPct val="90000"/>
              </a:lnSpc>
            </a:pPr>
            <a:r>
              <a:rPr lang="en-US" sz="1200" dirty="0"/>
              <a:t>To compare these time stamps: O(N) in N-way set associative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LRU bits in O( log N )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2 way: 1 bit 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 lvl="1">
              <a:lnSpc>
                <a:spcPct val="90000"/>
              </a:lnSpc>
            </a:pPr>
            <a:r>
              <a:rPr lang="en-US" sz="1200" dirty="0"/>
              <a:t>4 way: 2 bits</a:t>
            </a:r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 lvl="1"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</a:pPr>
            <a:r>
              <a:rPr lang="en-US" sz="1200" dirty="0"/>
              <a:t>https://</a:t>
            </a:r>
            <a:r>
              <a:rPr lang="en-US" sz="1200" dirty="0" err="1"/>
              <a:t>www.sciencedirect.com</a:t>
            </a:r>
            <a:r>
              <a:rPr lang="en-US" sz="1200" dirty="0"/>
              <a:t>/topics/computer-science/set-associative-cache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877A921-EA48-4043-908C-A70FBC3F0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533005"/>
              </p:ext>
            </p:extLst>
          </p:nvPr>
        </p:nvGraphicFramePr>
        <p:xfrm>
          <a:off x="2133600" y="3733800"/>
          <a:ext cx="28956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3470216763"/>
                    </a:ext>
                  </a:extLst>
                </a:gridCol>
                <a:gridCol w="1990725">
                  <a:extLst>
                    <a:ext uri="{9D8B030D-6E8A-4147-A177-3AD203B41FA5}">
                      <a16:colId xmlns:a16="http://schemas.microsoft.com/office/drawing/2014/main" val="3414283100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r>
                        <a:rPr lang="en-US" sz="1200" dirty="0"/>
                        <a:t>LRU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LRU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14034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69648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978490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3353233-44D5-5144-932D-D5B261ABA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624"/>
              </p:ext>
            </p:extLst>
          </p:nvPr>
        </p:nvGraphicFramePr>
        <p:xfrm>
          <a:off x="2143539" y="4664263"/>
          <a:ext cx="2885661" cy="1480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461">
                  <a:extLst>
                    <a:ext uri="{9D8B030D-6E8A-4147-A177-3AD203B41FA5}">
                      <a16:colId xmlns:a16="http://schemas.microsoft.com/office/drawing/2014/main" val="404583787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4540235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134869400"/>
                    </a:ext>
                  </a:extLst>
                </a:gridCol>
              </a:tblGrid>
              <a:tr h="296069">
                <a:tc>
                  <a:txBody>
                    <a:bodyPr/>
                    <a:lstStyle/>
                    <a:p>
                      <a:r>
                        <a:rPr lang="en-US" sz="1200" dirty="0"/>
                        <a:t>LRU bit0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LRU bit1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LRU block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80254"/>
                  </a:ext>
                </a:extLst>
              </a:tr>
              <a:tr h="29606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423745"/>
                  </a:ext>
                </a:extLst>
              </a:tr>
              <a:tr h="296069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32929"/>
                  </a:ext>
                </a:extLst>
              </a:tr>
              <a:tr h="29606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073588"/>
                  </a:ext>
                </a:extLst>
              </a:tr>
              <a:tr h="29606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434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90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 dirty="0"/>
          </a:p>
        </p:txBody>
      </p:sp>
      <p:sp>
        <p:nvSpPr>
          <p:cNvPr id="26624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38200"/>
          </a:xfrm>
          <a:noFill/>
        </p:spPr>
        <p:txBody>
          <a:bodyPr lIns="89275" tIns="43854" rIns="89275" bIns="43854"/>
          <a:lstStyle/>
          <a:p>
            <a:r>
              <a:rPr lang="en-US" dirty="0"/>
              <a:t>In-Class Exercise</a:t>
            </a:r>
          </a:p>
        </p:txBody>
      </p:sp>
      <p:sp>
        <p:nvSpPr>
          <p:cNvPr id="266246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800599"/>
          </a:xfrm>
          <a:noFill/>
        </p:spPr>
        <p:txBody>
          <a:bodyPr lIns="89275" tIns="43854" rIns="89275" bIns="43854"/>
          <a:lstStyle/>
          <a:p>
            <a:pPr marL="0" lvl="0" indent="0">
              <a:buNone/>
            </a:pPr>
            <a:r>
              <a:rPr lang="en-US" sz="1200" dirty="0"/>
              <a:t>A certain RISC processor has an on-chip cache with the following specifications:</a:t>
            </a:r>
          </a:p>
          <a:p>
            <a:pPr lvl="0"/>
            <a:r>
              <a:rPr lang="en-US" sz="1200" dirty="0"/>
              <a:t>32-bit wide address and data busses</a:t>
            </a:r>
          </a:p>
          <a:p>
            <a:pPr lvl="0"/>
            <a:r>
              <a:rPr lang="en-US" sz="1200" dirty="0"/>
              <a:t>On-chip instruction cache is 64K bytes, organized as a 4-way set associative</a:t>
            </a:r>
          </a:p>
          <a:p>
            <a:pPr lvl="0"/>
            <a:r>
              <a:rPr lang="en-US" sz="1200" dirty="0"/>
              <a:t>Cache line (block size) = 64 bytes</a:t>
            </a:r>
          </a:p>
          <a:p>
            <a:pPr lvl="0"/>
            <a:r>
              <a:rPr lang="en-US" sz="1200" dirty="0"/>
              <a:t>Average cache hit rate  = 95%</a:t>
            </a:r>
          </a:p>
          <a:p>
            <a:pPr lvl="0"/>
            <a:r>
              <a:rPr lang="en-US" sz="1200" dirty="0"/>
              <a:t>Instructions located in cache execute in 1 clock cycle</a:t>
            </a:r>
          </a:p>
          <a:p>
            <a:r>
              <a:rPr lang="en-US" sz="1200" dirty="0"/>
              <a:t>For this memory design burst accesses from main memory requires an address set-up time of 5 clock cycles, and then all subsequent burst fetches from main memory require 2 clock cycles per memory fetch.  </a:t>
            </a:r>
          </a:p>
          <a:p>
            <a:pPr>
              <a:buAutoNum type="alphaUcParenR" startAt="17"/>
            </a:pPr>
            <a:r>
              <a:rPr lang="en-US" sz="1200" b="1" dirty="0">
                <a:solidFill>
                  <a:srgbClr val="FF0000"/>
                </a:solidFill>
              </a:rPr>
              <a:t>What is the effective execution time in nanoseconds </a:t>
            </a:r>
            <a:r>
              <a:rPr lang="en-US" sz="1200" dirty="0">
                <a:solidFill>
                  <a:srgbClr val="FF0000"/>
                </a:solidFill>
              </a:rPr>
              <a:t>for this RISC processor if the clock frequency is 100 MHz?</a:t>
            </a:r>
          </a:p>
          <a:p>
            <a:pPr marL="0" indent="0">
              <a:buNone/>
            </a:pPr>
            <a:r>
              <a:rPr lang="en-US" sz="1200" dirty="0"/>
              <a:t>From the lecture notes we recall that:</a:t>
            </a:r>
          </a:p>
          <a:p>
            <a:r>
              <a:rPr lang="en-US" sz="1200" dirty="0"/>
              <a:t>1 clock cycle = 1/100MHz = 10 ns</a:t>
            </a:r>
          </a:p>
          <a:p>
            <a:r>
              <a:rPr lang="en-US" sz="1200" dirty="0"/>
              <a:t>Effective execution time = </a:t>
            </a:r>
            <a:r>
              <a:rPr lang="en-US" sz="1200" i="1" dirty="0"/>
              <a:t>hit rate * hit time + miss rate * miss penalty</a:t>
            </a:r>
          </a:p>
          <a:p>
            <a:r>
              <a:rPr lang="en-US" sz="1200" i="1" dirty="0"/>
              <a:t>Hit rate: 0.95: Miss rate: 0.05</a:t>
            </a:r>
          </a:p>
          <a:p>
            <a:r>
              <a:rPr lang="en-US" sz="1200" i="1" dirty="0"/>
              <a:t>Hit time = 1 clock cycle * 10 ns</a:t>
            </a:r>
          </a:p>
          <a:p>
            <a:r>
              <a:rPr lang="en-US" sz="1200" i="1" dirty="0"/>
              <a:t>Miss time = (burst memory access + read all 64 bytes (in a block))*10ns</a:t>
            </a:r>
          </a:p>
          <a:p>
            <a:pPr marL="0" indent="0">
              <a:buNone/>
            </a:pPr>
            <a:r>
              <a:rPr lang="en-US" sz="1200" i="1" dirty="0"/>
              <a:t>			= (5 + 2* (64/4))*10 ns = 370 ns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Note: If we have a cache miss, then the processor must refill one line in the cache. Since this is a 32-bit processor, we can read 4 bytes at once. Thus, we must read main memory 64/4 or 16 times. Since each external memory fetch requires 2 cycles, the memory read requires 16x2 = 32 clock cycles. However, we also have the overhead of setting up the address. This takes 5 clock cycles. Each clock cycle is 10 ns, so the miss penalty causes a total time delay of:</a:t>
            </a:r>
          </a:p>
          <a:p>
            <a:r>
              <a:rPr lang="en-US" sz="1200" dirty="0">
                <a:solidFill>
                  <a:srgbClr val="FF0000"/>
                </a:solidFill>
              </a:rPr>
              <a:t>Effective execution time = 0.95*10 + 0.05*370 = 9.5 + 18.5 </a:t>
            </a:r>
            <a:r>
              <a:rPr lang="en-US" sz="1200" b="1" dirty="0">
                <a:solidFill>
                  <a:srgbClr val="FF0000"/>
                </a:solidFill>
              </a:rPr>
              <a:t>= 28 ns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917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4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4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4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4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624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sz="4000" dirty="0"/>
              <a:t>Cache Write Strategies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  <a:endParaRPr lang="en-US" alt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21" name="TextBox 20"/>
          <p:cNvSpPr txBox="1"/>
          <p:nvPr/>
        </p:nvSpPr>
        <p:spPr>
          <a:xfrm>
            <a:off x="3124200" y="1781609"/>
            <a:ext cx="1363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 R0, #0xCD</a:t>
            </a:r>
          </a:p>
          <a:p>
            <a:r>
              <a:rPr lang="en-US" sz="1400" dirty="0"/>
              <a:t>LDR R1, =#2_10</a:t>
            </a:r>
          </a:p>
          <a:p>
            <a:r>
              <a:rPr lang="en-US" sz="1400" dirty="0"/>
              <a:t>MOV R0, [R1]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57200" y="2971800"/>
            <a:ext cx="1447800" cy="2133600"/>
            <a:chOff x="457200" y="2971800"/>
            <a:chExt cx="1447800" cy="2133600"/>
          </a:xfrm>
        </p:grpSpPr>
        <p:sp>
          <p:nvSpPr>
            <p:cNvPr id="8" name="Rectangle 7"/>
            <p:cNvSpPr/>
            <p:nvPr/>
          </p:nvSpPr>
          <p:spPr>
            <a:xfrm>
              <a:off x="914400" y="33528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AB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14400" y="35814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0" y="41910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44196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46482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AB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4400" y="48768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400" y="4114800"/>
              <a:ext cx="384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00</a:t>
              </a:r>
            </a:p>
            <a:p>
              <a:r>
                <a:rPr lang="en-US" sz="1400" dirty="0"/>
                <a:t>01</a:t>
              </a:r>
            </a:p>
            <a:p>
              <a:r>
                <a:rPr lang="en-US" sz="1400" dirty="0"/>
                <a:t>10</a:t>
              </a:r>
            </a:p>
            <a:p>
              <a:r>
                <a:rPr lang="en-US" sz="1400" dirty="0"/>
                <a:t>11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3400" y="3276600"/>
              <a:ext cx="384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  <a:p>
              <a:r>
                <a:rPr lang="en-US" sz="1400" dirty="0"/>
                <a:t>01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7200" y="2971800"/>
              <a:ext cx="4342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tag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90600" y="3048000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Cache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43000" y="3886200"/>
              <a:ext cx="57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Main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12333" y="4727222"/>
              <a:ext cx="31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362200" y="2961382"/>
            <a:ext cx="1447800" cy="2133600"/>
            <a:chOff x="457200" y="2971800"/>
            <a:chExt cx="1447800" cy="2133600"/>
          </a:xfrm>
        </p:grpSpPr>
        <p:sp>
          <p:nvSpPr>
            <p:cNvPr id="25" name="Rectangle 24"/>
            <p:cNvSpPr/>
            <p:nvPr/>
          </p:nvSpPr>
          <p:spPr>
            <a:xfrm>
              <a:off x="914400" y="33528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trike="sngStrike" dirty="0">
                  <a:solidFill>
                    <a:srgbClr val="800000"/>
                  </a:solidFill>
                </a:rPr>
                <a:t>AB</a:t>
              </a:r>
              <a:r>
                <a:rPr lang="en-US" sz="1400" dirty="0">
                  <a:solidFill>
                    <a:srgbClr val="800000"/>
                  </a:solidFill>
                </a:rPr>
                <a:t> </a:t>
              </a:r>
              <a:r>
                <a:rPr lang="en-US" sz="1400" dirty="0">
                  <a:solidFill>
                    <a:srgbClr val="800000"/>
                  </a:solidFill>
                  <a:sym typeface="Wingdings"/>
                </a:rPr>
                <a:t> CD</a:t>
              </a:r>
              <a:endParaRPr lang="en-US" sz="1400" dirty="0">
                <a:solidFill>
                  <a:srgbClr val="800000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14400" y="35814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914400" y="41910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14400" y="44196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914400" y="46482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trike="sngStrike" dirty="0">
                  <a:solidFill>
                    <a:srgbClr val="800000"/>
                  </a:solidFill>
                </a:rPr>
                <a:t>AB</a:t>
              </a:r>
              <a:r>
                <a:rPr lang="en-US" sz="1400" dirty="0">
                  <a:solidFill>
                    <a:srgbClr val="800000"/>
                  </a:solidFill>
                </a:rPr>
                <a:t> </a:t>
              </a:r>
              <a:r>
                <a:rPr lang="en-US" sz="1400" dirty="0">
                  <a:solidFill>
                    <a:srgbClr val="800000"/>
                  </a:solidFill>
                  <a:sym typeface="Wingdings"/>
                </a:rPr>
                <a:t> CD</a:t>
              </a:r>
              <a:endParaRPr lang="en-US" sz="1400" dirty="0">
                <a:solidFill>
                  <a:srgbClr val="8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14400" y="48768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3400" y="4114800"/>
              <a:ext cx="384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00</a:t>
              </a:r>
            </a:p>
            <a:p>
              <a:r>
                <a:rPr lang="en-US" sz="1400" dirty="0"/>
                <a:t>01</a:t>
              </a:r>
            </a:p>
            <a:p>
              <a:r>
                <a:rPr lang="en-US" sz="1400" dirty="0"/>
                <a:t>10</a:t>
              </a:r>
            </a:p>
            <a:p>
              <a:r>
                <a:rPr lang="en-US" sz="1400" dirty="0"/>
                <a:t>11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" y="3276600"/>
              <a:ext cx="384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  <a:p>
              <a:r>
                <a:rPr lang="en-US" sz="1400" dirty="0"/>
                <a:t>01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7200" y="2971800"/>
              <a:ext cx="4342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tag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990600" y="3048000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Cache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143000" y="3886200"/>
              <a:ext cx="57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Main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312333" y="4727222"/>
              <a:ext cx="31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962400" y="2961382"/>
            <a:ext cx="1447800" cy="2133600"/>
            <a:chOff x="457200" y="2971800"/>
            <a:chExt cx="1447800" cy="2133600"/>
          </a:xfrm>
        </p:grpSpPr>
        <p:sp>
          <p:nvSpPr>
            <p:cNvPr id="38" name="Rectangle 37"/>
            <p:cNvSpPr/>
            <p:nvPr/>
          </p:nvSpPr>
          <p:spPr>
            <a:xfrm>
              <a:off x="914400" y="33528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strike="sngStrike" dirty="0">
                  <a:solidFill>
                    <a:srgbClr val="800000"/>
                  </a:solidFill>
                </a:rPr>
                <a:t>AB</a:t>
              </a:r>
              <a:r>
                <a:rPr lang="en-US" sz="1400" dirty="0">
                  <a:solidFill>
                    <a:srgbClr val="800000"/>
                  </a:solidFill>
                </a:rPr>
                <a:t> </a:t>
              </a:r>
              <a:r>
                <a:rPr lang="en-US" sz="1400" dirty="0">
                  <a:solidFill>
                    <a:srgbClr val="800000"/>
                  </a:solidFill>
                  <a:sym typeface="Wingdings"/>
                </a:rPr>
                <a:t> CD</a:t>
              </a:r>
              <a:endParaRPr lang="en-US" sz="1400" dirty="0">
                <a:solidFill>
                  <a:srgbClr val="8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914400" y="35814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14400" y="41910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914400" y="44196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914400" y="46482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AB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14400" y="48768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33400" y="4114800"/>
              <a:ext cx="384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00</a:t>
              </a:r>
            </a:p>
            <a:p>
              <a:r>
                <a:rPr lang="en-US" sz="1400" dirty="0"/>
                <a:t>01</a:t>
              </a:r>
            </a:p>
            <a:p>
              <a:r>
                <a:rPr lang="en-US" sz="1400" dirty="0"/>
                <a:t>10</a:t>
              </a:r>
            </a:p>
            <a:p>
              <a:r>
                <a:rPr lang="en-US" sz="1400" dirty="0"/>
                <a:t>11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400" y="3276600"/>
              <a:ext cx="384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  <a:p>
              <a:r>
                <a:rPr lang="en-US" sz="1400" dirty="0"/>
                <a:t>01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57200" y="2971800"/>
              <a:ext cx="4342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tag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90600" y="3048000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Cache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143000" y="3886200"/>
              <a:ext cx="57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312333" y="4727222"/>
              <a:ext cx="31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867400" y="2971800"/>
            <a:ext cx="1447800" cy="2133600"/>
            <a:chOff x="457200" y="2971800"/>
            <a:chExt cx="1447800" cy="2133600"/>
          </a:xfrm>
        </p:grpSpPr>
        <p:sp>
          <p:nvSpPr>
            <p:cNvPr id="51" name="Rectangle 50"/>
            <p:cNvSpPr/>
            <p:nvPr/>
          </p:nvSpPr>
          <p:spPr>
            <a:xfrm>
              <a:off x="914400" y="33528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AB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914400" y="35814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14400" y="41910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14400" y="44196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800000"/>
                  </a:solidFill>
                </a:rPr>
                <a:t>EF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14400" y="46482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AB</a:t>
              </a: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914400" y="48768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33400" y="4114800"/>
              <a:ext cx="384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00</a:t>
              </a:r>
            </a:p>
            <a:p>
              <a:r>
                <a:rPr lang="en-US" sz="1400" dirty="0"/>
                <a:t>01</a:t>
              </a:r>
            </a:p>
            <a:p>
              <a:r>
                <a:rPr lang="en-US" sz="1400" dirty="0"/>
                <a:t>10</a:t>
              </a:r>
            </a:p>
            <a:p>
              <a:r>
                <a:rPr lang="en-US" sz="1400" dirty="0"/>
                <a:t>11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33400" y="3276600"/>
              <a:ext cx="384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  <a:p>
              <a:r>
                <a:rPr lang="en-US" sz="1400" dirty="0"/>
                <a:t>01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57200" y="2971800"/>
              <a:ext cx="4342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tag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90600" y="3048000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Cache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143000" y="3886200"/>
              <a:ext cx="57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Main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2333" y="4727222"/>
              <a:ext cx="31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467600" y="2971800"/>
            <a:ext cx="1447800" cy="2133600"/>
            <a:chOff x="457200" y="2971800"/>
            <a:chExt cx="1447800" cy="2133600"/>
          </a:xfrm>
        </p:grpSpPr>
        <p:sp>
          <p:nvSpPr>
            <p:cNvPr id="64" name="Rectangle 63"/>
            <p:cNvSpPr/>
            <p:nvPr/>
          </p:nvSpPr>
          <p:spPr>
            <a:xfrm>
              <a:off x="914400" y="33528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AB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914400" y="35814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rgbClr val="800000"/>
                  </a:solidFill>
                </a:rPr>
                <a:t>EF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914400" y="41910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914400" y="44196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EF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914400" y="46482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AB</a:t>
              </a: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914400" y="4876800"/>
              <a:ext cx="990600" cy="228600"/>
            </a:xfrm>
            <a:prstGeom prst="rect">
              <a:avLst/>
            </a:prstGeom>
            <a:noFill/>
            <a:ln w="127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33400" y="4114800"/>
              <a:ext cx="38436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00</a:t>
              </a:r>
            </a:p>
            <a:p>
              <a:r>
                <a:rPr lang="en-US" sz="1400" dirty="0"/>
                <a:t>01</a:t>
              </a:r>
            </a:p>
            <a:p>
              <a:r>
                <a:rPr lang="en-US" sz="1400" dirty="0"/>
                <a:t>10</a:t>
              </a:r>
            </a:p>
            <a:p>
              <a:r>
                <a:rPr lang="en-US" sz="1400" dirty="0"/>
                <a:t>11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33400" y="3276600"/>
              <a:ext cx="384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10</a:t>
              </a:r>
            </a:p>
            <a:p>
              <a:r>
                <a:rPr lang="en-US" sz="1400" dirty="0"/>
                <a:t>01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7200" y="2971800"/>
              <a:ext cx="4342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tag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990600" y="3048000"/>
              <a:ext cx="703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Cache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143000" y="3886200"/>
              <a:ext cx="57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Main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12333" y="4727222"/>
              <a:ext cx="3187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228600" y="2057400"/>
            <a:ext cx="223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Initial Cache and Memory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840103" y="1769358"/>
            <a:ext cx="13260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 R0, #0xEF</a:t>
            </a:r>
          </a:p>
          <a:p>
            <a:r>
              <a:rPr lang="en-US" sz="1400" dirty="0"/>
              <a:t>LDR R1, =#2_01</a:t>
            </a:r>
          </a:p>
          <a:p>
            <a:r>
              <a:rPr lang="en-US" sz="1400" dirty="0"/>
              <a:t>MOV R0, [R1]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3124200" y="2590800"/>
            <a:ext cx="0" cy="52298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124200" y="3581400"/>
            <a:ext cx="0" cy="106680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48200" y="2590800"/>
            <a:ext cx="0" cy="52298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Freeform 90"/>
          <p:cNvSpPr/>
          <p:nvPr/>
        </p:nvSpPr>
        <p:spPr>
          <a:xfrm>
            <a:off x="6148681" y="2590800"/>
            <a:ext cx="695208" cy="1945922"/>
          </a:xfrm>
          <a:custGeom>
            <a:avLst/>
            <a:gdLst>
              <a:gd name="connsiteX0" fmla="*/ 695208 w 695208"/>
              <a:gd name="connsiteY0" fmla="*/ 0 h 1989666"/>
              <a:gd name="connsiteX1" fmla="*/ 81375 w 695208"/>
              <a:gd name="connsiteY1" fmla="*/ 719666 h 1989666"/>
              <a:gd name="connsiteX2" fmla="*/ 53152 w 695208"/>
              <a:gd name="connsiteY2" fmla="*/ 1255888 h 1989666"/>
              <a:gd name="connsiteX3" fmla="*/ 511763 w 695208"/>
              <a:gd name="connsiteY3" fmla="*/ 1989666 h 198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208" h="1989666">
                <a:moveTo>
                  <a:pt x="695208" y="0"/>
                </a:moveTo>
                <a:cubicBezTo>
                  <a:pt x="441796" y="255175"/>
                  <a:pt x="188384" y="510351"/>
                  <a:pt x="81375" y="719666"/>
                </a:cubicBezTo>
                <a:cubicBezTo>
                  <a:pt x="-25634" y="928981"/>
                  <a:pt x="-18579" y="1044221"/>
                  <a:pt x="53152" y="1255888"/>
                </a:cubicBezTo>
                <a:cubicBezTo>
                  <a:pt x="124883" y="1467555"/>
                  <a:pt x="511763" y="1989666"/>
                  <a:pt x="511763" y="1989666"/>
                </a:cubicBezTo>
              </a:path>
            </a:pathLst>
          </a:cu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800000"/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8382000" y="2590800"/>
            <a:ext cx="0" cy="522982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8610600" y="3810000"/>
            <a:ext cx="0" cy="6096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667000" y="5257800"/>
            <a:ext cx="126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Write-through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419600" y="525780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Write-back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4572000" y="3505200"/>
            <a:ext cx="1411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Dirty cache line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>
            <a:off x="5715000" y="3733800"/>
            <a:ext cx="0" cy="106680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5181600" y="3810000"/>
            <a:ext cx="982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Post-write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172200" y="5257800"/>
            <a:ext cx="1219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Write-around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7772400" y="5486400"/>
            <a:ext cx="126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Write-through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924800" y="571500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Write-back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267200" y="5715000"/>
            <a:ext cx="2682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Post-write happens</a:t>
            </a:r>
          </a:p>
          <a:p>
            <a:r>
              <a:rPr lang="en-US" sz="1200" dirty="0"/>
              <a:t>Upon a flush or a victim replacement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772400" y="5257800"/>
            <a:ext cx="1278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Write-allocate</a:t>
            </a:r>
          </a:p>
        </p:txBody>
      </p:sp>
    </p:spTree>
    <p:extLst>
      <p:ext uri="{BB962C8B-B14F-4D97-AF65-F5344CB8AC3E}">
        <p14:creationId xmlns:p14="http://schemas.microsoft.com/office/powerpoint/2010/main" val="182635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7325-BA32-EB49-BC30-96F1348D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Multi-Processor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5B99D-2B1C-6A4C-91F7-E1D7CA68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005D-BB81-294E-8145-61A8500B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C61F-92D7-5347-AC3A-B1D98CD3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7" name="Rectangle 1087">
            <a:extLst>
              <a:ext uri="{FF2B5EF4-FFF2-40B4-BE49-F238E27FC236}">
                <a16:creationId xmlns:a16="http://schemas.microsoft.com/office/drawing/2014/main" id="{C16A4AFF-5F2F-6843-AE23-919DA7ECE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886200" cy="2286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" name="Rectangle 1051">
            <a:extLst>
              <a:ext uri="{FF2B5EF4-FFF2-40B4-BE49-F238E27FC236}">
                <a16:creationId xmlns:a16="http://schemas.microsoft.com/office/drawing/2014/main" id="{AE756115-5499-2E49-975B-1FD78C129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301875"/>
            <a:ext cx="1600200" cy="1219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9" name="Group 1040">
            <a:extLst>
              <a:ext uri="{FF2B5EF4-FFF2-40B4-BE49-F238E27FC236}">
                <a16:creationId xmlns:a16="http://schemas.microsoft.com/office/drawing/2014/main" id="{A2C61335-3EBD-5847-B87C-C02A61E92B1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01875"/>
            <a:ext cx="827088" cy="595313"/>
            <a:chOff x="576" y="1392"/>
            <a:chExt cx="521" cy="375"/>
          </a:xfrm>
        </p:grpSpPr>
        <p:sp>
          <p:nvSpPr>
            <p:cNvPr id="10" name="Rectangle 1031">
              <a:extLst>
                <a:ext uri="{FF2B5EF4-FFF2-40B4-BE49-F238E27FC236}">
                  <a16:creationId xmlns:a16="http://schemas.microsoft.com/office/drawing/2014/main" id="{F6771FEF-514B-5348-A466-827BF7888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36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Text Box 1032">
              <a:extLst>
                <a:ext uri="{FF2B5EF4-FFF2-40B4-BE49-F238E27FC236}">
                  <a16:creationId xmlns:a16="http://schemas.microsoft.com/office/drawing/2014/main" id="{1234DC6F-6074-B34B-A594-710EF8DABE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392"/>
              <a:ext cx="5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H/W thread</a:t>
              </a:r>
            </a:p>
          </p:txBody>
        </p:sp>
        <p:sp>
          <p:nvSpPr>
            <p:cNvPr id="12" name="Rectangle 1033">
              <a:extLst>
                <a:ext uri="{FF2B5EF4-FFF2-40B4-BE49-F238E27FC236}">
                  <a16:creationId xmlns:a16="http://schemas.microsoft.com/office/drawing/2014/main" id="{B7317061-7ADD-4E46-9AA9-2C20050F7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584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Rectangle 1034">
              <a:extLst>
                <a:ext uri="{FF2B5EF4-FFF2-40B4-BE49-F238E27FC236}">
                  <a16:creationId xmlns:a16="http://schemas.microsoft.com/office/drawing/2014/main" id="{F51A1B0B-AAD9-1A43-8FB9-F4BD3F7CB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632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1035">
              <a:extLst>
                <a:ext uri="{FF2B5EF4-FFF2-40B4-BE49-F238E27FC236}">
                  <a16:creationId xmlns:a16="http://schemas.microsoft.com/office/drawing/2014/main" id="{FB158C46-19DC-4A41-9660-9597B46F6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680"/>
              <a:ext cx="144" cy="4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Text Box 1036">
              <a:extLst>
                <a:ext uri="{FF2B5EF4-FFF2-40B4-BE49-F238E27FC236}">
                  <a16:creationId xmlns:a16="http://schemas.microsoft.com/office/drawing/2014/main" id="{EA3AC918-4BDA-5241-A140-590A18073B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632"/>
              <a:ext cx="18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800"/>
                <a:t>sp</a:t>
              </a:r>
            </a:p>
          </p:txBody>
        </p:sp>
        <p:sp>
          <p:nvSpPr>
            <p:cNvPr id="16" name="Text Box 1037">
              <a:extLst>
                <a:ext uri="{FF2B5EF4-FFF2-40B4-BE49-F238E27FC236}">
                  <a16:creationId xmlns:a16="http://schemas.microsoft.com/office/drawing/2014/main" id="{A013F9BF-D8A1-CF41-A12C-3F53EE2F1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497"/>
              <a:ext cx="244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800"/>
                <a:t>reg0</a:t>
              </a:r>
              <a:endParaRPr lang="en-US" altLang="ja-JP"/>
            </a:p>
          </p:txBody>
        </p:sp>
        <p:sp>
          <p:nvSpPr>
            <p:cNvPr id="17" name="Text Box 1038">
              <a:extLst>
                <a:ext uri="{FF2B5EF4-FFF2-40B4-BE49-F238E27FC236}">
                  <a16:creationId xmlns:a16="http://schemas.microsoft.com/office/drawing/2014/main" id="{C06BBD0E-C590-A842-94E1-63D853EB6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" y="1536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800"/>
                <a:t>1</a:t>
              </a:r>
              <a:endParaRPr lang="en-US" altLang="ja-JP"/>
            </a:p>
          </p:txBody>
        </p:sp>
        <p:sp>
          <p:nvSpPr>
            <p:cNvPr id="18" name="Text Box 1039">
              <a:extLst>
                <a:ext uri="{FF2B5EF4-FFF2-40B4-BE49-F238E27FC236}">
                  <a16:creationId xmlns:a16="http://schemas.microsoft.com/office/drawing/2014/main" id="{2DDA30A2-1618-FD47-9D50-5FC9C1793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584"/>
              <a:ext cx="1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800"/>
                <a:t>…</a:t>
              </a:r>
              <a:endParaRPr lang="en-US" altLang="ja-JP"/>
            </a:p>
          </p:txBody>
        </p:sp>
      </p:grpSp>
      <p:sp>
        <p:nvSpPr>
          <p:cNvPr id="19" name="Rectangle 1052">
            <a:extLst>
              <a:ext uri="{FF2B5EF4-FFF2-40B4-BE49-F238E27FC236}">
                <a16:creationId xmlns:a16="http://schemas.microsoft.com/office/drawing/2014/main" id="{EE2550BD-AFE5-3349-8B50-B1AEB7E3C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911475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000"/>
              <a:t>ALU</a:t>
            </a:r>
          </a:p>
        </p:txBody>
      </p:sp>
      <p:sp>
        <p:nvSpPr>
          <p:cNvPr id="20" name="Rectangle 1053">
            <a:extLst>
              <a:ext uri="{FF2B5EF4-FFF2-40B4-BE49-F238E27FC236}">
                <a16:creationId xmlns:a16="http://schemas.microsoft.com/office/drawing/2014/main" id="{1966447F-123A-AC44-ABBB-A389D97BD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911475"/>
            <a:ext cx="30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000"/>
              <a:t>FPU</a:t>
            </a:r>
          </a:p>
        </p:txBody>
      </p:sp>
      <p:sp>
        <p:nvSpPr>
          <p:cNvPr id="21" name="Rectangle 1054">
            <a:extLst>
              <a:ext uri="{FF2B5EF4-FFF2-40B4-BE49-F238E27FC236}">
                <a16:creationId xmlns:a16="http://schemas.microsoft.com/office/drawing/2014/main" id="{B1AA4181-E7FC-EC41-8D5E-9B58AE79F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00400"/>
            <a:ext cx="990600" cy="244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000"/>
              <a:t>L1 cache</a:t>
            </a:r>
            <a:endParaRPr lang="en-US" altLang="ja-JP"/>
          </a:p>
        </p:txBody>
      </p:sp>
      <p:sp>
        <p:nvSpPr>
          <p:cNvPr id="22" name="Text Box 1055">
            <a:extLst>
              <a:ext uri="{FF2B5EF4-FFF2-40B4-BE49-F238E27FC236}">
                <a16:creationId xmlns:a16="http://schemas.microsoft.com/office/drawing/2014/main" id="{DF246CD5-0F39-D348-B9FA-3199176A8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7807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…</a:t>
            </a:r>
          </a:p>
        </p:txBody>
      </p:sp>
      <p:sp>
        <p:nvSpPr>
          <p:cNvPr id="23" name="Text Box 1056">
            <a:extLst>
              <a:ext uri="{FF2B5EF4-FFF2-40B4-BE49-F238E27FC236}">
                <a16:creationId xmlns:a16="http://schemas.microsoft.com/office/drawing/2014/main" id="{39A1E6C4-2AA0-9644-A660-2FAE8C873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133600"/>
            <a:ext cx="735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000"/>
              <a:t>CPU core</a:t>
            </a:r>
            <a:endParaRPr lang="en-US" altLang="ja-JP"/>
          </a:p>
        </p:txBody>
      </p:sp>
      <p:sp>
        <p:nvSpPr>
          <p:cNvPr id="24" name="Text Box 1088">
            <a:extLst>
              <a:ext uri="{FF2B5EF4-FFF2-40B4-BE49-F238E27FC236}">
                <a16:creationId xmlns:a16="http://schemas.microsoft.com/office/drawing/2014/main" id="{088F66FD-90FA-754C-9A2F-9612EE506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828800"/>
            <a:ext cx="10525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000"/>
              <a:t>Processor Chip</a:t>
            </a:r>
            <a:endParaRPr lang="en-US" altLang="ja-JP"/>
          </a:p>
        </p:txBody>
      </p:sp>
      <p:sp>
        <p:nvSpPr>
          <p:cNvPr id="25" name="Line 1150">
            <a:extLst>
              <a:ext uri="{FF2B5EF4-FFF2-40B4-BE49-F238E27FC236}">
                <a16:creationId xmlns:a16="http://schemas.microsoft.com/office/drawing/2014/main" id="{D40E7A43-51C0-6946-B6BF-311728188C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4648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153">
            <a:extLst>
              <a:ext uri="{FF2B5EF4-FFF2-40B4-BE49-F238E27FC236}">
                <a16:creationId xmlns:a16="http://schemas.microsoft.com/office/drawing/2014/main" id="{B9D8669F-7C37-DD43-87C9-4E46F7B52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1155">
            <a:extLst>
              <a:ext uri="{FF2B5EF4-FFF2-40B4-BE49-F238E27FC236}">
                <a16:creationId xmlns:a16="http://schemas.microsoft.com/office/drawing/2014/main" id="{205B30AA-EF37-1841-B889-30FBCE3F10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159">
            <a:extLst>
              <a:ext uri="{FF2B5EF4-FFF2-40B4-BE49-F238E27FC236}">
                <a16:creationId xmlns:a16="http://schemas.microsoft.com/office/drawing/2014/main" id="{97A8055E-BBF2-B74A-9DC6-F9BA2F81F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086">
            <a:extLst>
              <a:ext uri="{FF2B5EF4-FFF2-40B4-BE49-F238E27FC236}">
                <a16:creationId xmlns:a16="http://schemas.microsoft.com/office/drawing/2014/main" id="{F69602FB-FBC4-C04D-994C-D3A29BA5D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733800"/>
            <a:ext cx="3048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000"/>
              <a:t>L2 cache</a:t>
            </a:r>
            <a:endParaRPr lang="en-US" altLang="ja-JP"/>
          </a:p>
        </p:txBody>
      </p:sp>
      <p:sp>
        <p:nvSpPr>
          <p:cNvPr id="30" name="Line 1222">
            <a:extLst>
              <a:ext uri="{FF2B5EF4-FFF2-40B4-BE49-F238E27FC236}">
                <a16:creationId xmlns:a16="http://schemas.microsoft.com/office/drawing/2014/main" id="{C477DF9B-EB9A-F548-BC4D-840E113D9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8194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" name="Group 1224">
            <a:extLst>
              <a:ext uri="{FF2B5EF4-FFF2-40B4-BE49-F238E27FC236}">
                <a16:creationId xmlns:a16="http://schemas.microsoft.com/office/drawing/2014/main" id="{862974ED-29AA-DD47-8335-7E65AE226521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301875"/>
            <a:ext cx="1066800" cy="898525"/>
            <a:chOff x="624" y="1498"/>
            <a:chExt cx="672" cy="566"/>
          </a:xfrm>
        </p:grpSpPr>
        <p:grpSp>
          <p:nvGrpSpPr>
            <p:cNvPr id="32" name="Group 1041">
              <a:extLst>
                <a:ext uri="{FF2B5EF4-FFF2-40B4-BE49-F238E27FC236}">
                  <a16:creationId xmlns:a16="http://schemas.microsoft.com/office/drawing/2014/main" id="{E8CBF674-24A6-8149-A2D4-FC8AA8CED6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" y="1498"/>
              <a:ext cx="521" cy="375"/>
              <a:chOff x="576" y="1392"/>
              <a:chExt cx="521" cy="375"/>
            </a:xfrm>
          </p:grpSpPr>
          <p:sp>
            <p:nvSpPr>
              <p:cNvPr id="36" name="Rectangle 1042">
                <a:extLst>
                  <a:ext uri="{FF2B5EF4-FFF2-40B4-BE49-F238E27FC236}">
                    <a16:creationId xmlns:a16="http://schemas.microsoft.com/office/drawing/2014/main" id="{5855CEB3-6A4B-9C4C-A135-72422A3E1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536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7" name="Text Box 1043">
                <a:extLst>
                  <a:ext uri="{FF2B5EF4-FFF2-40B4-BE49-F238E27FC236}">
                    <a16:creationId xmlns:a16="http://schemas.microsoft.com/office/drawing/2014/main" id="{F71668C0-FA81-A947-853E-CEF10E8E5D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392"/>
                <a:ext cx="5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 sz="1000"/>
                  <a:t>H/W thread</a:t>
                </a:r>
              </a:p>
            </p:txBody>
          </p:sp>
          <p:sp>
            <p:nvSpPr>
              <p:cNvPr id="38" name="Rectangle 1044">
                <a:extLst>
                  <a:ext uri="{FF2B5EF4-FFF2-40B4-BE49-F238E27FC236}">
                    <a16:creationId xmlns:a16="http://schemas.microsoft.com/office/drawing/2014/main" id="{D34961D9-E5E2-FE48-9541-A9C3DCA9D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584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9" name="Rectangle 1045">
                <a:extLst>
                  <a:ext uri="{FF2B5EF4-FFF2-40B4-BE49-F238E27FC236}">
                    <a16:creationId xmlns:a16="http://schemas.microsoft.com/office/drawing/2014/main" id="{75726947-3D8A-A345-A33B-D86EDF7CB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632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0" name="Rectangle 1046">
                <a:extLst>
                  <a:ext uri="{FF2B5EF4-FFF2-40B4-BE49-F238E27FC236}">
                    <a16:creationId xmlns:a16="http://schemas.microsoft.com/office/drawing/2014/main" id="{20F31310-B6E8-AD46-ABD8-8902266B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1" name="Text Box 1047">
                <a:extLst>
                  <a:ext uri="{FF2B5EF4-FFF2-40B4-BE49-F238E27FC236}">
                    <a16:creationId xmlns:a16="http://schemas.microsoft.com/office/drawing/2014/main" id="{9EEB44B4-3041-2C43-821D-CE93AAE78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1632"/>
                <a:ext cx="18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 sz="800"/>
                  <a:t>sp</a:t>
                </a:r>
              </a:p>
            </p:txBody>
          </p:sp>
          <p:sp>
            <p:nvSpPr>
              <p:cNvPr id="42" name="Text Box 1048">
                <a:extLst>
                  <a:ext uri="{FF2B5EF4-FFF2-40B4-BE49-F238E27FC236}">
                    <a16:creationId xmlns:a16="http://schemas.microsoft.com/office/drawing/2014/main" id="{F90E8B37-2374-564F-B078-4DAC9F1D66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1497"/>
                <a:ext cx="24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 sz="800"/>
                  <a:t>reg0</a:t>
                </a:r>
                <a:endParaRPr lang="en-US" altLang="ja-JP"/>
              </a:p>
            </p:txBody>
          </p:sp>
          <p:sp>
            <p:nvSpPr>
              <p:cNvPr id="43" name="Text Box 1049">
                <a:extLst>
                  <a:ext uri="{FF2B5EF4-FFF2-40B4-BE49-F238E27FC236}">
                    <a16:creationId xmlns:a16="http://schemas.microsoft.com/office/drawing/2014/main" id="{EB7FFAA5-98C5-C740-8E73-37AB8C4561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8" y="153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 sz="800"/>
                  <a:t>1</a:t>
                </a:r>
                <a:endParaRPr lang="en-US" altLang="ja-JP"/>
              </a:p>
            </p:txBody>
          </p:sp>
          <p:sp>
            <p:nvSpPr>
              <p:cNvPr id="44" name="Text Box 1050">
                <a:extLst>
                  <a:ext uri="{FF2B5EF4-FFF2-40B4-BE49-F238E27FC236}">
                    <a16:creationId xmlns:a16="http://schemas.microsoft.com/office/drawing/2014/main" id="{7B86EC00-FBAE-7545-B5CC-965CDAD387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1584"/>
                <a:ext cx="18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 sz="800"/>
                  <a:t>…</a:t>
                </a:r>
                <a:endParaRPr lang="en-US" altLang="ja-JP"/>
              </a:p>
            </p:txBody>
          </p:sp>
        </p:grpSp>
        <p:sp>
          <p:nvSpPr>
            <p:cNvPr id="33" name="Line 1156">
              <a:extLst>
                <a:ext uri="{FF2B5EF4-FFF2-40B4-BE49-F238E27FC236}">
                  <a16:creationId xmlns:a16="http://schemas.microsoft.com/office/drawing/2014/main" id="{CEB56A07-3A37-944A-9E27-779BEA1B7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160">
              <a:extLst>
                <a:ext uri="{FF2B5EF4-FFF2-40B4-BE49-F238E27FC236}">
                  <a16:creationId xmlns:a16="http://schemas.microsoft.com/office/drawing/2014/main" id="{A45ACC58-7017-CD4D-98CE-6D0E93403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182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223">
              <a:extLst>
                <a:ext uri="{FF2B5EF4-FFF2-40B4-BE49-F238E27FC236}">
                  <a16:creationId xmlns:a16="http://schemas.microsoft.com/office/drawing/2014/main" id="{2DA7AEE4-C6C1-7F43-847C-4283A7170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1824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" name="Group 1335">
            <a:extLst>
              <a:ext uri="{FF2B5EF4-FFF2-40B4-BE49-F238E27FC236}">
                <a16:creationId xmlns:a16="http://schemas.microsoft.com/office/drawing/2014/main" id="{4BE6F2F0-2B9C-4746-B77C-108705F29F88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828800"/>
            <a:ext cx="4419600" cy="2819400"/>
            <a:chOff x="2688" y="1200"/>
            <a:chExt cx="2784" cy="1776"/>
          </a:xfrm>
        </p:grpSpPr>
        <p:sp>
          <p:nvSpPr>
            <p:cNvPr id="46" name="Text Box 1149">
              <a:extLst>
                <a:ext uri="{FF2B5EF4-FFF2-40B4-BE49-F238E27FC236}">
                  <a16:creationId xmlns:a16="http://schemas.microsoft.com/office/drawing/2014/main" id="{DB1154F4-6803-9D4E-886E-FB687F8CF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680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/>
                <a:t>…</a:t>
              </a:r>
            </a:p>
          </p:txBody>
        </p:sp>
        <p:sp>
          <p:nvSpPr>
            <p:cNvPr id="47" name="Rectangle 1261">
              <a:extLst>
                <a:ext uri="{FF2B5EF4-FFF2-40B4-BE49-F238E27FC236}">
                  <a16:creationId xmlns:a16="http://schemas.microsoft.com/office/drawing/2014/main" id="{FF7AF418-BA63-A24B-8A15-25227AA1A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344"/>
              <a:ext cx="2448" cy="14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" name="Rectangle 1262">
              <a:extLst>
                <a:ext uri="{FF2B5EF4-FFF2-40B4-BE49-F238E27FC236}">
                  <a16:creationId xmlns:a16="http://schemas.microsoft.com/office/drawing/2014/main" id="{0C986B3D-1D59-5148-A7C5-4C1273892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498"/>
              <a:ext cx="1008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49" name="Group 1263">
              <a:extLst>
                <a:ext uri="{FF2B5EF4-FFF2-40B4-BE49-F238E27FC236}">
                  <a16:creationId xmlns:a16="http://schemas.microsoft.com/office/drawing/2014/main" id="{C3B4D4DA-2467-B546-9999-C2E23554F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498"/>
              <a:ext cx="521" cy="375"/>
              <a:chOff x="576" y="1392"/>
              <a:chExt cx="521" cy="375"/>
            </a:xfrm>
          </p:grpSpPr>
          <p:sp>
            <p:nvSpPr>
              <p:cNvPr id="75" name="Rectangle 1264">
                <a:extLst>
                  <a:ext uri="{FF2B5EF4-FFF2-40B4-BE49-F238E27FC236}">
                    <a16:creationId xmlns:a16="http://schemas.microsoft.com/office/drawing/2014/main" id="{A1EBF89A-5BA8-CD40-A76F-1049CCE58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536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6" name="Text Box 1265">
                <a:extLst>
                  <a:ext uri="{FF2B5EF4-FFF2-40B4-BE49-F238E27FC236}">
                    <a16:creationId xmlns:a16="http://schemas.microsoft.com/office/drawing/2014/main" id="{B530C309-1B17-7B40-8135-22717AB516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1392"/>
                <a:ext cx="5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 sz="1000"/>
                  <a:t>H/W thread</a:t>
                </a:r>
              </a:p>
            </p:txBody>
          </p:sp>
          <p:sp>
            <p:nvSpPr>
              <p:cNvPr id="77" name="Rectangle 1266">
                <a:extLst>
                  <a:ext uri="{FF2B5EF4-FFF2-40B4-BE49-F238E27FC236}">
                    <a16:creationId xmlns:a16="http://schemas.microsoft.com/office/drawing/2014/main" id="{3B2EF4A4-3A0D-5D48-B02A-A33647007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584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8" name="Rectangle 1267">
                <a:extLst>
                  <a:ext uri="{FF2B5EF4-FFF2-40B4-BE49-F238E27FC236}">
                    <a16:creationId xmlns:a16="http://schemas.microsoft.com/office/drawing/2014/main" id="{EA8ED993-5276-834D-ABD0-AC760DBC4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632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9" name="Rectangle 1268">
                <a:extLst>
                  <a:ext uri="{FF2B5EF4-FFF2-40B4-BE49-F238E27FC236}">
                    <a16:creationId xmlns:a16="http://schemas.microsoft.com/office/drawing/2014/main" id="{9C9E0224-8694-FE4A-8FCB-8A103C4A6C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680"/>
                <a:ext cx="144" cy="4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0" name="Text Box 1269">
                <a:extLst>
                  <a:ext uri="{FF2B5EF4-FFF2-40B4-BE49-F238E27FC236}">
                    <a16:creationId xmlns:a16="http://schemas.microsoft.com/office/drawing/2014/main" id="{63D949BE-E291-3F4F-A4C6-A1D529DE7F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1632"/>
                <a:ext cx="18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 sz="800"/>
                  <a:t>sp</a:t>
                </a:r>
              </a:p>
            </p:txBody>
          </p:sp>
          <p:sp>
            <p:nvSpPr>
              <p:cNvPr id="81" name="Text Box 1270">
                <a:extLst>
                  <a:ext uri="{FF2B5EF4-FFF2-40B4-BE49-F238E27FC236}">
                    <a16:creationId xmlns:a16="http://schemas.microsoft.com/office/drawing/2014/main" id="{AF4C6F40-FFA5-0741-85F0-EDAC7EF10F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0" y="1497"/>
                <a:ext cx="24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 sz="800"/>
                  <a:t>reg0</a:t>
                </a:r>
                <a:endParaRPr lang="en-US" altLang="ja-JP"/>
              </a:p>
            </p:txBody>
          </p:sp>
          <p:sp>
            <p:nvSpPr>
              <p:cNvPr id="82" name="Text Box 1271">
                <a:extLst>
                  <a:ext uri="{FF2B5EF4-FFF2-40B4-BE49-F238E27FC236}">
                    <a16:creationId xmlns:a16="http://schemas.microsoft.com/office/drawing/2014/main" id="{978EB5F1-E704-5147-9CDA-CC63D5C2E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8" y="1536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 sz="800"/>
                  <a:t>1</a:t>
                </a:r>
                <a:endParaRPr lang="en-US" altLang="ja-JP"/>
              </a:p>
            </p:txBody>
          </p:sp>
          <p:sp>
            <p:nvSpPr>
              <p:cNvPr id="83" name="Text Box 1272">
                <a:extLst>
                  <a:ext uri="{FF2B5EF4-FFF2-40B4-BE49-F238E27FC236}">
                    <a16:creationId xmlns:a16="http://schemas.microsoft.com/office/drawing/2014/main" id="{BB74C4DA-CC06-114C-B33C-B1DCFA3777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1584"/>
                <a:ext cx="180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 sz="800"/>
                  <a:t>…</a:t>
                </a:r>
                <a:endParaRPr lang="en-US" altLang="ja-JP"/>
              </a:p>
            </p:txBody>
          </p:sp>
        </p:grpSp>
        <p:sp>
          <p:nvSpPr>
            <p:cNvPr id="50" name="Rectangle 1273">
              <a:extLst>
                <a:ext uri="{FF2B5EF4-FFF2-40B4-BE49-F238E27FC236}">
                  <a16:creationId xmlns:a16="http://schemas.microsoft.com/office/drawing/2014/main" id="{F842017E-9976-0440-BDEF-26DDD3833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882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ja-JP" sz="1000"/>
                <a:t>ALU</a:t>
              </a:r>
            </a:p>
          </p:txBody>
        </p:sp>
        <p:sp>
          <p:nvSpPr>
            <p:cNvPr id="51" name="Rectangle 1274">
              <a:extLst>
                <a:ext uri="{FF2B5EF4-FFF2-40B4-BE49-F238E27FC236}">
                  <a16:creationId xmlns:a16="http://schemas.microsoft.com/office/drawing/2014/main" id="{E1557B45-2E74-D747-8C78-866E7F60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882"/>
              <a:ext cx="192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ja-JP" sz="1000"/>
                <a:t>FPU</a:t>
              </a:r>
            </a:p>
          </p:txBody>
        </p:sp>
        <p:sp>
          <p:nvSpPr>
            <p:cNvPr id="52" name="Rectangle 1275">
              <a:extLst>
                <a:ext uri="{FF2B5EF4-FFF2-40B4-BE49-F238E27FC236}">
                  <a16:creationId xmlns:a16="http://schemas.microsoft.com/office/drawing/2014/main" id="{1CB26EC1-E21A-5343-AC67-93F10BF6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064"/>
              <a:ext cx="624" cy="1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ja-JP" sz="1000"/>
                <a:t>L1 cache</a:t>
              </a:r>
              <a:endParaRPr lang="en-US" altLang="ja-JP"/>
            </a:p>
          </p:txBody>
        </p:sp>
        <p:sp>
          <p:nvSpPr>
            <p:cNvPr id="53" name="Text Box 1276">
              <a:extLst>
                <a:ext uri="{FF2B5EF4-FFF2-40B4-BE49-F238E27FC236}">
                  <a16:creationId xmlns:a16="http://schemas.microsoft.com/office/drawing/2014/main" id="{F3565AEF-33B4-094F-8709-9524B7400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54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/>
                <a:t>…</a:t>
              </a:r>
            </a:p>
          </p:txBody>
        </p:sp>
        <p:sp>
          <p:nvSpPr>
            <p:cNvPr id="54" name="Text Box 1277">
              <a:extLst>
                <a:ext uri="{FF2B5EF4-FFF2-40B4-BE49-F238E27FC236}">
                  <a16:creationId xmlns:a16="http://schemas.microsoft.com/office/drawing/2014/main" id="{D9E19FED-3CAD-D649-94E4-E9019FDBFA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392"/>
              <a:ext cx="4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CPU core</a:t>
              </a:r>
              <a:endParaRPr lang="en-US" altLang="ja-JP"/>
            </a:p>
          </p:txBody>
        </p:sp>
        <p:sp>
          <p:nvSpPr>
            <p:cNvPr id="55" name="Text Box 1278">
              <a:extLst>
                <a:ext uri="{FF2B5EF4-FFF2-40B4-BE49-F238E27FC236}">
                  <a16:creationId xmlns:a16="http://schemas.microsoft.com/office/drawing/2014/main" id="{1BABADBF-BB6C-2F4F-AA8E-7DC58501E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00"/>
              <a:ext cx="6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Processor Chip</a:t>
              </a:r>
              <a:endParaRPr lang="en-US" altLang="ja-JP"/>
            </a:p>
          </p:txBody>
        </p:sp>
        <p:sp>
          <p:nvSpPr>
            <p:cNvPr id="56" name="Line 1279">
              <a:extLst>
                <a:ext uri="{FF2B5EF4-FFF2-40B4-BE49-F238E27FC236}">
                  <a16:creationId xmlns:a16="http://schemas.microsoft.com/office/drawing/2014/main" id="{C675C3E6-A072-7C4B-BA7D-70D58D516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20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280">
              <a:extLst>
                <a:ext uri="{FF2B5EF4-FFF2-40B4-BE49-F238E27FC236}">
                  <a16:creationId xmlns:a16="http://schemas.microsoft.com/office/drawing/2014/main" id="{33E24917-BB7B-A24F-93A7-E65481310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8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1281">
              <a:extLst>
                <a:ext uri="{FF2B5EF4-FFF2-40B4-BE49-F238E27FC236}">
                  <a16:creationId xmlns:a16="http://schemas.microsoft.com/office/drawing/2014/main" id="{58C14FFF-25A6-7A4B-8614-57308474B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824"/>
              <a:ext cx="96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1282">
              <a:extLst>
                <a:ext uri="{FF2B5EF4-FFF2-40B4-BE49-F238E27FC236}">
                  <a16:creationId xmlns:a16="http://schemas.microsoft.com/office/drawing/2014/main" id="{B2AAFC47-B8C4-9D49-9020-9A3A107D3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400"/>
              <a:ext cx="192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ja-JP" sz="1000"/>
                <a:t>L2 cache</a:t>
              </a:r>
              <a:endParaRPr lang="en-US" altLang="ja-JP"/>
            </a:p>
          </p:txBody>
        </p:sp>
        <p:sp>
          <p:nvSpPr>
            <p:cNvPr id="60" name="Line 1283">
              <a:extLst>
                <a:ext uri="{FF2B5EF4-FFF2-40B4-BE49-F238E27FC236}">
                  <a16:creationId xmlns:a16="http://schemas.microsoft.com/office/drawing/2014/main" id="{A85A16B8-78FE-6245-94CE-AB9BF5CDF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824"/>
              <a:ext cx="432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1" name="Group 1284">
              <a:extLst>
                <a:ext uri="{FF2B5EF4-FFF2-40B4-BE49-F238E27FC236}">
                  <a16:creationId xmlns:a16="http://schemas.microsoft.com/office/drawing/2014/main" id="{FFCBFDD9-52CE-A640-9B2A-7878CF214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498"/>
              <a:ext cx="672" cy="566"/>
              <a:chOff x="624" y="1498"/>
              <a:chExt cx="672" cy="566"/>
            </a:xfrm>
          </p:grpSpPr>
          <p:grpSp>
            <p:nvGrpSpPr>
              <p:cNvPr id="62" name="Group 1285">
                <a:extLst>
                  <a:ext uri="{FF2B5EF4-FFF2-40B4-BE49-F238E27FC236}">
                    <a16:creationId xmlns:a16="http://schemas.microsoft.com/office/drawing/2014/main" id="{66CD0715-47EC-C641-8C0F-9CFE374351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5" y="1498"/>
                <a:ext cx="521" cy="375"/>
                <a:chOff x="576" y="1392"/>
                <a:chExt cx="521" cy="375"/>
              </a:xfrm>
            </p:grpSpPr>
            <p:sp>
              <p:nvSpPr>
                <p:cNvPr id="66" name="Rectangle 1286">
                  <a:extLst>
                    <a:ext uri="{FF2B5EF4-FFF2-40B4-BE49-F238E27FC236}">
                      <a16:creationId xmlns:a16="http://schemas.microsoft.com/office/drawing/2014/main" id="{FF1FBCF2-54B8-0948-892F-8874A52AA3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536"/>
                  <a:ext cx="144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7" name="Text Box 1287">
                  <a:extLst>
                    <a:ext uri="{FF2B5EF4-FFF2-40B4-BE49-F238E27FC236}">
                      <a16:creationId xmlns:a16="http://schemas.microsoft.com/office/drawing/2014/main" id="{DCDFCCBC-4237-2B4F-9398-BC0849E5BA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1392"/>
                  <a:ext cx="52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1000"/>
                    <a:t>H/W thread</a:t>
                  </a:r>
                </a:p>
              </p:txBody>
            </p:sp>
            <p:sp>
              <p:nvSpPr>
                <p:cNvPr id="68" name="Rectangle 1288">
                  <a:extLst>
                    <a:ext uri="{FF2B5EF4-FFF2-40B4-BE49-F238E27FC236}">
                      <a16:creationId xmlns:a16="http://schemas.microsoft.com/office/drawing/2014/main" id="{52D926AA-03E4-584F-BFD1-1698CCFF8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584"/>
                  <a:ext cx="144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69" name="Rectangle 1289">
                  <a:extLst>
                    <a:ext uri="{FF2B5EF4-FFF2-40B4-BE49-F238E27FC236}">
                      <a16:creationId xmlns:a16="http://schemas.microsoft.com/office/drawing/2014/main" id="{8F6379DA-97EF-024A-8291-6DA22DBC7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632"/>
                  <a:ext cx="144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0" name="Rectangle 1290">
                  <a:extLst>
                    <a:ext uri="{FF2B5EF4-FFF2-40B4-BE49-F238E27FC236}">
                      <a16:creationId xmlns:a16="http://schemas.microsoft.com/office/drawing/2014/main" id="{38E0DFDB-9826-1D4D-9F30-CB429A4A44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680"/>
                  <a:ext cx="144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71" name="Text Box 1291">
                  <a:extLst>
                    <a:ext uri="{FF2B5EF4-FFF2-40B4-BE49-F238E27FC236}">
                      <a16:creationId xmlns:a16="http://schemas.microsoft.com/office/drawing/2014/main" id="{7124DD95-6BAB-9443-935E-997D55C54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1632"/>
                  <a:ext cx="184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800"/>
                    <a:t>sp</a:t>
                  </a:r>
                </a:p>
              </p:txBody>
            </p:sp>
            <p:sp>
              <p:nvSpPr>
                <p:cNvPr id="72" name="Text Box 1292">
                  <a:extLst>
                    <a:ext uri="{FF2B5EF4-FFF2-40B4-BE49-F238E27FC236}">
                      <a16:creationId xmlns:a16="http://schemas.microsoft.com/office/drawing/2014/main" id="{A6D7680D-7BA1-2648-8AE4-5B84EEA766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497"/>
                  <a:ext cx="244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800"/>
                    <a:t>reg0</a:t>
                  </a:r>
                  <a:endParaRPr lang="en-US" altLang="ja-JP"/>
                </a:p>
              </p:txBody>
            </p:sp>
            <p:sp>
              <p:nvSpPr>
                <p:cNvPr id="73" name="Text Box 1293">
                  <a:extLst>
                    <a:ext uri="{FF2B5EF4-FFF2-40B4-BE49-F238E27FC236}">
                      <a16:creationId xmlns:a16="http://schemas.microsoft.com/office/drawing/2014/main" id="{B784F447-2FAC-044D-9428-93B21E67C6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8" y="1536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800"/>
                    <a:t>1</a:t>
                  </a:r>
                  <a:endParaRPr lang="en-US" altLang="ja-JP"/>
                </a:p>
              </p:txBody>
            </p:sp>
            <p:sp>
              <p:nvSpPr>
                <p:cNvPr id="74" name="Text Box 1294">
                  <a:extLst>
                    <a:ext uri="{FF2B5EF4-FFF2-40B4-BE49-F238E27FC236}">
                      <a16:creationId xmlns:a16="http://schemas.microsoft.com/office/drawing/2014/main" id="{732427B4-9EE1-C148-9F02-55B7A74882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1584"/>
                  <a:ext cx="180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800"/>
                    <a:t>…</a:t>
                  </a:r>
                  <a:endParaRPr lang="en-US" altLang="ja-JP"/>
                </a:p>
              </p:txBody>
            </p:sp>
          </p:grpSp>
          <p:sp>
            <p:nvSpPr>
              <p:cNvPr id="63" name="Line 1295">
                <a:extLst>
                  <a:ext uri="{FF2B5EF4-FFF2-40B4-BE49-F238E27FC236}">
                    <a16:creationId xmlns:a16="http://schemas.microsoft.com/office/drawing/2014/main" id="{464AA498-F39B-B144-AD4A-0075DD753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18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1296">
                <a:extLst>
                  <a:ext uri="{FF2B5EF4-FFF2-40B4-BE49-F238E27FC236}">
                    <a16:creationId xmlns:a16="http://schemas.microsoft.com/office/drawing/2014/main" id="{700ACB2E-659E-0046-9E2A-FF1564B84A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0" y="1824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1297">
                <a:extLst>
                  <a:ext uri="{FF2B5EF4-FFF2-40B4-BE49-F238E27FC236}">
                    <a16:creationId xmlns:a16="http://schemas.microsoft.com/office/drawing/2014/main" id="{8F7BAF48-04B7-DC4D-90A6-997C8C574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4" y="1824"/>
                <a:ext cx="43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84" name="Group 1336">
            <a:extLst>
              <a:ext uri="{FF2B5EF4-FFF2-40B4-BE49-F238E27FC236}">
                <a16:creationId xmlns:a16="http://schemas.microsoft.com/office/drawing/2014/main" id="{1C63A22F-C4E5-6F48-8DD5-077D1FC40B31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133600"/>
            <a:ext cx="6553200" cy="1600200"/>
            <a:chOff x="1248" y="1392"/>
            <a:chExt cx="4128" cy="1008"/>
          </a:xfrm>
        </p:grpSpPr>
        <p:grpSp>
          <p:nvGrpSpPr>
            <p:cNvPr id="85" name="Group 1260">
              <a:extLst>
                <a:ext uri="{FF2B5EF4-FFF2-40B4-BE49-F238E27FC236}">
                  <a16:creationId xmlns:a16="http://schemas.microsoft.com/office/drawing/2014/main" id="{91921DD5-C55F-1348-9D04-B86B90CD4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1392"/>
              <a:ext cx="1296" cy="1008"/>
              <a:chOff x="1248" y="1392"/>
              <a:chExt cx="1296" cy="1008"/>
            </a:xfrm>
          </p:grpSpPr>
          <p:sp>
            <p:nvSpPr>
              <p:cNvPr id="122" name="Text Box 1085">
                <a:extLst>
                  <a:ext uri="{FF2B5EF4-FFF2-40B4-BE49-F238E27FC236}">
                    <a16:creationId xmlns:a16="http://schemas.microsoft.com/office/drawing/2014/main" id="{3B373FF0-651B-C64D-BB72-09EA59AA3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68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/>
                  <a:t>…</a:t>
                </a:r>
              </a:p>
            </p:txBody>
          </p:sp>
          <p:sp>
            <p:nvSpPr>
              <p:cNvPr id="123" name="Rectangle 1225">
                <a:extLst>
                  <a:ext uri="{FF2B5EF4-FFF2-40B4-BE49-F238E27FC236}">
                    <a16:creationId xmlns:a16="http://schemas.microsoft.com/office/drawing/2014/main" id="{46E336F1-8D77-9243-842B-FDD0A0502E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498"/>
                <a:ext cx="1008" cy="7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124" name="Group 1226">
                <a:extLst>
                  <a:ext uri="{FF2B5EF4-FFF2-40B4-BE49-F238E27FC236}">
                    <a16:creationId xmlns:a16="http://schemas.microsoft.com/office/drawing/2014/main" id="{5BF893CE-0F1C-F246-9878-D8489BCD81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98"/>
                <a:ext cx="521" cy="375"/>
                <a:chOff x="576" y="1392"/>
                <a:chExt cx="521" cy="375"/>
              </a:xfrm>
            </p:grpSpPr>
            <p:sp>
              <p:nvSpPr>
                <p:cNvPr id="148" name="Rectangle 1227">
                  <a:extLst>
                    <a:ext uri="{FF2B5EF4-FFF2-40B4-BE49-F238E27FC236}">
                      <a16:creationId xmlns:a16="http://schemas.microsoft.com/office/drawing/2014/main" id="{9A4B1F71-8563-D64B-9787-1936D9F11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536"/>
                  <a:ext cx="144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49" name="Text Box 1228">
                  <a:extLst>
                    <a:ext uri="{FF2B5EF4-FFF2-40B4-BE49-F238E27FC236}">
                      <a16:creationId xmlns:a16="http://schemas.microsoft.com/office/drawing/2014/main" id="{A6B99D45-775E-2D4B-A509-C952123078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1392"/>
                  <a:ext cx="52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1000"/>
                    <a:t>H/W thread</a:t>
                  </a:r>
                </a:p>
              </p:txBody>
            </p:sp>
            <p:sp>
              <p:nvSpPr>
                <p:cNvPr id="150" name="Rectangle 1229">
                  <a:extLst>
                    <a:ext uri="{FF2B5EF4-FFF2-40B4-BE49-F238E27FC236}">
                      <a16:creationId xmlns:a16="http://schemas.microsoft.com/office/drawing/2014/main" id="{A6FD0FFB-48C0-8C41-91BF-1D5E0E555B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584"/>
                  <a:ext cx="144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51" name="Rectangle 1230">
                  <a:extLst>
                    <a:ext uri="{FF2B5EF4-FFF2-40B4-BE49-F238E27FC236}">
                      <a16:creationId xmlns:a16="http://schemas.microsoft.com/office/drawing/2014/main" id="{56AD9720-1F5C-0A46-8611-9A07F1CD66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632"/>
                  <a:ext cx="144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52" name="Rectangle 1231">
                  <a:extLst>
                    <a:ext uri="{FF2B5EF4-FFF2-40B4-BE49-F238E27FC236}">
                      <a16:creationId xmlns:a16="http://schemas.microsoft.com/office/drawing/2014/main" id="{1795BFB2-3959-2141-B081-8F11A3AE3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680"/>
                  <a:ext cx="144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53" name="Text Box 1232">
                  <a:extLst>
                    <a:ext uri="{FF2B5EF4-FFF2-40B4-BE49-F238E27FC236}">
                      <a16:creationId xmlns:a16="http://schemas.microsoft.com/office/drawing/2014/main" id="{27B4F92B-B296-1044-B4E1-DB295EC326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1632"/>
                  <a:ext cx="184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800"/>
                    <a:t>sp</a:t>
                  </a:r>
                </a:p>
              </p:txBody>
            </p:sp>
            <p:sp>
              <p:nvSpPr>
                <p:cNvPr id="154" name="Text Box 1233">
                  <a:extLst>
                    <a:ext uri="{FF2B5EF4-FFF2-40B4-BE49-F238E27FC236}">
                      <a16:creationId xmlns:a16="http://schemas.microsoft.com/office/drawing/2014/main" id="{B4699E14-EE34-0441-93D1-B38DAF113A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497"/>
                  <a:ext cx="244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800"/>
                    <a:t>reg0</a:t>
                  </a:r>
                  <a:endParaRPr lang="en-US" altLang="ja-JP"/>
                </a:p>
              </p:txBody>
            </p:sp>
            <p:sp>
              <p:nvSpPr>
                <p:cNvPr id="155" name="Text Box 1234">
                  <a:extLst>
                    <a:ext uri="{FF2B5EF4-FFF2-40B4-BE49-F238E27FC236}">
                      <a16:creationId xmlns:a16="http://schemas.microsoft.com/office/drawing/2014/main" id="{27FF9008-05A2-3243-9C95-6497773C01D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8" y="1536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800"/>
                    <a:t>1</a:t>
                  </a:r>
                  <a:endParaRPr lang="en-US" altLang="ja-JP"/>
                </a:p>
              </p:txBody>
            </p:sp>
            <p:sp>
              <p:nvSpPr>
                <p:cNvPr id="156" name="Text Box 1235">
                  <a:extLst>
                    <a:ext uri="{FF2B5EF4-FFF2-40B4-BE49-F238E27FC236}">
                      <a16:creationId xmlns:a16="http://schemas.microsoft.com/office/drawing/2014/main" id="{9DAE1FFC-438E-E645-9D66-CD9799B2B2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1584"/>
                  <a:ext cx="180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800"/>
                    <a:t>…</a:t>
                  </a:r>
                  <a:endParaRPr lang="en-US" altLang="ja-JP"/>
                </a:p>
              </p:txBody>
            </p:sp>
          </p:grpSp>
          <p:sp>
            <p:nvSpPr>
              <p:cNvPr id="125" name="Rectangle 1236">
                <a:extLst>
                  <a:ext uri="{FF2B5EF4-FFF2-40B4-BE49-F238E27FC236}">
                    <a16:creationId xmlns:a16="http://schemas.microsoft.com/office/drawing/2014/main" id="{777F3462-3EFD-354E-903C-BB594E5DB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882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ja-JP" sz="1000"/>
                  <a:t>ALU</a:t>
                </a:r>
              </a:p>
            </p:txBody>
          </p:sp>
          <p:sp>
            <p:nvSpPr>
              <p:cNvPr id="126" name="Rectangle 1237">
                <a:extLst>
                  <a:ext uri="{FF2B5EF4-FFF2-40B4-BE49-F238E27FC236}">
                    <a16:creationId xmlns:a16="http://schemas.microsoft.com/office/drawing/2014/main" id="{C0D5231A-EFCB-A34E-AB34-2DC6155F2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882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ja-JP" sz="1000"/>
                  <a:t>FPU</a:t>
                </a:r>
              </a:p>
            </p:txBody>
          </p:sp>
          <p:sp>
            <p:nvSpPr>
              <p:cNvPr id="127" name="Rectangle 1238">
                <a:extLst>
                  <a:ext uri="{FF2B5EF4-FFF2-40B4-BE49-F238E27FC236}">
                    <a16:creationId xmlns:a16="http://schemas.microsoft.com/office/drawing/2014/main" id="{2EA678E1-51D1-5949-AB22-B5C1C97F2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624" cy="1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ja-JP" sz="1000"/>
                  <a:t>L1 cache</a:t>
                </a:r>
                <a:endParaRPr lang="en-US" altLang="ja-JP"/>
              </a:p>
            </p:txBody>
          </p:sp>
          <p:sp>
            <p:nvSpPr>
              <p:cNvPr id="128" name="Text Box 1239">
                <a:extLst>
                  <a:ext uri="{FF2B5EF4-FFF2-40B4-BE49-F238E27FC236}">
                    <a16:creationId xmlns:a16="http://schemas.microsoft.com/office/drawing/2014/main" id="{3FB5D3D0-CE6C-E147-96CF-82D03F7683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54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/>
                  <a:t>…</a:t>
                </a:r>
              </a:p>
            </p:txBody>
          </p:sp>
          <p:sp>
            <p:nvSpPr>
              <p:cNvPr id="129" name="Text Box 1240">
                <a:extLst>
                  <a:ext uri="{FF2B5EF4-FFF2-40B4-BE49-F238E27FC236}">
                    <a16:creationId xmlns:a16="http://schemas.microsoft.com/office/drawing/2014/main" id="{65CA7B18-E148-2E49-9F63-0F6A3A12A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46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 sz="1000"/>
                  <a:t>CPU core</a:t>
                </a:r>
                <a:endParaRPr lang="en-US" altLang="ja-JP"/>
              </a:p>
            </p:txBody>
          </p:sp>
          <p:sp>
            <p:nvSpPr>
              <p:cNvPr id="130" name="Line 1241">
                <a:extLst>
                  <a:ext uri="{FF2B5EF4-FFF2-40B4-BE49-F238E27FC236}">
                    <a16:creationId xmlns:a16="http://schemas.microsoft.com/office/drawing/2014/main" id="{24468705-36E2-C645-981A-42CF582C68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1242">
                <a:extLst>
                  <a:ext uri="{FF2B5EF4-FFF2-40B4-BE49-F238E27FC236}">
                    <a16:creationId xmlns:a16="http://schemas.microsoft.com/office/drawing/2014/main" id="{F2DE3357-675D-A340-A0BC-E1933D73D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1243">
                <a:extLst>
                  <a:ext uri="{FF2B5EF4-FFF2-40B4-BE49-F238E27FC236}">
                    <a16:creationId xmlns:a16="http://schemas.microsoft.com/office/drawing/2014/main" id="{E2AD8D54-0C8A-4C48-9B53-015D0AD12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43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3" name="Group 1244">
                <a:extLst>
                  <a:ext uri="{FF2B5EF4-FFF2-40B4-BE49-F238E27FC236}">
                    <a16:creationId xmlns:a16="http://schemas.microsoft.com/office/drawing/2014/main" id="{B1E008CB-A8ED-1B48-B4D9-4AFC7A6C7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1498"/>
                <a:ext cx="672" cy="566"/>
                <a:chOff x="624" y="1498"/>
                <a:chExt cx="672" cy="566"/>
              </a:xfrm>
            </p:grpSpPr>
            <p:grpSp>
              <p:nvGrpSpPr>
                <p:cNvPr id="135" name="Group 1245">
                  <a:extLst>
                    <a:ext uri="{FF2B5EF4-FFF2-40B4-BE49-F238E27FC236}">
                      <a16:creationId xmlns:a16="http://schemas.microsoft.com/office/drawing/2014/main" id="{918D2094-C4CF-EC46-9358-C5C523C023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5" y="1498"/>
                  <a:ext cx="521" cy="375"/>
                  <a:chOff x="576" y="1392"/>
                  <a:chExt cx="521" cy="375"/>
                </a:xfrm>
              </p:grpSpPr>
              <p:sp>
                <p:nvSpPr>
                  <p:cNvPr id="139" name="Rectangle 1246">
                    <a:extLst>
                      <a:ext uri="{FF2B5EF4-FFF2-40B4-BE49-F238E27FC236}">
                        <a16:creationId xmlns:a16="http://schemas.microsoft.com/office/drawing/2014/main" id="{917A64F0-64CE-1741-BA18-2BA6346686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536"/>
                    <a:ext cx="144" cy="4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40" name="Text Box 1247">
                    <a:extLst>
                      <a:ext uri="{FF2B5EF4-FFF2-40B4-BE49-F238E27FC236}">
                        <a16:creationId xmlns:a16="http://schemas.microsoft.com/office/drawing/2014/main" id="{FD838CDB-56B2-5046-B142-FDDF9E8237D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" y="1392"/>
                    <a:ext cx="521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ja-JP" sz="1000"/>
                      <a:t>H/W thread</a:t>
                    </a:r>
                  </a:p>
                </p:txBody>
              </p:sp>
              <p:sp>
                <p:nvSpPr>
                  <p:cNvPr id="141" name="Rectangle 1248">
                    <a:extLst>
                      <a:ext uri="{FF2B5EF4-FFF2-40B4-BE49-F238E27FC236}">
                        <a16:creationId xmlns:a16="http://schemas.microsoft.com/office/drawing/2014/main" id="{21E221EF-9CAE-BE46-8169-AFB0F27E97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584"/>
                    <a:ext cx="144" cy="4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42" name="Rectangle 1249">
                    <a:extLst>
                      <a:ext uri="{FF2B5EF4-FFF2-40B4-BE49-F238E27FC236}">
                        <a16:creationId xmlns:a16="http://schemas.microsoft.com/office/drawing/2014/main" id="{FF0D1232-84EE-D74B-B178-8CF53EDC20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632"/>
                    <a:ext cx="144" cy="4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43" name="Rectangle 1250">
                    <a:extLst>
                      <a:ext uri="{FF2B5EF4-FFF2-40B4-BE49-F238E27FC236}">
                        <a16:creationId xmlns:a16="http://schemas.microsoft.com/office/drawing/2014/main" id="{77AB5739-9A57-E048-BD4F-81CBEA79DA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680"/>
                    <a:ext cx="144" cy="4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44" name="Text Box 1251">
                    <a:extLst>
                      <a:ext uri="{FF2B5EF4-FFF2-40B4-BE49-F238E27FC236}">
                        <a16:creationId xmlns:a16="http://schemas.microsoft.com/office/drawing/2014/main" id="{72B1106B-0101-7749-8F23-63E5B84DBE5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632"/>
                    <a:ext cx="184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ja-JP" sz="800"/>
                      <a:t>sp</a:t>
                    </a:r>
                  </a:p>
                </p:txBody>
              </p:sp>
              <p:sp>
                <p:nvSpPr>
                  <p:cNvPr id="145" name="Text Box 1252">
                    <a:extLst>
                      <a:ext uri="{FF2B5EF4-FFF2-40B4-BE49-F238E27FC236}">
                        <a16:creationId xmlns:a16="http://schemas.microsoft.com/office/drawing/2014/main" id="{202FDD6A-5847-414B-8CD8-FB0AE910A58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497"/>
                    <a:ext cx="244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ja-JP" sz="800"/>
                      <a:t>reg0</a:t>
                    </a:r>
                    <a:endParaRPr lang="en-US" altLang="ja-JP"/>
                  </a:p>
                </p:txBody>
              </p:sp>
              <p:sp>
                <p:nvSpPr>
                  <p:cNvPr id="146" name="Text Box 1253">
                    <a:extLst>
                      <a:ext uri="{FF2B5EF4-FFF2-40B4-BE49-F238E27FC236}">
                        <a16:creationId xmlns:a16="http://schemas.microsoft.com/office/drawing/2014/main" id="{7861B2DB-4F4A-2248-8370-D12EE68467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8" y="1536"/>
                    <a:ext cx="15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ja-JP" sz="800"/>
                      <a:t>1</a:t>
                    </a:r>
                    <a:endParaRPr lang="en-US" altLang="ja-JP"/>
                  </a:p>
                </p:txBody>
              </p:sp>
              <p:sp>
                <p:nvSpPr>
                  <p:cNvPr id="147" name="Text Box 1254">
                    <a:extLst>
                      <a:ext uri="{FF2B5EF4-FFF2-40B4-BE49-F238E27FC236}">
                        <a16:creationId xmlns:a16="http://schemas.microsoft.com/office/drawing/2014/main" id="{B6318103-E55B-2245-AAA4-7FB6D4770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584"/>
                    <a:ext cx="180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ja-JP" sz="800"/>
                      <a:t>…</a:t>
                    </a:r>
                    <a:endParaRPr lang="en-US" altLang="ja-JP"/>
                  </a:p>
                </p:txBody>
              </p:sp>
            </p:grpSp>
            <p:sp>
              <p:nvSpPr>
                <p:cNvPr id="136" name="Line 1255">
                  <a:extLst>
                    <a:ext uri="{FF2B5EF4-FFF2-40B4-BE49-F238E27FC236}">
                      <a16:creationId xmlns:a16="http://schemas.microsoft.com/office/drawing/2014/main" id="{63A20964-805D-914C-90A2-ACA904A74D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1256">
                  <a:extLst>
                    <a:ext uri="{FF2B5EF4-FFF2-40B4-BE49-F238E27FC236}">
                      <a16:creationId xmlns:a16="http://schemas.microsoft.com/office/drawing/2014/main" id="{D20CD982-726F-E946-846B-C2F50FDBBA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60" y="1824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8" name="Line 1257">
                  <a:extLst>
                    <a:ext uri="{FF2B5EF4-FFF2-40B4-BE49-F238E27FC236}">
                      <a16:creationId xmlns:a16="http://schemas.microsoft.com/office/drawing/2014/main" id="{D6245E2D-1BF2-F44C-945F-926540215B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4" y="1824"/>
                  <a:ext cx="432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4" name="Line 1259">
                <a:extLst>
                  <a:ext uri="{FF2B5EF4-FFF2-40B4-BE49-F238E27FC236}">
                    <a16:creationId xmlns:a16="http://schemas.microsoft.com/office/drawing/2014/main" id="{A95D868D-8BD2-AB40-A452-F00F11E69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6" name="Group 1298">
              <a:extLst>
                <a:ext uri="{FF2B5EF4-FFF2-40B4-BE49-F238E27FC236}">
                  <a16:creationId xmlns:a16="http://schemas.microsoft.com/office/drawing/2014/main" id="{E66163BC-D0D5-1848-AB89-B95EAB1B3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392"/>
              <a:ext cx="1296" cy="1008"/>
              <a:chOff x="1248" y="1392"/>
              <a:chExt cx="1296" cy="1008"/>
            </a:xfrm>
          </p:grpSpPr>
          <p:sp>
            <p:nvSpPr>
              <p:cNvPr id="87" name="Text Box 1299">
                <a:extLst>
                  <a:ext uri="{FF2B5EF4-FFF2-40B4-BE49-F238E27FC236}">
                    <a16:creationId xmlns:a16="http://schemas.microsoft.com/office/drawing/2014/main" id="{ED78D2D1-DA06-F84D-8D23-9D9D06210B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68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/>
                  <a:t>…</a:t>
                </a:r>
              </a:p>
            </p:txBody>
          </p:sp>
          <p:sp>
            <p:nvSpPr>
              <p:cNvPr id="88" name="Rectangle 1300">
                <a:extLst>
                  <a:ext uri="{FF2B5EF4-FFF2-40B4-BE49-F238E27FC236}">
                    <a16:creationId xmlns:a16="http://schemas.microsoft.com/office/drawing/2014/main" id="{6AA798B6-54B1-3F43-BD7C-36213B5DB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498"/>
                <a:ext cx="1008" cy="76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89" name="Group 1301">
                <a:extLst>
                  <a:ext uri="{FF2B5EF4-FFF2-40B4-BE49-F238E27FC236}">
                    <a16:creationId xmlns:a16="http://schemas.microsoft.com/office/drawing/2014/main" id="{A1A651CE-2AD6-DA45-894C-57EEBFFD2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498"/>
                <a:ext cx="521" cy="375"/>
                <a:chOff x="576" y="1392"/>
                <a:chExt cx="521" cy="375"/>
              </a:xfrm>
            </p:grpSpPr>
            <p:sp>
              <p:nvSpPr>
                <p:cNvPr id="113" name="Rectangle 1302">
                  <a:extLst>
                    <a:ext uri="{FF2B5EF4-FFF2-40B4-BE49-F238E27FC236}">
                      <a16:creationId xmlns:a16="http://schemas.microsoft.com/office/drawing/2014/main" id="{ACEA364F-1CCC-1E46-AB12-8EC3E896E0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536"/>
                  <a:ext cx="144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4" name="Text Box 1303">
                  <a:extLst>
                    <a:ext uri="{FF2B5EF4-FFF2-40B4-BE49-F238E27FC236}">
                      <a16:creationId xmlns:a16="http://schemas.microsoft.com/office/drawing/2014/main" id="{3EE53372-C2DC-F847-819F-6A488A42FF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1392"/>
                  <a:ext cx="521" cy="1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1000"/>
                    <a:t>H/W thread</a:t>
                  </a:r>
                </a:p>
              </p:txBody>
            </p:sp>
            <p:sp>
              <p:nvSpPr>
                <p:cNvPr id="115" name="Rectangle 1304">
                  <a:extLst>
                    <a:ext uri="{FF2B5EF4-FFF2-40B4-BE49-F238E27FC236}">
                      <a16:creationId xmlns:a16="http://schemas.microsoft.com/office/drawing/2014/main" id="{C5F341B9-53F7-034A-84B9-271883EAB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584"/>
                  <a:ext cx="144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6" name="Rectangle 1305">
                  <a:extLst>
                    <a:ext uri="{FF2B5EF4-FFF2-40B4-BE49-F238E27FC236}">
                      <a16:creationId xmlns:a16="http://schemas.microsoft.com/office/drawing/2014/main" id="{689A535B-55F1-C74B-BD9C-2FE4A8251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632"/>
                  <a:ext cx="144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7" name="Rectangle 1306">
                  <a:extLst>
                    <a:ext uri="{FF2B5EF4-FFF2-40B4-BE49-F238E27FC236}">
                      <a16:creationId xmlns:a16="http://schemas.microsoft.com/office/drawing/2014/main" id="{A46CC9C3-A61F-F541-937C-F0150ACA6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680"/>
                  <a:ext cx="144" cy="48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8" name="Text Box 1307">
                  <a:extLst>
                    <a:ext uri="{FF2B5EF4-FFF2-40B4-BE49-F238E27FC236}">
                      <a16:creationId xmlns:a16="http://schemas.microsoft.com/office/drawing/2014/main" id="{C7233697-13F5-6140-9206-F5D4FFB51E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1632"/>
                  <a:ext cx="184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800"/>
                    <a:t>sp</a:t>
                  </a:r>
                </a:p>
              </p:txBody>
            </p:sp>
            <p:sp>
              <p:nvSpPr>
                <p:cNvPr id="119" name="Text Box 1308">
                  <a:extLst>
                    <a:ext uri="{FF2B5EF4-FFF2-40B4-BE49-F238E27FC236}">
                      <a16:creationId xmlns:a16="http://schemas.microsoft.com/office/drawing/2014/main" id="{204084E7-A7DA-7B4C-A148-311EBBC233D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" y="1497"/>
                  <a:ext cx="244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800"/>
                    <a:t>reg0</a:t>
                  </a:r>
                  <a:endParaRPr lang="en-US" altLang="ja-JP"/>
                </a:p>
              </p:txBody>
            </p:sp>
            <p:sp>
              <p:nvSpPr>
                <p:cNvPr id="120" name="Text Box 1309">
                  <a:extLst>
                    <a:ext uri="{FF2B5EF4-FFF2-40B4-BE49-F238E27FC236}">
                      <a16:creationId xmlns:a16="http://schemas.microsoft.com/office/drawing/2014/main" id="{3F83A894-81CA-0C4F-9BDC-E57BD2F78AC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8" y="1536"/>
                  <a:ext cx="15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800"/>
                    <a:t>1</a:t>
                  </a:r>
                  <a:endParaRPr lang="en-US" altLang="ja-JP"/>
                </a:p>
              </p:txBody>
            </p:sp>
            <p:sp>
              <p:nvSpPr>
                <p:cNvPr id="121" name="Text Box 1310">
                  <a:extLst>
                    <a:ext uri="{FF2B5EF4-FFF2-40B4-BE49-F238E27FC236}">
                      <a16:creationId xmlns:a16="http://schemas.microsoft.com/office/drawing/2014/main" id="{628E71A2-590F-0144-B5AF-D977D179FB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" y="1584"/>
                  <a:ext cx="180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ja-JP" sz="800"/>
                    <a:t>…</a:t>
                  </a:r>
                  <a:endParaRPr lang="en-US" altLang="ja-JP"/>
                </a:p>
              </p:txBody>
            </p:sp>
          </p:grpSp>
          <p:sp>
            <p:nvSpPr>
              <p:cNvPr id="90" name="Rectangle 1311">
                <a:extLst>
                  <a:ext uri="{FF2B5EF4-FFF2-40B4-BE49-F238E27FC236}">
                    <a16:creationId xmlns:a16="http://schemas.microsoft.com/office/drawing/2014/main" id="{682C76FC-2F31-BE47-A612-88E074885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882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ja-JP" sz="1000"/>
                  <a:t>ALU</a:t>
                </a:r>
              </a:p>
            </p:txBody>
          </p:sp>
          <p:sp>
            <p:nvSpPr>
              <p:cNvPr id="91" name="Rectangle 1312">
                <a:extLst>
                  <a:ext uri="{FF2B5EF4-FFF2-40B4-BE49-F238E27FC236}">
                    <a16:creationId xmlns:a16="http://schemas.microsoft.com/office/drawing/2014/main" id="{8109DB97-5E52-384C-8DF2-8BE8279167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882"/>
                <a:ext cx="192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ja-JP" sz="1000"/>
                  <a:t>FPU</a:t>
                </a:r>
              </a:p>
            </p:txBody>
          </p:sp>
          <p:sp>
            <p:nvSpPr>
              <p:cNvPr id="92" name="Rectangle 1313">
                <a:extLst>
                  <a:ext uri="{FF2B5EF4-FFF2-40B4-BE49-F238E27FC236}">
                    <a16:creationId xmlns:a16="http://schemas.microsoft.com/office/drawing/2014/main" id="{3368B7BC-3845-5B4F-9C32-A56C4A5D1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64"/>
                <a:ext cx="624" cy="15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ja-JP" sz="1000"/>
                  <a:t>L1 cache</a:t>
                </a:r>
                <a:endParaRPr lang="en-US" altLang="ja-JP"/>
              </a:p>
            </p:txBody>
          </p:sp>
          <p:sp>
            <p:nvSpPr>
              <p:cNvPr id="93" name="Text Box 1314">
                <a:extLst>
                  <a:ext uri="{FF2B5EF4-FFF2-40B4-BE49-F238E27FC236}">
                    <a16:creationId xmlns:a16="http://schemas.microsoft.com/office/drawing/2014/main" id="{2901453B-3619-A241-9EB9-5E6F1DADE9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54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/>
                  <a:t>…</a:t>
                </a:r>
              </a:p>
            </p:txBody>
          </p:sp>
          <p:sp>
            <p:nvSpPr>
              <p:cNvPr id="94" name="Text Box 1315">
                <a:extLst>
                  <a:ext uri="{FF2B5EF4-FFF2-40B4-BE49-F238E27FC236}">
                    <a16:creationId xmlns:a16="http://schemas.microsoft.com/office/drawing/2014/main" id="{6E894966-FB8E-DA45-9DFF-B8B350594B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392"/>
                <a:ext cx="46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ja-JP" sz="1000"/>
                  <a:t>CPU core</a:t>
                </a:r>
                <a:endParaRPr lang="en-US" altLang="ja-JP"/>
              </a:p>
            </p:txBody>
          </p:sp>
          <p:sp>
            <p:nvSpPr>
              <p:cNvPr id="95" name="Line 1316">
                <a:extLst>
                  <a:ext uri="{FF2B5EF4-FFF2-40B4-BE49-F238E27FC236}">
                    <a16:creationId xmlns:a16="http://schemas.microsoft.com/office/drawing/2014/main" id="{43F03CA5-6C44-6B45-ACD8-30888873D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Line 1317">
                <a:extLst>
                  <a:ext uri="{FF2B5EF4-FFF2-40B4-BE49-F238E27FC236}">
                    <a16:creationId xmlns:a16="http://schemas.microsoft.com/office/drawing/2014/main" id="{732B217F-EE28-4B44-9969-FA879C59B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Line 1318">
                <a:extLst>
                  <a:ext uri="{FF2B5EF4-FFF2-40B4-BE49-F238E27FC236}">
                    <a16:creationId xmlns:a16="http://schemas.microsoft.com/office/drawing/2014/main" id="{078B05A6-C7A3-AD4C-B7E2-656A0BDF6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824"/>
                <a:ext cx="432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" name="Group 1319">
                <a:extLst>
                  <a:ext uri="{FF2B5EF4-FFF2-40B4-BE49-F238E27FC236}">
                    <a16:creationId xmlns:a16="http://schemas.microsoft.com/office/drawing/2014/main" id="{0E078234-6E0D-8548-BF55-0160209D82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1498"/>
                <a:ext cx="672" cy="566"/>
                <a:chOff x="624" y="1498"/>
                <a:chExt cx="672" cy="566"/>
              </a:xfrm>
            </p:grpSpPr>
            <p:grpSp>
              <p:nvGrpSpPr>
                <p:cNvPr id="100" name="Group 1320">
                  <a:extLst>
                    <a:ext uri="{FF2B5EF4-FFF2-40B4-BE49-F238E27FC236}">
                      <a16:creationId xmlns:a16="http://schemas.microsoft.com/office/drawing/2014/main" id="{C45593C6-F931-654E-AD7A-75721A68A24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75" y="1498"/>
                  <a:ext cx="521" cy="375"/>
                  <a:chOff x="576" y="1392"/>
                  <a:chExt cx="521" cy="375"/>
                </a:xfrm>
              </p:grpSpPr>
              <p:sp>
                <p:nvSpPr>
                  <p:cNvPr id="104" name="Rectangle 1321">
                    <a:extLst>
                      <a:ext uri="{FF2B5EF4-FFF2-40B4-BE49-F238E27FC236}">
                        <a16:creationId xmlns:a16="http://schemas.microsoft.com/office/drawing/2014/main" id="{F9FA656C-3C42-094B-AC18-29B478707A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536"/>
                    <a:ext cx="144" cy="4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5" name="Text Box 1322">
                    <a:extLst>
                      <a:ext uri="{FF2B5EF4-FFF2-40B4-BE49-F238E27FC236}">
                        <a16:creationId xmlns:a16="http://schemas.microsoft.com/office/drawing/2014/main" id="{8FAD89EB-28B5-104C-B7EB-68E1C3D3B1F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6" y="1392"/>
                    <a:ext cx="521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ja-JP" sz="1000"/>
                      <a:t>H/W thread</a:t>
                    </a:r>
                  </a:p>
                </p:txBody>
              </p:sp>
              <p:sp>
                <p:nvSpPr>
                  <p:cNvPr id="106" name="Rectangle 1323">
                    <a:extLst>
                      <a:ext uri="{FF2B5EF4-FFF2-40B4-BE49-F238E27FC236}">
                        <a16:creationId xmlns:a16="http://schemas.microsoft.com/office/drawing/2014/main" id="{BE1F11CE-DC76-D64A-9627-89C3013C4E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584"/>
                    <a:ext cx="144" cy="4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7" name="Rectangle 1324">
                    <a:extLst>
                      <a:ext uri="{FF2B5EF4-FFF2-40B4-BE49-F238E27FC236}">
                        <a16:creationId xmlns:a16="http://schemas.microsoft.com/office/drawing/2014/main" id="{0CFB4DF7-3218-FB49-973E-21BDCAF40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632"/>
                    <a:ext cx="144" cy="4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8" name="Rectangle 1325">
                    <a:extLst>
                      <a:ext uri="{FF2B5EF4-FFF2-40B4-BE49-F238E27FC236}">
                        <a16:creationId xmlns:a16="http://schemas.microsoft.com/office/drawing/2014/main" id="{3C694620-9ADC-9F46-88FF-6F147F296E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8" y="1680"/>
                    <a:ext cx="144" cy="48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109" name="Text Box 1326">
                    <a:extLst>
                      <a:ext uri="{FF2B5EF4-FFF2-40B4-BE49-F238E27FC236}">
                        <a16:creationId xmlns:a16="http://schemas.microsoft.com/office/drawing/2014/main" id="{90127028-782F-9342-A42A-3D09A50CB84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632"/>
                    <a:ext cx="184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ja-JP" sz="800"/>
                      <a:t>sp</a:t>
                    </a:r>
                  </a:p>
                </p:txBody>
              </p:sp>
              <p:sp>
                <p:nvSpPr>
                  <p:cNvPr id="110" name="Text Box 1327">
                    <a:extLst>
                      <a:ext uri="{FF2B5EF4-FFF2-40B4-BE49-F238E27FC236}">
                        <a16:creationId xmlns:a16="http://schemas.microsoft.com/office/drawing/2014/main" id="{9C4F5604-F696-8E44-B4B5-488577ED5FA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20" y="1497"/>
                    <a:ext cx="244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ja-JP" sz="800"/>
                      <a:t>reg0</a:t>
                    </a:r>
                    <a:endParaRPr lang="en-US" altLang="ja-JP"/>
                  </a:p>
                </p:txBody>
              </p:sp>
              <p:sp>
                <p:nvSpPr>
                  <p:cNvPr id="111" name="Text Box 1328">
                    <a:extLst>
                      <a:ext uri="{FF2B5EF4-FFF2-40B4-BE49-F238E27FC236}">
                        <a16:creationId xmlns:a16="http://schemas.microsoft.com/office/drawing/2014/main" id="{F24CC0E4-5F2D-5545-B317-7265525F370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8" y="1536"/>
                    <a:ext cx="152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ja-JP" sz="800"/>
                      <a:t>1</a:t>
                    </a:r>
                    <a:endParaRPr lang="en-US" altLang="ja-JP"/>
                  </a:p>
                </p:txBody>
              </p:sp>
              <p:sp>
                <p:nvSpPr>
                  <p:cNvPr id="112" name="Text Box 1329">
                    <a:extLst>
                      <a:ext uri="{FF2B5EF4-FFF2-40B4-BE49-F238E27FC236}">
                        <a16:creationId xmlns:a16="http://schemas.microsoft.com/office/drawing/2014/main" id="{D3C50C7D-F175-AC48-AD67-58D5F3DB22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8" y="1584"/>
                    <a:ext cx="180" cy="13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ja-JP" sz="800"/>
                      <a:t>…</a:t>
                    </a:r>
                    <a:endParaRPr lang="en-US" altLang="ja-JP"/>
                  </a:p>
                </p:txBody>
              </p:sp>
            </p:grpSp>
            <p:sp>
              <p:nvSpPr>
                <p:cNvPr id="101" name="Line 1330">
                  <a:extLst>
                    <a:ext uri="{FF2B5EF4-FFF2-40B4-BE49-F238E27FC236}">
                      <a16:creationId xmlns:a16="http://schemas.microsoft.com/office/drawing/2014/main" id="{DE2C3DB5-E952-7C43-A6FE-4B9A81934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182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Line 1331">
                  <a:extLst>
                    <a:ext uri="{FF2B5EF4-FFF2-40B4-BE49-F238E27FC236}">
                      <a16:creationId xmlns:a16="http://schemas.microsoft.com/office/drawing/2014/main" id="{5AAA691F-5329-8A4B-B9E9-2557EFC5FD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960" y="1824"/>
                  <a:ext cx="96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Line 1332">
                  <a:extLst>
                    <a:ext uri="{FF2B5EF4-FFF2-40B4-BE49-F238E27FC236}">
                      <a16:creationId xmlns:a16="http://schemas.microsoft.com/office/drawing/2014/main" id="{D11AC434-E2E7-024B-B6E3-033C4AA96D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4" y="1824"/>
                  <a:ext cx="432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99" name="Line 1333">
                <a:extLst>
                  <a:ext uri="{FF2B5EF4-FFF2-40B4-BE49-F238E27FC236}">
                    <a16:creationId xmlns:a16="http://schemas.microsoft.com/office/drawing/2014/main" id="{D7000587-D2F5-9E4F-893F-65EB4D4DD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208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57" name="Rectangle 1337">
            <a:extLst>
              <a:ext uri="{FF2B5EF4-FFF2-40B4-BE49-F238E27FC236}">
                <a16:creationId xmlns:a16="http://schemas.microsoft.com/office/drawing/2014/main" id="{6C050A93-7B05-974F-8278-D7D313A5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76800"/>
            <a:ext cx="464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ja-JP" sz="1000"/>
              <a:t>System Memory</a:t>
            </a:r>
            <a:endParaRPr lang="en-US" altLang="ja-JP"/>
          </a:p>
        </p:txBody>
      </p:sp>
      <p:sp>
        <p:nvSpPr>
          <p:cNvPr id="158" name="Line 1338">
            <a:extLst>
              <a:ext uri="{FF2B5EF4-FFF2-40B4-BE49-F238E27FC236}">
                <a16:creationId xmlns:a16="http://schemas.microsoft.com/office/drawing/2014/main" id="{7361BC28-7A07-9942-8DC7-AFEB2957A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Rectangle 1339">
            <a:extLst>
              <a:ext uri="{FF2B5EF4-FFF2-40B4-BE49-F238E27FC236}">
                <a16:creationId xmlns:a16="http://schemas.microsoft.com/office/drawing/2014/main" id="{499539FE-6C73-2442-B038-74B2BB6B6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562600"/>
            <a:ext cx="411638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ja-JP" sz="1400" kern="0">
                <a:ea typeface="ＭＳ Ｐゴシック" panose="020B0600070205080204" pitchFamily="34" charset="-128"/>
              </a:rPr>
              <a:t>Cache coherency problems</a:t>
            </a:r>
          </a:p>
          <a:p>
            <a:pPr lvl="1">
              <a:lnSpc>
                <a:spcPct val="90000"/>
              </a:lnSpc>
            </a:pPr>
            <a:r>
              <a:rPr lang="en-US" altLang="ja-JP" sz="1400" kern="0">
                <a:ea typeface="ＭＳ Ｐゴシック" panose="020B0600070205080204" pitchFamily="34" charset="-128"/>
              </a:rPr>
              <a:t>Coherency protocols</a:t>
            </a:r>
          </a:p>
          <a:p>
            <a:pPr lvl="1">
              <a:lnSpc>
                <a:spcPct val="90000"/>
              </a:lnSpc>
            </a:pPr>
            <a:r>
              <a:rPr lang="en-US" altLang="ja-JP" sz="1400" kern="0">
                <a:ea typeface="ＭＳ Ｐゴシック" panose="020B0600070205080204" pitchFamily="34" charset="-128"/>
              </a:rPr>
              <a:t>Inclusion properties</a:t>
            </a:r>
            <a:endParaRPr lang="en-US" altLang="ja-JP" sz="2400" kern="0">
              <a:ea typeface="ＭＳ Ｐゴシック" panose="020B0600070205080204" pitchFamily="34" charset="-128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C4F45BC-AB2C-9942-9313-CEAFDFD736E8}"/>
              </a:ext>
            </a:extLst>
          </p:cNvPr>
          <p:cNvGrpSpPr/>
          <p:nvPr/>
        </p:nvGrpSpPr>
        <p:grpSpPr>
          <a:xfrm>
            <a:off x="231775" y="3184524"/>
            <a:ext cx="8763000" cy="1471784"/>
            <a:chOff x="231775" y="3184524"/>
            <a:chExt cx="8763000" cy="1471784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69E3F74-ED33-8044-BB77-9C54A6FB7FBA}"/>
                </a:ext>
              </a:extLst>
            </p:cNvPr>
            <p:cNvSpPr/>
            <p:nvPr/>
          </p:nvSpPr>
          <p:spPr>
            <a:xfrm>
              <a:off x="231775" y="3192633"/>
              <a:ext cx="8763000" cy="14111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250A5AF-AE78-4444-A0D3-A3A6B86C49CF}"/>
                </a:ext>
              </a:extLst>
            </p:cNvPr>
            <p:cNvCxnSpPr/>
            <p:nvPr/>
          </p:nvCxnSpPr>
          <p:spPr>
            <a:xfrm>
              <a:off x="838200" y="3184524"/>
              <a:ext cx="0" cy="1463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A356464-A58E-1745-964D-E3285C91EE9C}"/>
                </a:ext>
              </a:extLst>
            </p:cNvPr>
            <p:cNvCxnSpPr/>
            <p:nvPr/>
          </p:nvCxnSpPr>
          <p:spPr>
            <a:xfrm>
              <a:off x="1676400" y="3184524"/>
              <a:ext cx="0" cy="1463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E7E917E-8083-D642-A633-B502B07189AC}"/>
                </a:ext>
              </a:extLst>
            </p:cNvPr>
            <p:cNvCxnSpPr/>
            <p:nvPr/>
          </p:nvCxnSpPr>
          <p:spPr>
            <a:xfrm>
              <a:off x="2819400" y="3184524"/>
              <a:ext cx="0" cy="1463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2F52536-1E98-8047-A7C3-502529C783A8}"/>
                </a:ext>
              </a:extLst>
            </p:cNvPr>
            <p:cNvCxnSpPr/>
            <p:nvPr/>
          </p:nvCxnSpPr>
          <p:spPr>
            <a:xfrm>
              <a:off x="3657600" y="3192633"/>
              <a:ext cx="0" cy="1463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8F9C150-F51D-DC48-9E43-B49844781FD7}"/>
                </a:ext>
              </a:extLst>
            </p:cNvPr>
            <p:cNvCxnSpPr/>
            <p:nvPr/>
          </p:nvCxnSpPr>
          <p:spPr>
            <a:xfrm>
              <a:off x="5331941" y="3184524"/>
              <a:ext cx="0" cy="1463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E4BE601-5C00-DA47-8180-6FBFE6DE9139}"/>
                </a:ext>
              </a:extLst>
            </p:cNvPr>
            <p:cNvCxnSpPr/>
            <p:nvPr/>
          </p:nvCxnSpPr>
          <p:spPr>
            <a:xfrm>
              <a:off x="6172200" y="3184524"/>
              <a:ext cx="0" cy="1463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833FCE9-84A9-F64B-8A3B-3BA66D936E92}"/>
                </a:ext>
              </a:extLst>
            </p:cNvPr>
            <p:cNvCxnSpPr/>
            <p:nvPr/>
          </p:nvCxnSpPr>
          <p:spPr>
            <a:xfrm>
              <a:off x="7315200" y="3184524"/>
              <a:ext cx="0" cy="1463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A10BBDB-BBB8-AE48-81BD-5D0640755B1E}"/>
                </a:ext>
              </a:extLst>
            </p:cNvPr>
            <p:cNvCxnSpPr/>
            <p:nvPr/>
          </p:nvCxnSpPr>
          <p:spPr>
            <a:xfrm>
              <a:off x="8153400" y="3184524"/>
              <a:ext cx="0" cy="1463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C386DC0D-575A-C443-9BD4-70F2A9D18192}"/>
              </a:ext>
            </a:extLst>
          </p:cNvPr>
          <p:cNvSpPr txBox="1"/>
          <p:nvPr/>
        </p:nvSpPr>
        <p:spPr>
          <a:xfrm>
            <a:off x="1837424" y="3773269"/>
            <a:ext cx="541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Besides taking advantage of locality, why do we need cache for multi bus master (multi-processor) system?</a:t>
            </a:r>
          </a:p>
        </p:txBody>
      </p:sp>
    </p:spTree>
    <p:extLst>
      <p:ext uri="{BB962C8B-B14F-4D97-AF65-F5344CB8AC3E}">
        <p14:creationId xmlns:p14="http://schemas.microsoft.com/office/powerpoint/2010/main" val="309348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7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E2F1-E3B1-6046-A77D-4FCBC24D8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Snoop Cache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D791-E0FE-4144-AE86-E0ECF860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B998A-28B7-F649-8EBC-5DE33A35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54D8-9BDC-2446-86FD-FE2F1987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  <p:graphicFrame>
        <p:nvGraphicFramePr>
          <p:cNvPr id="7" name="Group 2">
            <a:extLst>
              <a:ext uri="{FF2B5EF4-FFF2-40B4-BE49-F238E27FC236}">
                <a16:creationId xmlns:a16="http://schemas.microsoft.com/office/drawing/2014/main" id="{525376EF-6B19-C34A-9A0E-BD71A49C0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385184"/>
              </p:ext>
            </p:extLst>
          </p:nvPr>
        </p:nvGraphicFramePr>
        <p:xfrm>
          <a:off x="576262" y="1692339"/>
          <a:ext cx="8110538" cy="41910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3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4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ja-JP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Write-through</a:t>
                      </a:r>
                      <a:endParaRPr kumimoji="0" lang="en-US" altLang="ja-JP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ＭＳ Ｐゴシック" charset="0"/>
                          <a:cs typeface="ＭＳ Ｐゴシック" charset="0"/>
                        </a:rPr>
                        <a:t>Write-back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3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altLang="ja-JP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ja-JP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ja-JP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49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ja-JP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ja-JP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ja-JP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 Box 24">
            <a:extLst>
              <a:ext uri="{FF2B5EF4-FFF2-40B4-BE49-F238E27FC236}">
                <a16:creationId xmlns:a16="http://schemas.microsoft.com/office/drawing/2014/main" id="{1C64FC41-DF15-CE47-BE1B-BE9345497A0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8574" y="2925827"/>
            <a:ext cx="158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600"/>
              <a:t>Write-invalidate</a:t>
            </a: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id="{66BA9E73-F5B1-244A-8CB3-8E2284DC140B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145256" y="4947508"/>
            <a:ext cx="1347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600"/>
              <a:t>Write-update</a:t>
            </a:r>
          </a:p>
        </p:txBody>
      </p:sp>
      <p:grpSp>
        <p:nvGrpSpPr>
          <p:cNvPr id="10" name="Group 26">
            <a:extLst>
              <a:ext uri="{FF2B5EF4-FFF2-40B4-BE49-F238E27FC236}">
                <a16:creationId xmlns:a16="http://schemas.microsoft.com/office/drawing/2014/main" id="{C03ED82F-7EAD-A546-8462-1A89454C2379}"/>
              </a:ext>
            </a:extLst>
          </p:cNvPr>
          <p:cNvGrpSpPr>
            <a:grpSpLocks/>
          </p:cNvGrpSpPr>
          <p:nvPr/>
        </p:nvGrpSpPr>
        <p:grpSpPr bwMode="auto">
          <a:xfrm>
            <a:off x="1262062" y="2454339"/>
            <a:ext cx="3352800" cy="1371600"/>
            <a:chOff x="768" y="1728"/>
            <a:chExt cx="2112" cy="864"/>
          </a:xfrm>
        </p:grpSpPr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27189CF7-9083-9949-8163-CBE657EF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0"/>
              <a:ext cx="76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B765E7AA-8C4E-D847-96C6-126228A40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872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D497537A-80BB-644F-AF2A-766F89579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72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BA3A31D4-6737-7547-B7FB-A69C64A64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72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Text Box 31">
              <a:extLst>
                <a:ext uri="{FF2B5EF4-FFF2-40B4-BE49-F238E27FC236}">
                  <a16:creationId xmlns:a16="http://schemas.microsoft.com/office/drawing/2014/main" id="{5D8AEC21-9CDE-6F40-A835-E406333ED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256"/>
              <a:ext cx="6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Shared Memory</a:t>
              </a:r>
              <a:endParaRPr lang="en-US" altLang="ja-JP"/>
            </a:p>
          </p:txBody>
        </p:sp>
        <p:sp>
          <p:nvSpPr>
            <p:cNvPr id="16" name="Text Box 32">
              <a:extLst>
                <a:ext uri="{FF2B5EF4-FFF2-40B4-BE49-F238E27FC236}">
                  <a16:creationId xmlns:a16="http://schemas.microsoft.com/office/drawing/2014/main" id="{95E9448A-CD74-3F40-85CA-4E7F17C32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728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CPU Cache</a:t>
              </a:r>
              <a:endParaRPr lang="en-US" altLang="ja-JP"/>
            </a:p>
          </p:txBody>
        </p:sp>
        <p:sp>
          <p:nvSpPr>
            <p:cNvPr id="17" name="Text Box 33">
              <a:extLst>
                <a:ext uri="{FF2B5EF4-FFF2-40B4-BE49-F238E27FC236}">
                  <a16:creationId xmlns:a16="http://schemas.microsoft.com/office/drawing/2014/main" id="{D027C70F-2C41-544D-BF5D-5F17F49A3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728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CPU Cache</a:t>
              </a:r>
              <a:endParaRPr lang="en-US" altLang="ja-JP"/>
            </a:p>
          </p:txBody>
        </p:sp>
        <p:sp>
          <p:nvSpPr>
            <p:cNvPr id="18" name="Text Box 34">
              <a:extLst>
                <a:ext uri="{FF2B5EF4-FFF2-40B4-BE49-F238E27FC236}">
                  <a16:creationId xmlns:a16="http://schemas.microsoft.com/office/drawing/2014/main" id="{E617D445-31DE-9E4F-B940-962AEF560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728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CPU Cache</a:t>
              </a:r>
              <a:endParaRPr lang="en-US" altLang="ja-JP"/>
            </a:p>
          </p:txBody>
        </p:sp>
        <p:sp>
          <p:nvSpPr>
            <p:cNvPr id="19" name="Line 35">
              <a:extLst>
                <a:ext uri="{FF2B5EF4-FFF2-40B4-BE49-F238E27FC236}">
                  <a16:creationId xmlns:a16="http://schemas.microsoft.com/office/drawing/2014/main" id="{15C8847A-619A-1C4E-98A2-C9880A08B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0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6">
              <a:extLst>
                <a:ext uri="{FF2B5EF4-FFF2-40B4-BE49-F238E27FC236}">
                  <a16:creationId xmlns:a16="http://schemas.microsoft.com/office/drawing/2014/main" id="{E9501AFC-1395-4643-AD1C-108B0DF8B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BA18DED3-D2F9-514D-8AE0-2DB4E7C96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D961A1BB-DB5E-9346-94CF-8E6375C43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39">
            <a:extLst>
              <a:ext uri="{FF2B5EF4-FFF2-40B4-BE49-F238E27FC236}">
                <a16:creationId xmlns:a16="http://schemas.microsoft.com/office/drawing/2014/main" id="{BBFA1850-86D8-3744-AC7A-9FD4C84F2BD3}"/>
              </a:ext>
            </a:extLst>
          </p:cNvPr>
          <p:cNvGrpSpPr>
            <a:grpSpLocks/>
          </p:cNvGrpSpPr>
          <p:nvPr/>
        </p:nvGrpSpPr>
        <p:grpSpPr bwMode="auto">
          <a:xfrm>
            <a:off x="5148262" y="2454339"/>
            <a:ext cx="3352800" cy="1371600"/>
            <a:chOff x="768" y="1728"/>
            <a:chExt cx="2112" cy="864"/>
          </a:xfrm>
        </p:grpSpPr>
        <p:sp>
          <p:nvSpPr>
            <p:cNvPr id="24" name="Rectangle 40">
              <a:extLst>
                <a:ext uri="{FF2B5EF4-FFF2-40B4-BE49-F238E27FC236}">
                  <a16:creationId xmlns:a16="http://schemas.microsoft.com/office/drawing/2014/main" id="{9DC9F8DF-147B-6C43-914F-C49CF4B3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0"/>
              <a:ext cx="76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" name="Rectangle 41">
              <a:extLst>
                <a:ext uri="{FF2B5EF4-FFF2-40B4-BE49-F238E27FC236}">
                  <a16:creationId xmlns:a16="http://schemas.microsoft.com/office/drawing/2014/main" id="{34E02C96-9500-724D-8F45-DD0E9178E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872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" name="Rectangle 42">
              <a:extLst>
                <a:ext uri="{FF2B5EF4-FFF2-40B4-BE49-F238E27FC236}">
                  <a16:creationId xmlns:a16="http://schemas.microsoft.com/office/drawing/2014/main" id="{67504346-619C-024B-96F7-43AA2DB9D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72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7" name="Rectangle 43">
              <a:extLst>
                <a:ext uri="{FF2B5EF4-FFF2-40B4-BE49-F238E27FC236}">
                  <a16:creationId xmlns:a16="http://schemas.microsoft.com/office/drawing/2014/main" id="{95382B03-A92C-5342-93E5-E0B4A726C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72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" name="Text Box 44">
              <a:extLst>
                <a:ext uri="{FF2B5EF4-FFF2-40B4-BE49-F238E27FC236}">
                  <a16:creationId xmlns:a16="http://schemas.microsoft.com/office/drawing/2014/main" id="{E378A085-3E47-AC47-B0CF-16BC5908D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256"/>
              <a:ext cx="6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Shared Memory</a:t>
              </a:r>
              <a:endParaRPr lang="en-US" altLang="ja-JP"/>
            </a:p>
          </p:txBody>
        </p:sp>
        <p:sp>
          <p:nvSpPr>
            <p:cNvPr id="29" name="Text Box 45">
              <a:extLst>
                <a:ext uri="{FF2B5EF4-FFF2-40B4-BE49-F238E27FC236}">
                  <a16:creationId xmlns:a16="http://schemas.microsoft.com/office/drawing/2014/main" id="{B7EE5225-CDB3-CB48-9FD6-748129349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728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CPU Cache</a:t>
              </a:r>
              <a:endParaRPr lang="en-US" altLang="ja-JP"/>
            </a:p>
          </p:txBody>
        </p:sp>
        <p:sp>
          <p:nvSpPr>
            <p:cNvPr id="30" name="Text Box 46">
              <a:extLst>
                <a:ext uri="{FF2B5EF4-FFF2-40B4-BE49-F238E27FC236}">
                  <a16:creationId xmlns:a16="http://schemas.microsoft.com/office/drawing/2014/main" id="{B58BD037-EE0B-8A42-967E-10049E865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728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CPU Cache</a:t>
              </a:r>
              <a:endParaRPr lang="en-US" altLang="ja-JP"/>
            </a:p>
          </p:txBody>
        </p:sp>
        <p:sp>
          <p:nvSpPr>
            <p:cNvPr id="31" name="Text Box 47">
              <a:extLst>
                <a:ext uri="{FF2B5EF4-FFF2-40B4-BE49-F238E27FC236}">
                  <a16:creationId xmlns:a16="http://schemas.microsoft.com/office/drawing/2014/main" id="{BCF79E36-4AB8-214E-9D17-B830F71DC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728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CPU Cache</a:t>
              </a:r>
              <a:endParaRPr lang="en-US" altLang="ja-JP"/>
            </a:p>
          </p:txBody>
        </p:sp>
        <p:sp>
          <p:nvSpPr>
            <p:cNvPr id="32" name="Line 48">
              <a:extLst>
                <a:ext uri="{FF2B5EF4-FFF2-40B4-BE49-F238E27FC236}">
                  <a16:creationId xmlns:a16="http://schemas.microsoft.com/office/drawing/2014/main" id="{449E2435-A95A-2A40-AA83-6F155B51D2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0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49">
              <a:extLst>
                <a:ext uri="{FF2B5EF4-FFF2-40B4-BE49-F238E27FC236}">
                  <a16:creationId xmlns:a16="http://schemas.microsoft.com/office/drawing/2014/main" id="{4A5A8FFE-F276-7343-95EA-A285F77B1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50">
              <a:extLst>
                <a:ext uri="{FF2B5EF4-FFF2-40B4-BE49-F238E27FC236}">
                  <a16:creationId xmlns:a16="http://schemas.microsoft.com/office/drawing/2014/main" id="{19448955-7A8D-9A48-ADF6-1DE51C2A8E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51">
              <a:extLst>
                <a:ext uri="{FF2B5EF4-FFF2-40B4-BE49-F238E27FC236}">
                  <a16:creationId xmlns:a16="http://schemas.microsoft.com/office/drawing/2014/main" id="{3078DEFC-ACDA-F341-84EC-93D8FF5FC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52">
            <a:extLst>
              <a:ext uri="{FF2B5EF4-FFF2-40B4-BE49-F238E27FC236}">
                <a16:creationId xmlns:a16="http://schemas.microsoft.com/office/drawing/2014/main" id="{55D1DD5C-DF8D-EA4B-B959-D7BFA40EFDE3}"/>
              </a:ext>
            </a:extLst>
          </p:cNvPr>
          <p:cNvGrpSpPr>
            <a:grpSpLocks/>
          </p:cNvGrpSpPr>
          <p:nvPr/>
        </p:nvGrpSpPr>
        <p:grpSpPr bwMode="auto">
          <a:xfrm>
            <a:off x="1262062" y="4283139"/>
            <a:ext cx="3352800" cy="1371600"/>
            <a:chOff x="768" y="1728"/>
            <a:chExt cx="2112" cy="864"/>
          </a:xfrm>
        </p:grpSpPr>
        <p:sp>
          <p:nvSpPr>
            <p:cNvPr id="37" name="Rectangle 53">
              <a:extLst>
                <a:ext uri="{FF2B5EF4-FFF2-40B4-BE49-F238E27FC236}">
                  <a16:creationId xmlns:a16="http://schemas.microsoft.com/office/drawing/2014/main" id="{AA327D7C-923C-3A42-92E8-0ADD38890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0"/>
              <a:ext cx="76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Rectangle 54">
              <a:extLst>
                <a:ext uri="{FF2B5EF4-FFF2-40B4-BE49-F238E27FC236}">
                  <a16:creationId xmlns:a16="http://schemas.microsoft.com/office/drawing/2014/main" id="{5976A542-B076-1943-8CA4-796B6162E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872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Rectangle 55">
              <a:extLst>
                <a:ext uri="{FF2B5EF4-FFF2-40B4-BE49-F238E27FC236}">
                  <a16:creationId xmlns:a16="http://schemas.microsoft.com/office/drawing/2014/main" id="{F45044DC-E37B-1B42-8612-412D10DC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72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FF61EAF3-44AD-E642-A980-DB6A68F42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72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Text Box 57">
              <a:extLst>
                <a:ext uri="{FF2B5EF4-FFF2-40B4-BE49-F238E27FC236}">
                  <a16:creationId xmlns:a16="http://schemas.microsoft.com/office/drawing/2014/main" id="{99799752-F34F-E543-87AD-E25FD408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256"/>
              <a:ext cx="6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Shared Memory</a:t>
              </a:r>
              <a:endParaRPr lang="en-US" altLang="ja-JP"/>
            </a:p>
          </p:txBody>
        </p:sp>
        <p:sp>
          <p:nvSpPr>
            <p:cNvPr id="42" name="Text Box 58">
              <a:extLst>
                <a:ext uri="{FF2B5EF4-FFF2-40B4-BE49-F238E27FC236}">
                  <a16:creationId xmlns:a16="http://schemas.microsoft.com/office/drawing/2014/main" id="{944F6A24-C38F-4A49-B8AA-3AD85D8F4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728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CPU Cache</a:t>
              </a:r>
              <a:endParaRPr lang="en-US" altLang="ja-JP"/>
            </a:p>
          </p:txBody>
        </p:sp>
        <p:sp>
          <p:nvSpPr>
            <p:cNvPr id="43" name="Text Box 59">
              <a:extLst>
                <a:ext uri="{FF2B5EF4-FFF2-40B4-BE49-F238E27FC236}">
                  <a16:creationId xmlns:a16="http://schemas.microsoft.com/office/drawing/2014/main" id="{14B43F65-3E46-0D4E-B504-9E7D6B1E7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728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CPU Cache</a:t>
              </a:r>
              <a:endParaRPr lang="en-US" altLang="ja-JP"/>
            </a:p>
          </p:txBody>
        </p:sp>
        <p:sp>
          <p:nvSpPr>
            <p:cNvPr id="44" name="Text Box 60">
              <a:extLst>
                <a:ext uri="{FF2B5EF4-FFF2-40B4-BE49-F238E27FC236}">
                  <a16:creationId xmlns:a16="http://schemas.microsoft.com/office/drawing/2014/main" id="{54F77D80-B6BD-E24E-AD0A-E7F5FD290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728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CPU Cache</a:t>
              </a:r>
              <a:endParaRPr lang="en-US" altLang="ja-JP"/>
            </a:p>
          </p:txBody>
        </p:sp>
        <p:sp>
          <p:nvSpPr>
            <p:cNvPr id="45" name="Line 61">
              <a:extLst>
                <a:ext uri="{FF2B5EF4-FFF2-40B4-BE49-F238E27FC236}">
                  <a16:creationId xmlns:a16="http://schemas.microsoft.com/office/drawing/2014/main" id="{CD65186C-6954-9341-A1EA-D34AF9FF57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0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2">
              <a:extLst>
                <a:ext uri="{FF2B5EF4-FFF2-40B4-BE49-F238E27FC236}">
                  <a16:creationId xmlns:a16="http://schemas.microsoft.com/office/drawing/2014/main" id="{25C6EE78-DDD3-A344-8A33-446EA336D6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63">
              <a:extLst>
                <a:ext uri="{FF2B5EF4-FFF2-40B4-BE49-F238E27FC236}">
                  <a16:creationId xmlns:a16="http://schemas.microsoft.com/office/drawing/2014/main" id="{F1F3DD07-8D4B-0146-90F5-F7E739BEC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64">
              <a:extLst>
                <a:ext uri="{FF2B5EF4-FFF2-40B4-BE49-F238E27FC236}">
                  <a16:creationId xmlns:a16="http://schemas.microsoft.com/office/drawing/2014/main" id="{958989E1-7B85-3D4D-84AC-059519297D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9" name="Group 65">
            <a:extLst>
              <a:ext uri="{FF2B5EF4-FFF2-40B4-BE49-F238E27FC236}">
                <a16:creationId xmlns:a16="http://schemas.microsoft.com/office/drawing/2014/main" id="{93538A29-8A9C-2447-854C-E9283E7A2ACA}"/>
              </a:ext>
            </a:extLst>
          </p:cNvPr>
          <p:cNvGrpSpPr>
            <a:grpSpLocks/>
          </p:cNvGrpSpPr>
          <p:nvPr/>
        </p:nvGrpSpPr>
        <p:grpSpPr bwMode="auto">
          <a:xfrm>
            <a:off x="5148262" y="4283139"/>
            <a:ext cx="3352800" cy="1371600"/>
            <a:chOff x="768" y="1728"/>
            <a:chExt cx="2112" cy="864"/>
          </a:xfrm>
        </p:grpSpPr>
        <p:sp>
          <p:nvSpPr>
            <p:cNvPr id="50" name="Rectangle 66">
              <a:extLst>
                <a:ext uri="{FF2B5EF4-FFF2-40B4-BE49-F238E27FC236}">
                  <a16:creationId xmlns:a16="http://schemas.microsoft.com/office/drawing/2014/main" id="{0BA7458B-237B-A840-85CB-5EBD64D3C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0"/>
              <a:ext cx="76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1" name="Rectangle 67">
              <a:extLst>
                <a:ext uri="{FF2B5EF4-FFF2-40B4-BE49-F238E27FC236}">
                  <a16:creationId xmlns:a16="http://schemas.microsoft.com/office/drawing/2014/main" id="{94130783-3FAB-494B-B379-770675756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872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2" name="Rectangle 68">
              <a:extLst>
                <a:ext uri="{FF2B5EF4-FFF2-40B4-BE49-F238E27FC236}">
                  <a16:creationId xmlns:a16="http://schemas.microsoft.com/office/drawing/2014/main" id="{5C28B325-BB34-114C-B655-F0AC9D3D9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872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3" name="Rectangle 69">
              <a:extLst>
                <a:ext uri="{FF2B5EF4-FFF2-40B4-BE49-F238E27FC236}">
                  <a16:creationId xmlns:a16="http://schemas.microsoft.com/office/drawing/2014/main" id="{B12574DE-443D-904E-A28D-348971AEE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72"/>
              <a:ext cx="57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4" name="Text Box 70">
              <a:extLst>
                <a:ext uri="{FF2B5EF4-FFF2-40B4-BE49-F238E27FC236}">
                  <a16:creationId xmlns:a16="http://schemas.microsoft.com/office/drawing/2014/main" id="{1F25BE41-E104-3B4E-B46B-A1D558085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256"/>
              <a:ext cx="6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Shared Memory</a:t>
              </a:r>
              <a:endParaRPr lang="en-US" altLang="ja-JP"/>
            </a:p>
          </p:txBody>
        </p:sp>
        <p:sp>
          <p:nvSpPr>
            <p:cNvPr id="55" name="Text Box 71">
              <a:extLst>
                <a:ext uri="{FF2B5EF4-FFF2-40B4-BE49-F238E27FC236}">
                  <a16:creationId xmlns:a16="http://schemas.microsoft.com/office/drawing/2014/main" id="{0DD54E09-8D07-7643-84F9-19DF0C3DB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728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CPU Cache</a:t>
              </a:r>
              <a:endParaRPr lang="en-US" altLang="ja-JP"/>
            </a:p>
          </p:txBody>
        </p:sp>
        <p:sp>
          <p:nvSpPr>
            <p:cNvPr id="56" name="Text Box 72">
              <a:extLst>
                <a:ext uri="{FF2B5EF4-FFF2-40B4-BE49-F238E27FC236}">
                  <a16:creationId xmlns:a16="http://schemas.microsoft.com/office/drawing/2014/main" id="{B2AA5DE8-5C63-ED42-BEEC-390D1A8DD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728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CPU Cache</a:t>
              </a:r>
              <a:endParaRPr lang="en-US" altLang="ja-JP"/>
            </a:p>
          </p:txBody>
        </p:sp>
        <p:sp>
          <p:nvSpPr>
            <p:cNvPr id="57" name="Text Box 73">
              <a:extLst>
                <a:ext uri="{FF2B5EF4-FFF2-40B4-BE49-F238E27FC236}">
                  <a16:creationId xmlns:a16="http://schemas.microsoft.com/office/drawing/2014/main" id="{7FCC1F41-57F3-4448-9702-6811AC809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728"/>
              <a:ext cx="53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 sz="1000"/>
                <a:t>CPU Cache</a:t>
              </a:r>
              <a:endParaRPr lang="en-US" altLang="ja-JP"/>
            </a:p>
          </p:txBody>
        </p:sp>
        <p:sp>
          <p:nvSpPr>
            <p:cNvPr id="58" name="Line 74">
              <a:extLst>
                <a:ext uri="{FF2B5EF4-FFF2-40B4-BE49-F238E27FC236}">
                  <a16:creationId xmlns:a16="http://schemas.microsoft.com/office/drawing/2014/main" id="{74E8DB97-CE51-7C4D-AF86-534958865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208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75">
              <a:extLst>
                <a:ext uri="{FF2B5EF4-FFF2-40B4-BE49-F238E27FC236}">
                  <a16:creationId xmlns:a16="http://schemas.microsoft.com/office/drawing/2014/main" id="{AF2D3825-A3D3-CE44-9840-BD7587D32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06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76">
              <a:extLst>
                <a:ext uri="{FF2B5EF4-FFF2-40B4-BE49-F238E27FC236}">
                  <a16:creationId xmlns:a16="http://schemas.microsoft.com/office/drawing/2014/main" id="{BD4BDCF1-8278-4D4A-9322-FFC136D4D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Line 77">
              <a:extLst>
                <a:ext uri="{FF2B5EF4-FFF2-40B4-BE49-F238E27FC236}">
                  <a16:creationId xmlns:a16="http://schemas.microsoft.com/office/drawing/2014/main" id="{826AC1A8-41C3-4040-A05E-9F41C841E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0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2" name="Text Box 78">
            <a:extLst>
              <a:ext uri="{FF2B5EF4-FFF2-40B4-BE49-F238E27FC236}">
                <a16:creationId xmlns:a16="http://schemas.microsoft.com/office/drawing/2014/main" id="{4D470ABD-4244-2F45-85F0-460BE81DE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7462" y="344493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x</a:t>
            </a:r>
          </a:p>
        </p:txBody>
      </p:sp>
      <p:sp>
        <p:nvSpPr>
          <p:cNvPr id="63" name="Text Box 79">
            <a:extLst>
              <a:ext uri="{FF2B5EF4-FFF2-40B4-BE49-F238E27FC236}">
                <a16:creationId xmlns:a16="http://schemas.microsoft.com/office/drawing/2014/main" id="{C38AC24A-8B36-8E42-9B9F-7AF71A3F6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2" y="260673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x</a:t>
            </a:r>
          </a:p>
        </p:txBody>
      </p:sp>
      <p:sp>
        <p:nvSpPr>
          <p:cNvPr id="64" name="Text Box 80">
            <a:extLst>
              <a:ext uri="{FF2B5EF4-FFF2-40B4-BE49-F238E27FC236}">
                <a16:creationId xmlns:a16="http://schemas.microsoft.com/office/drawing/2014/main" id="{873D7DE8-F7B5-7F4B-B41B-7F026347F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2" y="260673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x</a:t>
            </a:r>
          </a:p>
        </p:txBody>
      </p:sp>
      <p:sp>
        <p:nvSpPr>
          <p:cNvPr id="65" name="Text Box 81">
            <a:extLst>
              <a:ext uri="{FF2B5EF4-FFF2-40B4-BE49-F238E27FC236}">
                <a16:creationId xmlns:a16="http://schemas.microsoft.com/office/drawing/2014/main" id="{34F928B3-55BC-5243-B93F-8A1B29179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2" y="2606739"/>
            <a:ext cx="72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ym typeface="Symbol" pitchFamily="2" charset="2"/>
              </a:rPr>
              <a:t></a:t>
            </a:r>
            <a:r>
              <a:rPr lang="en-US" altLang="ja-JP"/>
              <a:t> y</a:t>
            </a:r>
          </a:p>
        </p:txBody>
      </p:sp>
      <p:sp>
        <p:nvSpPr>
          <p:cNvPr id="66" name="Text Box 82">
            <a:extLst>
              <a:ext uri="{FF2B5EF4-FFF2-40B4-BE49-F238E27FC236}">
                <a16:creationId xmlns:a16="http://schemas.microsoft.com/office/drawing/2014/main" id="{82EBDB85-05A5-724D-9332-041AF8AE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2606739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z*</a:t>
            </a:r>
          </a:p>
        </p:txBody>
      </p:sp>
      <p:grpSp>
        <p:nvGrpSpPr>
          <p:cNvPr id="67" name="Group 83">
            <a:extLst>
              <a:ext uri="{FF2B5EF4-FFF2-40B4-BE49-F238E27FC236}">
                <a16:creationId xmlns:a16="http://schemas.microsoft.com/office/drawing/2014/main" id="{E1702B51-E804-474E-B3A8-2872A03CCF53}"/>
              </a:ext>
            </a:extLst>
          </p:cNvPr>
          <p:cNvGrpSpPr>
            <a:grpSpLocks/>
          </p:cNvGrpSpPr>
          <p:nvPr/>
        </p:nvGrpSpPr>
        <p:grpSpPr bwMode="auto">
          <a:xfrm>
            <a:off x="2481262" y="2606739"/>
            <a:ext cx="722313" cy="1295400"/>
            <a:chOff x="1536" y="1824"/>
            <a:chExt cx="455" cy="816"/>
          </a:xfrm>
        </p:grpSpPr>
        <p:sp>
          <p:nvSpPr>
            <p:cNvPr id="68" name="Text Box 84">
              <a:extLst>
                <a:ext uri="{FF2B5EF4-FFF2-40B4-BE49-F238E27FC236}">
                  <a16:creationId xmlns:a16="http://schemas.microsoft.com/office/drawing/2014/main" id="{FA3A4019-969C-B04F-A734-4C53EA457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352"/>
              <a:ext cx="4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>
                  <a:sym typeface="Symbol" pitchFamily="2" charset="2"/>
                </a:rPr>
                <a:t></a:t>
              </a:r>
              <a:r>
                <a:rPr lang="en-US" altLang="ja-JP"/>
                <a:t> y</a:t>
              </a:r>
            </a:p>
          </p:txBody>
        </p:sp>
        <p:sp>
          <p:nvSpPr>
            <p:cNvPr id="69" name="Text Box 85">
              <a:extLst>
                <a:ext uri="{FF2B5EF4-FFF2-40B4-BE49-F238E27FC236}">
                  <a16:creationId xmlns:a16="http://schemas.microsoft.com/office/drawing/2014/main" id="{B1AB80F7-6981-7044-9E68-6CC6FB242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824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>
                  <a:sym typeface="Symbol" pitchFamily="2" charset="2"/>
                </a:rPr>
                <a:t></a:t>
              </a:r>
              <a:endParaRPr lang="en-US" altLang="ja-JP"/>
            </a:p>
          </p:txBody>
        </p:sp>
      </p:grpSp>
      <p:grpSp>
        <p:nvGrpSpPr>
          <p:cNvPr id="70" name="Group 86">
            <a:extLst>
              <a:ext uri="{FF2B5EF4-FFF2-40B4-BE49-F238E27FC236}">
                <a16:creationId xmlns:a16="http://schemas.microsoft.com/office/drawing/2014/main" id="{216CD5FF-CFE5-1349-AB85-87A2FA8A225D}"/>
              </a:ext>
            </a:extLst>
          </p:cNvPr>
          <p:cNvGrpSpPr>
            <a:grpSpLocks/>
          </p:cNvGrpSpPr>
          <p:nvPr/>
        </p:nvGrpSpPr>
        <p:grpSpPr bwMode="auto">
          <a:xfrm>
            <a:off x="1643062" y="2606739"/>
            <a:ext cx="1865313" cy="1295400"/>
            <a:chOff x="1008" y="1824"/>
            <a:chExt cx="1175" cy="816"/>
          </a:xfrm>
        </p:grpSpPr>
        <p:sp>
          <p:nvSpPr>
            <p:cNvPr id="71" name="Text Box 87">
              <a:extLst>
                <a:ext uri="{FF2B5EF4-FFF2-40B4-BE49-F238E27FC236}">
                  <a16:creationId xmlns:a16="http://schemas.microsoft.com/office/drawing/2014/main" id="{6D1EE601-96EA-9647-9A3D-AC6D97EAF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52"/>
              <a:ext cx="4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>
                  <a:sym typeface="Symbol" pitchFamily="2" charset="2"/>
                </a:rPr>
                <a:t></a:t>
              </a:r>
              <a:r>
                <a:rPr lang="en-US" altLang="ja-JP"/>
                <a:t> z</a:t>
              </a:r>
            </a:p>
          </p:txBody>
        </p:sp>
        <p:sp>
          <p:nvSpPr>
            <p:cNvPr id="72" name="Text Box 88">
              <a:extLst>
                <a:ext uri="{FF2B5EF4-FFF2-40B4-BE49-F238E27FC236}">
                  <a16:creationId xmlns:a16="http://schemas.microsoft.com/office/drawing/2014/main" id="{4E0C290B-CF3D-F946-9588-7F1D8BF47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824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>
                  <a:sym typeface="Symbol" pitchFamily="2" charset="2"/>
                </a:rPr>
                <a:t></a:t>
              </a:r>
              <a:endParaRPr lang="en-US" altLang="ja-JP"/>
            </a:p>
          </p:txBody>
        </p:sp>
      </p:grpSp>
      <p:sp>
        <p:nvSpPr>
          <p:cNvPr id="73" name="Text Box 89">
            <a:extLst>
              <a:ext uri="{FF2B5EF4-FFF2-40B4-BE49-F238E27FC236}">
                <a16:creationId xmlns:a16="http://schemas.microsoft.com/office/drawing/2014/main" id="{BBFA0112-1D61-3E4B-A2F4-8D7EE372F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462" y="344493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x</a:t>
            </a:r>
          </a:p>
        </p:txBody>
      </p:sp>
      <p:sp>
        <p:nvSpPr>
          <p:cNvPr id="74" name="Text Box 90">
            <a:extLst>
              <a:ext uri="{FF2B5EF4-FFF2-40B4-BE49-F238E27FC236}">
                <a16:creationId xmlns:a16="http://schemas.microsoft.com/office/drawing/2014/main" id="{BEF47275-A56A-D243-9DE2-5C8069C28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2" y="260673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x</a:t>
            </a:r>
          </a:p>
        </p:txBody>
      </p:sp>
      <p:sp>
        <p:nvSpPr>
          <p:cNvPr id="75" name="Text Box 91">
            <a:extLst>
              <a:ext uri="{FF2B5EF4-FFF2-40B4-BE49-F238E27FC236}">
                <a16:creationId xmlns:a16="http://schemas.microsoft.com/office/drawing/2014/main" id="{2F8799EC-1ABF-3146-B5FE-EB82298E3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2" y="260673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x</a:t>
            </a:r>
          </a:p>
        </p:txBody>
      </p:sp>
      <p:sp>
        <p:nvSpPr>
          <p:cNvPr id="76" name="Text Box 92">
            <a:extLst>
              <a:ext uri="{FF2B5EF4-FFF2-40B4-BE49-F238E27FC236}">
                <a16:creationId xmlns:a16="http://schemas.microsoft.com/office/drawing/2014/main" id="{D99F5C48-52BA-B64D-A516-DB369561B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2" y="2606739"/>
            <a:ext cx="72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ym typeface="Symbol" pitchFamily="2" charset="2"/>
              </a:rPr>
              <a:t></a:t>
            </a:r>
            <a:r>
              <a:rPr lang="en-US" altLang="ja-JP"/>
              <a:t> y</a:t>
            </a:r>
          </a:p>
        </p:txBody>
      </p:sp>
      <p:sp>
        <p:nvSpPr>
          <p:cNvPr id="77" name="Text Box 93">
            <a:extLst>
              <a:ext uri="{FF2B5EF4-FFF2-40B4-BE49-F238E27FC236}">
                <a16:creationId xmlns:a16="http://schemas.microsoft.com/office/drawing/2014/main" id="{E90A9E0C-3A1C-2545-A68A-0194380DC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462" y="2606739"/>
            <a:ext cx="48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ym typeface="Symbol" pitchFamily="2" charset="2"/>
              </a:rPr>
              <a:t></a:t>
            </a:r>
            <a:endParaRPr lang="en-US" altLang="ja-JP"/>
          </a:p>
        </p:txBody>
      </p:sp>
      <p:sp>
        <p:nvSpPr>
          <p:cNvPr id="78" name="Text Box 94">
            <a:extLst>
              <a:ext uri="{FF2B5EF4-FFF2-40B4-BE49-F238E27FC236}">
                <a16:creationId xmlns:a16="http://schemas.microsoft.com/office/drawing/2014/main" id="{A735FBCD-6A8E-D249-A346-264681A58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462" y="2606739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z*</a:t>
            </a:r>
          </a:p>
        </p:txBody>
      </p:sp>
      <p:sp>
        <p:nvSpPr>
          <p:cNvPr id="79" name="Text Box 95">
            <a:extLst>
              <a:ext uri="{FF2B5EF4-FFF2-40B4-BE49-F238E27FC236}">
                <a16:creationId xmlns:a16="http://schemas.microsoft.com/office/drawing/2014/main" id="{11B83CDC-7291-0C4A-BC80-6D42EAF64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2" y="2606739"/>
            <a:ext cx="48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ym typeface="Symbol" pitchFamily="2" charset="2"/>
              </a:rPr>
              <a:t></a:t>
            </a:r>
            <a:endParaRPr lang="en-US" altLang="ja-JP"/>
          </a:p>
        </p:txBody>
      </p:sp>
      <p:sp>
        <p:nvSpPr>
          <p:cNvPr id="80" name="Text Box 96">
            <a:extLst>
              <a:ext uri="{FF2B5EF4-FFF2-40B4-BE49-F238E27FC236}">
                <a16:creationId xmlns:a16="http://schemas.microsoft.com/office/drawing/2014/main" id="{F1A56ABE-CF72-7746-B23E-565A6541C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2" y="4435539"/>
            <a:ext cx="72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ym typeface="Symbol" pitchFamily="2" charset="2"/>
              </a:rPr>
              <a:t></a:t>
            </a:r>
            <a:r>
              <a:rPr lang="en-US" altLang="ja-JP"/>
              <a:t> y</a:t>
            </a:r>
          </a:p>
        </p:txBody>
      </p:sp>
      <p:sp>
        <p:nvSpPr>
          <p:cNvPr id="81" name="Text Box 97">
            <a:extLst>
              <a:ext uri="{FF2B5EF4-FFF2-40B4-BE49-F238E27FC236}">
                <a16:creationId xmlns:a16="http://schemas.microsoft.com/office/drawing/2014/main" id="{56E2D616-79F9-494A-826E-0DD765DC4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7" y="5897627"/>
            <a:ext cx="5699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 sz="1400"/>
              <a:t>z*) For more accuracy, note that y is read in CPU3 and updated with z</a:t>
            </a:r>
            <a:endParaRPr lang="en-US" altLang="ja-JP"/>
          </a:p>
        </p:txBody>
      </p:sp>
      <p:sp>
        <p:nvSpPr>
          <p:cNvPr id="82" name="Text Box 98">
            <a:extLst>
              <a:ext uri="{FF2B5EF4-FFF2-40B4-BE49-F238E27FC236}">
                <a16:creationId xmlns:a16="http://schemas.microsoft.com/office/drawing/2014/main" id="{3D6E8B16-0E95-F74B-86E8-619D3A344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2" y="527373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x</a:t>
            </a:r>
          </a:p>
        </p:txBody>
      </p:sp>
      <p:sp>
        <p:nvSpPr>
          <p:cNvPr id="83" name="Text Box 99">
            <a:extLst>
              <a:ext uri="{FF2B5EF4-FFF2-40B4-BE49-F238E27FC236}">
                <a16:creationId xmlns:a16="http://schemas.microsoft.com/office/drawing/2014/main" id="{613CE3EA-9EA1-4343-A622-5FF52180F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2" y="527373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x</a:t>
            </a:r>
          </a:p>
        </p:txBody>
      </p:sp>
      <p:sp>
        <p:nvSpPr>
          <p:cNvPr id="84" name="Text Box 100">
            <a:extLst>
              <a:ext uri="{FF2B5EF4-FFF2-40B4-BE49-F238E27FC236}">
                <a16:creationId xmlns:a16="http://schemas.microsoft.com/office/drawing/2014/main" id="{9E003863-B0D6-BC47-AC44-F2A505130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62" y="443553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x</a:t>
            </a:r>
          </a:p>
        </p:txBody>
      </p:sp>
      <p:sp>
        <p:nvSpPr>
          <p:cNvPr id="85" name="Text Box 101">
            <a:extLst>
              <a:ext uri="{FF2B5EF4-FFF2-40B4-BE49-F238E27FC236}">
                <a16:creationId xmlns:a16="http://schemas.microsoft.com/office/drawing/2014/main" id="{46618156-C841-4646-B89C-4A198F219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2" y="443553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x</a:t>
            </a:r>
          </a:p>
        </p:txBody>
      </p:sp>
      <p:sp>
        <p:nvSpPr>
          <p:cNvPr id="86" name="Text Box 102">
            <a:extLst>
              <a:ext uri="{FF2B5EF4-FFF2-40B4-BE49-F238E27FC236}">
                <a16:creationId xmlns:a16="http://schemas.microsoft.com/office/drawing/2014/main" id="{79BBA639-EC65-BB47-AFAC-931C50F94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8262" y="4435539"/>
            <a:ext cx="72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ym typeface="Symbol" pitchFamily="2" charset="2"/>
              </a:rPr>
              <a:t></a:t>
            </a:r>
            <a:r>
              <a:rPr lang="en-US" altLang="ja-JP"/>
              <a:t> y</a:t>
            </a:r>
          </a:p>
        </p:txBody>
      </p:sp>
      <p:grpSp>
        <p:nvGrpSpPr>
          <p:cNvPr id="87" name="Group 103">
            <a:extLst>
              <a:ext uri="{FF2B5EF4-FFF2-40B4-BE49-F238E27FC236}">
                <a16:creationId xmlns:a16="http://schemas.microsoft.com/office/drawing/2014/main" id="{623F60F1-6F78-A24F-8A54-30EBFE43AFF8}"/>
              </a:ext>
            </a:extLst>
          </p:cNvPr>
          <p:cNvGrpSpPr>
            <a:grpSpLocks/>
          </p:cNvGrpSpPr>
          <p:nvPr/>
        </p:nvGrpSpPr>
        <p:grpSpPr bwMode="auto">
          <a:xfrm>
            <a:off x="2405062" y="4435539"/>
            <a:ext cx="874713" cy="1295400"/>
            <a:chOff x="1488" y="2976"/>
            <a:chExt cx="551" cy="816"/>
          </a:xfrm>
        </p:grpSpPr>
        <p:sp>
          <p:nvSpPr>
            <p:cNvPr id="88" name="Text Box 104">
              <a:extLst>
                <a:ext uri="{FF2B5EF4-FFF2-40B4-BE49-F238E27FC236}">
                  <a16:creationId xmlns:a16="http://schemas.microsoft.com/office/drawing/2014/main" id="{49B27F0F-DF4B-CF45-A4A9-D22A60CA6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504"/>
              <a:ext cx="4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>
                  <a:sym typeface="Symbol" pitchFamily="2" charset="2"/>
                </a:rPr>
                <a:t></a:t>
              </a:r>
              <a:r>
                <a:rPr lang="en-US" altLang="ja-JP"/>
                <a:t> y</a:t>
              </a:r>
            </a:p>
          </p:txBody>
        </p:sp>
        <p:sp>
          <p:nvSpPr>
            <p:cNvPr id="89" name="Text Box 105">
              <a:extLst>
                <a:ext uri="{FF2B5EF4-FFF2-40B4-BE49-F238E27FC236}">
                  <a16:creationId xmlns:a16="http://schemas.microsoft.com/office/drawing/2014/main" id="{86DCC30F-7312-174D-A69C-0B398C78B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976"/>
              <a:ext cx="4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>
                  <a:sym typeface="Symbol" pitchFamily="2" charset="2"/>
                </a:rPr>
                <a:t></a:t>
              </a:r>
              <a:r>
                <a:rPr lang="en-US" altLang="ja-JP"/>
                <a:t> y</a:t>
              </a:r>
            </a:p>
          </p:txBody>
        </p:sp>
      </p:grpSp>
      <p:sp>
        <p:nvSpPr>
          <p:cNvPr id="90" name="Text Box 106">
            <a:extLst>
              <a:ext uri="{FF2B5EF4-FFF2-40B4-BE49-F238E27FC236}">
                <a16:creationId xmlns:a16="http://schemas.microsoft.com/office/drawing/2014/main" id="{78DE7A2A-6C6F-734E-AC50-1EE1A6876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262" y="4435539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z*</a:t>
            </a:r>
          </a:p>
        </p:txBody>
      </p:sp>
      <p:grpSp>
        <p:nvGrpSpPr>
          <p:cNvPr id="91" name="Group 107">
            <a:extLst>
              <a:ext uri="{FF2B5EF4-FFF2-40B4-BE49-F238E27FC236}">
                <a16:creationId xmlns:a16="http://schemas.microsoft.com/office/drawing/2014/main" id="{F9BE6EBC-2BC4-3D48-B4E9-F42FD5B039E3}"/>
              </a:ext>
            </a:extLst>
          </p:cNvPr>
          <p:cNvGrpSpPr>
            <a:grpSpLocks/>
          </p:cNvGrpSpPr>
          <p:nvPr/>
        </p:nvGrpSpPr>
        <p:grpSpPr bwMode="auto">
          <a:xfrm>
            <a:off x="1643062" y="4435539"/>
            <a:ext cx="1941513" cy="1295400"/>
            <a:chOff x="1008" y="2976"/>
            <a:chExt cx="1223" cy="816"/>
          </a:xfrm>
        </p:grpSpPr>
        <p:sp>
          <p:nvSpPr>
            <p:cNvPr id="92" name="Text Box 108">
              <a:extLst>
                <a:ext uri="{FF2B5EF4-FFF2-40B4-BE49-F238E27FC236}">
                  <a16:creationId xmlns:a16="http://schemas.microsoft.com/office/drawing/2014/main" id="{1109ECAE-B948-B248-8D2F-0905FF880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976"/>
              <a:ext cx="4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>
                  <a:sym typeface="Symbol" pitchFamily="2" charset="2"/>
                </a:rPr>
                <a:t></a:t>
              </a:r>
              <a:r>
                <a:rPr lang="en-US" altLang="ja-JP"/>
                <a:t> z</a:t>
              </a:r>
            </a:p>
          </p:txBody>
        </p:sp>
        <p:sp>
          <p:nvSpPr>
            <p:cNvPr id="93" name="Text Box 109">
              <a:extLst>
                <a:ext uri="{FF2B5EF4-FFF2-40B4-BE49-F238E27FC236}">
                  <a16:creationId xmlns:a16="http://schemas.microsoft.com/office/drawing/2014/main" id="{690BB1FC-5794-8C46-820B-577C7F6B9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976"/>
              <a:ext cx="4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>
                  <a:sym typeface="Symbol" pitchFamily="2" charset="2"/>
                </a:rPr>
                <a:t></a:t>
              </a:r>
              <a:r>
                <a:rPr lang="en-US" altLang="ja-JP"/>
                <a:t> z</a:t>
              </a:r>
            </a:p>
          </p:txBody>
        </p:sp>
        <p:sp>
          <p:nvSpPr>
            <p:cNvPr id="94" name="Text Box 110">
              <a:extLst>
                <a:ext uri="{FF2B5EF4-FFF2-40B4-BE49-F238E27FC236}">
                  <a16:creationId xmlns:a16="http://schemas.microsoft.com/office/drawing/2014/main" id="{4523E7EE-EEF4-2F44-BC70-FB99FEC8A3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3504"/>
              <a:ext cx="4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>
                  <a:sym typeface="Symbol" pitchFamily="2" charset="2"/>
                </a:rPr>
                <a:t></a:t>
              </a:r>
              <a:r>
                <a:rPr lang="en-US" altLang="ja-JP"/>
                <a:t> z</a:t>
              </a:r>
            </a:p>
          </p:txBody>
        </p:sp>
      </p:grpSp>
      <p:sp>
        <p:nvSpPr>
          <p:cNvPr id="95" name="Text Box 111">
            <a:extLst>
              <a:ext uri="{FF2B5EF4-FFF2-40B4-BE49-F238E27FC236}">
                <a16:creationId xmlns:a16="http://schemas.microsoft.com/office/drawing/2014/main" id="{2546CC37-4FD0-5D44-8BC6-E5DFD351B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462" y="443553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x</a:t>
            </a:r>
          </a:p>
        </p:txBody>
      </p:sp>
      <p:sp>
        <p:nvSpPr>
          <p:cNvPr id="96" name="Text Box 112">
            <a:extLst>
              <a:ext uri="{FF2B5EF4-FFF2-40B4-BE49-F238E27FC236}">
                <a16:creationId xmlns:a16="http://schemas.microsoft.com/office/drawing/2014/main" id="{2AE84FAB-1FE5-0F49-934E-2EC2CAF32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7462" y="443553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x</a:t>
            </a:r>
          </a:p>
        </p:txBody>
      </p:sp>
      <p:sp>
        <p:nvSpPr>
          <p:cNvPr id="97" name="Text Box 113">
            <a:extLst>
              <a:ext uri="{FF2B5EF4-FFF2-40B4-BE49-F238E27FC236}">
                <a16:creationId xmlns:a16="http://schemas.microsoft.com/office/drawing/2014/main" id="{8140F9E5-A39B-F241-8714-83C397872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262" y="4435539"/>
            <a:ext cx="72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>
                <a:sym typeface="Symbol" pitchFamily="2" charset="2"/>
              </a:rPr>
              <a:t></a:t>
            </a:r>
            <a:r>
              <a:rPr lang="en-US" altLang="ja-JP"/>
              <a:t> y</a:t>
            </a:r>
          </a:p>
        </p:txBody>
      </p:sp>
      <p:sp>
        <p:nvSpPr>
          <p:cNvPr id="98" name="Text Box 114">
            <a:extLst>
              <a:ext uri="{FF2B5EF4-FFF2-40B4-BE49-F238E27FC236}">
                <a16:creationId xmlns:a16="http://schemas.microsoft.com/office/drawing/2014/main" id="{5386D134-64B6-064F-BE65-069E2E1B7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462" y="4435539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ja-JP"/>
              <a:t>z*</a:t>
            </a:r>
          </a:p>
        </p:txBody>
      </p:sp>
      <p:grpSp>
        <p:nvGrpSpPr>
          <p:cNvPr id="99" name="Group 115">
            <a:extLst>
              <a:ext uri="{FF2B5EF4-FFF2-40B4-BE49-F238E27FC236}">
                <a16:creationId xmlns:a16="http://schemas.microsoft.com/office/drawing/2014/main" id="{1EEBDD51-2376-ED4C-AC15-3FEE7B62EE11}"/>
              </a:ext>
            </a:extLst>
          </p:cNvPr>
          <p:cNvGrpSpPr>
            <a:grpSpLocks/>
          </p:cNvGrpSpPr>
          <p:nvPr/>
        </p:nvGrpSpPr>
        <p:grpSpPr bwMode="auto">
          <a:xfrm>
            <a:off x="5453062" y="4435539"/>
            <a:ext cx="1779588" cy="457200"/>
            <a:chOff x="3408" y="2976"/>
            <a:chExt cx="1121" cy="288"/>
          </a:xfrm>
        </p:grpSpPr>
        <p:sp>
          <p:nvSpPr>
            <p:cNvPr id="100" name="Text Box 116">
              <a:extLst>
                <a:ext uri="{FF2B5EF4-FFF2-40B4-BE49-F238E27FC236}">
                  <a16:creationId xmlns:a16="http://schemas.microsoft.com/office/drawing/2014/main" id="{B182632F-F794-B74C-9294-AE552A8C6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976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>
                  <a:sym typeface="Symbol" pitchFamily="2" charset="2"/>
                </a:rPr>
                <a:t>z</a:t>
              </a:r>
              <a:endParaRPr lang="en-US" altLang="ja-JP"/>
            </a:p>
          </p:txBody>
        </p:sp>
        <p:sp>
          <p:nvSpPr>
            <p:cNvPr id="101" name="Text Box 117">
              <a:extLst>
                <a:ext uri="{FF2B5EF4-FFF2-40B4-BE49-F238E27FC236}">
                  <a16:creationId xmlns:a16="http://schemas.microsoft.com/office/drawing/2014/main" id="{2C0324F3-8388-CF48-B038-EF6526B7C5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976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ja-JP">
                  <a:sym typeface="Symbol" pitchFamily="2" charset="2"/>
                </a:rPr>
                <a:t>z</a:t>
              </a:r>
              <a:endParaRPr lang="en-US" altLang="ja-JP"/>
            </a:p>
          </p:txBody>
        </p:sp>
      </p:grpSp>
    </p:spTree>
    <p:extLst>
      <p:ext uri="{BB962C8B-B14F-4D97-AF65-F5344CB8AC3E}">
        <p14:creationId xmlns:p14="http://schemas.microsoft.com/office/powerpoint/2010/main" val="348128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4" grpId="0"/>
      <p:bldP spid="85" grpId="0"/>
      <p:bldP spid="86" grpId="0"/>
      <p:bldP spid="90" grpId="0"/>
      <p:bldP spid="95" grpId="0"/>
      <p:bldP spid="96" grpId="0"/>
      <p:bldP spid="97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8" name="Rectangle 1026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 dirty="0"/>
          </a:p>
        </p:txBody>
      </p:sp>
      <p:sp>
        <p:nvSpPr>
          <p:cNvPr id="267269" name="Rectangle 1028"/>
          <p:cNvSpPr>
            <a:spLocks noChangeArrowheads="1"/>
          </p:cNvSpPr>
          <p:nvPr/>
        </p:nvSpPr>
        <p:spPr bwMode="auto">
          <a:xfrm>
            <a:off x="225425" y="312738"/>
            <a:ext cx="1027113" cy="4778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 dirty="0"/>
          </a:p>
        </p:txBody>
      </p:sp>
      <p:sp>
        <p:nvSpPr>
          <p:cNvPr id="267273" name="Rectangle 103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38200"/>
          </a:xfrm>
          <a:noFill/>
        </p:spPr>
        <p:txBody>
          <a:bodyPr lIns="90841" tIns="43854" rIns="90841" bIns="43854" anchor="ctr"/>
          <a:lstStyle/>
          <a:p>
            <a:r>
              <a:rPr lang="en-US" dirty="0"/>
              <a:t>Elements of Cache Design</a:t>
            </a:r>
          </a:p>
        </p:txBody>
      </p:sp>
      <p:sp>
        <p:nvSpPr>
          <p:cNvPr id="267270" name="Rectangle 1029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841" tIns="43854" rIns="90841" bIns="43854"/>
          <a:lstStyle/>
          <a:p>
            <a:pPr>
              <a:lnSpc>
                <a:spcPct val="110000"/>
              </a:lnSpc>
            </a:pPr>
            <a:r>
              <a:rPr lang="en-US" sz="1800" dirty="0"/>
              <a:t>Mapping function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Direct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Associative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rgbClr val="800000"/>
                </a:solidFill>
              </a:rPr>
              <a:t>Set Associative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Write Policy</a:t>
            </a:r>
            <a:endParaRPr lang="en-US" sz="1800" dirty="0">
              <a:solidFill>
                <a:srgbClr val="80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sz="1800" dirty="0"/>
              <a:t>Write through </a:t>
            </a:r>
            <a:r>
              <a:rPr lang="mr-IN" sz="1800" dirty="0"/>
              <a:t>–</a:t>
            </a:r>
            <a:r>
              <a:rPr lang="en-US" sz="1800" dirty="0"/>
              <a:t> Previously L1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rgbClr val="800000"/>
                </a:solidFill>
              </a:rPr>
              <a:t>Write back </a:t>
            </a:r>
            <a:r>
              <a:rPr lang="mr-IN" sz="1800" dirty="0">
                <a:solidFill>
                  <a:srgbClr val="800000"/>
                </a:solidFill>
              </a:rPr>
              <a:t>–</a:t>
            </a:r>
            <a:r>
              <a:rPr lang="en-US" sz="1800" dirty="0">
                <a:solidFill>
                  <a:srgbClr val="800000"/>
                </a:solidFill>
              </a:rPr>
              <a:t> Now L1, L2, and L3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Replacement Algorithm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rgbClr val="800000"/>
                </a:solidFill>
              </a:rPr>
              <a:t>Least recently used (LRU)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First in first out (FIFO)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Least frequently used (LFU)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Random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6" name="Rectangle 1029"/>
          <p:cNvSpPr txBox="1">
            <a:spLocks noChangeArrowheads="1"/>
          </p:cNvSpPr>
          <p:nvPr/>
        </p:nvSpPr>
        <p:spPr bwMode="auto">
          <a:xfrm>
            <a:off x="4572000" y="1600200"/>
            <a:ext cx="449580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841" tIns="43854" rIns="90841" bIns="43854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800" dirty="0"/>
              <a:t>Cache Address:</a:t>
            </a:r>
          </a:p>
          <a:p>
            <a:pPr lvl="1">
              <a:lnSpc>
                <a:spcPct val="110000"/>
              </a:lnSpc>
            </a:pPr>
            <a:r>
              <a:rPr lang="en-US" sz="1800" dirty="0"/>
              <a:t>Logical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rgbClr val="800000"/>
                </a:solidFill>
              </a:rPr>
              <a:t>Physical </a:t>
            </a:r>
            <a:r>
              <a:rPr lang="mr-IN" sz="1800" dirty="0">
                <a:solidFill>
                  <a:srgbClr val="800000"/>
                </a:solidFill>
              </a:rPr>
              <a:t>–</a:t>
            </a:r>
            <a:r>
              <a:rPr lang="en-US" sz="1800" dirty="0">
                <a:solidFill>
                  <a:srgbClr val="800000"/>
                </a:solidFill>
              </a:rPr>
              <a:t> Now L1, L2, and L3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Cache Size </a:t>
            </a:r>
          </a:p>
          <a:p>
            <a:pPr>
              <a:lnSpc>
                <a:spcPct val="110000"/>
              </a:lnSpc>
            </a:pPr>
            <a:r>
              <a:rPr lang="en-US" sz="1800" kern="0" dirty="0"/>
              <a:t>Line Size </a:t>
            </a:r>
            <a:r>
              <a:rPr lang="mr-IN" sz="1800" kern="0" dirty="0"/>
              <a:t>–</a:t>
            </a:r>
            <a:r>
              <a:rPr lang="en-US" sz="1800" kern="0" dirty="0"/>
              <a:t> </a:t>
            </a:r>
            <a:r>
              <a:rPr lang="en-US" sz="1800" kern="0" dirty="0">
                <a:solidFill>
                  <a:srgbClr val="800000"/>
                </a:solidFill>
              </a:rPr>
              <a:t>64B~128B</a:t>
            </a:r>
          </a:p>
          <a:p>
            <a:pPr>
              <a:lnSpc>
                <a:spcPct val="110000"/>
              </a:lnSpc>
            </a:pPr>
            <a:r>
              <a:rPr lang="en-US" sz="1800" kern="0" dirty="0"/>
              <a:t>Number of Caches</a:t>
            </a:r>
          </a:p>
          <a:p>
            <a:pPr lvl="1">
              <a:lnSpc>
                <a:spcPct val="110000"/>
              </a:lnSpc>
            </a:pPr>
            <a:r>
              <a:rPr lang="en-US" sz="1800" kern="0" dirty="0"/>
              <a:t>Single or two level </a:t>
            </a:r>
            <a:r>
              <a:rPr lang="mr-IN" sz="1800" kern="0" dirty="0"/>
              <a:t>–</a:t>
            </a:r>
            <a:r>
              <a:rPr lang="en-US" sz="1800" kern="0" dirty="0"/>
              <a:t> </a:t>
            </a:r>
            <a:r>
              <a:rPr lang="en-US" sz="1800" kern="0" dirty="0">
                <a:solidFill>
                  <a:srgbClr val="800000"/>
                </a:solidFill>
              </a:rPr>
              <a:t>L1, L2, and L3</a:t>
            </a:r>
          </a:p>
          <a:p>
            <a:pPr lvl="1">
              <a:lnSpc>
                <a:spcPct val="110000"/>
              </a:lnSpc>
            </a:pPr>
            <a:r>
              <a:rPr lang="en-US" sz="1800" kern="0" dirty="0"/>
              <a:t>Unified or split</a:t>
            </a:r>
          </a:p>
          <a:p>
            <a:pPr>
              <a:lnSpc>
                <a:spcPct val="110000"/>
              </a:lnSpc>
            </a:pPr>
            <a:r>
              <a:rPr lang="en-US" sz="1800" kern="0" dirty="0"/>
              <a:t>Snoop cache</a:t>
            </a:r>
          </a:p>
          <a:p>
            <a:pPr lvl="1">
              <a:lnSpc>
                <a:spcPct val="110000"/>
              </a:lnSpc>
            </a:pPr>
            <a:r>
              <a:rPr lang="en-US" sz="1800" kern="0" dirty="0">
                <a:solidFill>
                  <a:schemeClr val="accent2">
                    <a:lumMod val="75000"/>
                  </a:schemeClr>
                </a:solidFill>
              </a:rPr>
              <a:t>Write invalidate</a:t>
            </a:r>
          </a:p>
          <a:p>
            <a:pPr lvl="1">
              <a:lnSpc>
                <a:spcPct val="110000"/>
              </a:lnSpc>
            </a:pPr>
            <a:r>
              <a:rPr lang="en-US" sz="1800" kern="0" dirty="0">
                <a:solidFill>
                  <a:schemeClr val="accent2">
                    <a:lumMod val="75000"/>
                  </a:schemeClr>
                </a:solidFill>
              </a:rPr>
              <a:t>Inclusive cache</a:t>
            </a:r>
          </a:p>
          <a:p>
            <a:pPr lvl="2">
              <a:lnSpc>
                <a:spcPct val="110000"/>
              </a:lnSpc>
            </a:pPr>
            <a:endParaRPr lang="en-US" sz="1800" kern="0" dirty="0">
              <a:solidFill>
                <a:srgbClr val="000000"/>
              </a:solidFill>
            </a:endParaRPr>
          </a:p>
          <a:p>
            <a:pPr lvl="2">
              <a:lnSpc>
                <a:spcPct val="110000"/>
              </a:lnSpc>
            </a:pPr>
            <a:endParaRPr lang="en-US" sz="1800" i="1" kern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205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400" b="1"/>
          </a:p>
        </p:txBody>
      </p:sp>
      <p:sp>
        <p:nvSpPr>
          <p:cNvPr id="289797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89275" tIns="43854" rIns="89275" bIns="43854"/>
          <a:lstStyle/>
          <a:p>
            <a:r>
              <a:rPr lang="en-US" dirty="0"/>
              <a:t>Summary</a:t>
            </a:r>
          </a:p>
        </p:txBody>
      </p:sp>
      <p:sp>
        <p:nvSpPr>
          <p:cNvPr id="289798" name="Rectangle 5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89275" tIns="43854" rIns="89275" bIns="43854"/>
          <a:lstStyle/>
          <a:p>
            <a:pPr>
              <a:lnSpc>
                <a:spcPct val="90000"/>
              </a:lnSpc>
            </a:pPr>
            <a:r>
              <a:rPr lang="en-US" sz="1800" dirty="0"/>
              <a:t>Two types of locality: spatial and temporal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Cache contents include data, tags, and attribute bits (valid and LRU)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Spatial locality demands larger block sizes (but may cause thrashing in multi cores.)</a:t>
            </a:r>
            <a:br>
              <a:rPr lang="en-US" sz="1800" dirty="0"/>
            </a:br>
            <a:r>
              <a:rPr lang="en-US" sz="1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Because miss penalty is increasing (processors getting faster than memory), modern processors use set-associative caches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Separate I and D caches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Multi-level caches used to reduce miss penalty (1st level on-chip)</a:t>
            </a:r>
            <a:br>
              <a:rPr lang="en-US" sz="1800" dirty="0"/>
            </a:b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Memory system should be designed to support caches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10B: Associative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491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733800"/>
          </a:xfrm>
        </p:spPr>
        <p:txBody>
          <a:bodyPr/>
          <a:lstStyle/>
          <a:p>
            <a:r>
              <a:rPr lang="en-US" sz="2000" dirty="0"/>
              <a:t>Associative Mapping</a:t>
            </a:r>
          </a:p>
          <a:p>
            <a:pPr lvl="1"/>
            <a:r>
              <a:rPr lang="en-US" sz="2000" dirty="0"/>
              <a:t>Full associative</a:t>
            </a:r>
          </a:p>
          <a:p>
            <a:pPr lvl="1"/>
            <a:r>
              <a:rPr lang="en-US" sz="2000" dirty="0"/>
              <a:t>Set associative</a:t>
            </a:r>
          </a:p>
          <a:p>
            <a:r>
              <a:rPr lang="en-US" sz="2000" dirty="0"/>
              <a:t>Cache Write Policies</a:t>
            </a:r>
          </a:p>
          <a:p>
            <a:pPr lvl="1"/>
            <a:r>
              <a:rPr lang="en-US" sz="2000" dirty="0"/>
              <a:t>Write-through, Write-back, Write-around, and Write-allocate</a:t>
            </a:r>
          </a:p>
          <a:p>
            <a:r>
              <a:rPr lang="en-US" sz="2000" dirty="0"/>
              <a:t>Snoop Cache</a:t>
            </a:r>
          </a:p>
          <a:p>
            <a:pPr lvl="1"/>
            <a:r>
              <a:rPr lang="en-US" sz="2000" dirty="0"/>
              <a:t>Write invalidate and Write update</a:t>
            </a:r>
            <a:endParaRPr lang="en-US" sz="1600" dirty="0"/>
          </a:p>
          <a:p>
            <a:r>
              <a:rPr lang="en-US" sz="2000" dirty="0"/>
              <a:t>Elements of Cache Design</a:t>
            </a:r>
          </a:p>
          <a:p>
            <a:pPr lvl="1"/>
            <a:r>
              <a:rPr lang="en-US" sz="2000" dirty="0"/>
              <a:t>Replacement algorithms</a:t>
            </a:r>
          </a:p>
          <a:p>
            <a:pPr lvl="1"/>
            <a:r>
              <a:rPr lang="en-US" sz="2000" dirty="0"/>
              <a:t>Multi-level caches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ko-KR"/>
              <a:t>Lecture 10B: Associative Cache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C16C61-14C4-4AE7-93C7-F4B6C59C883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799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ounded Rectangle 159"/>
          <p:cNvSpPr/>
          <p:nvPr/>
        </p:nvSpPr>
        <p:spPr>
          <a:xfrm>
            <a:off x="5867400" y="1447800"/>
            <a:ext cx="340800" cy="1295400"/>
          </a:xfrm>
          <a:prstGeom prst="roundRect">
            <a:avLst/>
          </a:prstGeom>
          <a:solidFill>
            <a:srgbClr val="CCFFCC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ounded Rectangle 156"/>
          <p:cNvSpPr/>
          <p:nvPr/>
        </p:nvSpPr>
        <p:spPr>
          <a:xfrm>
            <a:off x="6202800" y="1447800"/>
            <a:ext cx="90000" cy="1295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838200"/>
          </a:xfrm>
        </p:spPr>
        <p:txBody>
          <a:bodyPr/>
          <a:lstStyle/>
          <a:p>
            <a:r>
              <a:rPr lang="en-US" sz="4000" dirty="0"/>
              <a:t>Associative Mapping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  <p:grpSp>
        <p:nvGrpSpPr>
          <p:cNvPr id="7" name="Group 6"/>
          <p:cNvGrpSpPr/>
          <p:nvPr/>
        </p:nvGrpSpPr>
        <p:grpSpPr>
          <a:xfrm>
            <a:off x="6324600" y="1447800"/>
            <a:ext cx="533400" cy="1219200"/>
            <a:chOff x="5334000" y="3962400"/>
            <a:chExt cx="533400" cy="1219200"/>
          </a:xfrm>
        </p:grpSpPr>
        <p:grpSp>
          <p:nvGrpSpPr>
            <p:cNvPr id="8" name="Group 7"/>
            <p:cNvGrpSpPr/>
            <p:nvPr/>
          </p:nvGrpSpPr>
          <p:grpSpPr>
            <a:xfrm>
              <a:off x="5334000" y="3962400"/>
              <a:ext cx="533400" cy="304800"/>
              <a:chOff x="3048000" y="3733800"/>
              <a:chExt cx="533400" cy="3048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5334000" y="4267200"/>
              <a:ext cx="533400" cy="304800"/>
              <a:chOff x="3048000" y="3733800"/>
              <a:chExt cx="533400" cy="304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334000" y="4572000"/>
              <a:ext cx="533400" cy="304800"/>
              <a:chOff x="3048000" y="3733800"/>
              <a:chExt cx="533400" cy="3048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34000" y="4876800"/>
              <a:ext cx="533400" cy="304800"/>
              <a:chOff x="3048000" y="3733800"/>
              <a:chExt cx="533400" cy="30480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7772400" y="1447800"/>
            <a:ext cx="533400" cy="4876800"/>
            <a:chOff x="7848600" y="1524000"/>
            <a:chExt cx="533400" cy="4876800"/>
          </a:xfrm>
        </p:grpSpPr>
        <p:grpSp>
          <p:nvGrpSpPr>
            <p:cNvPr id="33" name="Group 32"/>
            <p:cNvGrpSpPr/>
            <p:nvPr/>
          </p:nvGrpSpPr>
          <p:grpSpPr>
            <a:xfrm>
              <a:off x="7848600" y="3962400"/>
              <a:ext cx="533400" cy="304800"/>
              <a:chOff x="3048000" y="3733800"/>
              <a:chExt cx="533400" cy="3048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848600" y="4267200"/>
              <a:ext cx="533400" cy="304800"/>
              <a:chOff x="3048000" y="3733800"/>
              <a:chExt cx="533400" cy="30480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848600" y="4572000"/>
              <a:ext cx="533400" cy="304800"/>
              <a:chOff x="3048000" y="3733800"/>
              <a:chExt cx="533400" cy="3048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848600" y="4876800"/>
              <a:ext cx="533400" cy="304800"/>
              <a:chOff x="3048000" y="3733800"/>
              <a:chExt cx="533400" cy="3048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848600" y="5181600"/>
              <a:ext cx="533400" cy="304800"/>
              <a:chOff x="3048000" y="3733800"/>
              <a:chExt cx="533400" cy="3048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48600" y="5486400"/>
              <a:ext cx="533400" cy="304800"/>
              <a:chOff x="3048000" y="3733800"/>
              <a:chExt cx="533400" cy="30480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848600" y="5791200"/>
              <a:ext cx="533400" cy="304800"/>
              <a:chOff x="3048000" y="3733800"/>
              <a:chExt cx="533400" cy="3048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48600" y="6096000"/>
              <a:ext cx="533400" cy="304800"/>
              <a:chOff x="3048000" y="3733800"/>
              <a:chExt cx="533400" cy="304800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848600" y="1524000"/>
              <a:ext cx="533400" cy="304800"/>
              <a:chOff x="3048000" y="3733800"/>
              <a:chExt cx="533400" cy="30480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848600" y="1828800"/>
              <a:ext cx="533400" cy="304800"/>
              <a:chOff x="3048000" y="3733800"/>
              <a:chExt cx="533400" cy="3048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848600" y="2133600"/>
              <a:ext cx="533400" cy="304800"/>
              <a:chOff x="3048000" y="3733800"/>
              <a:chExt cx="533400" cy="304800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848600" y="2438400"/>
              <a:ext cx="533400" cy="304800"/>
              <a:chOff x="3048000" y="3733800"/>
              <a:chExt cx="533400" cy="304800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848600" y="2743200"/>
              <a:ext cx="533400" cy="304800"/>
              <a:chOff x="3048000" y="3733800"/>
              <a:chExt cx="533400" cy="3048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848600" y="3048000"/>
              <a:ext cx="533400" cy="304800"/>
              <a:chOff x="3048000" y="3733800"/>
              <a:chExt cx="533400" cy="30480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848600" y="3352800"/>
              <a:ext cx="533400" cy="304800"/>
              <a:chOff x="3048000" y="3733800"/>
              <a:chExt cx="533400" cy="3048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848600" y="3657600"/>
              <a:ext cx="533400" cy="304800"/>
              <a:chOff x="3048000" y="3733800"/>
              <a:chExt cx="533400" cy="3048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0" name="Straight Arrow Connector 129"/>
          <p:cNvCxnSpPr>
            <a:stCxn id="88" idx="1"/>
            <a:endCxn id="31" idx="3"/>
          </p:cNvCxnSpPr>
          <p:nvPr/>
        </p:nvCxnSpPr>
        <p:spPr>
          <a:xfrm flipH="1">
            <a:off x="6858000" y="1600200"/>
            <a:ext cx="914400" cy="0"/>
          </a:xfrm>
          <a:prstGeom prst="straightConnector1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endCxn id="26" idx="3"/>
          </p:cNvCxnSpPr>
          <p:nvPr/>
        </p:nvCxnSpPr>
        <p:spPr>
          <a:xfrm flipH="1" flipV="1">
            <a:off x="6858000" y="1905000"/>
            <a:ext cx="914400" cy="9144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endCxn id="13" idx="3"/>
          </p:cNvCxnSpPr>
          <p:nvPr/>
        </p:nvCxnSpPr>
        <p:spPr>
          <a:xfrm flipH="1" flipV="1">
            <a:off x="6858000" y="2476500"/>
            <a:ext cx="914400" cy="125730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18" idx="3"/>
          </p:cNvCxnSpPr>
          <p:nvPr/>
        </p:nvCxnSpPr>
        <p:spPr>
          <a:xfrm flipH="1" flipV="1">
            <a:off x="6858000" y="2171700"/>
            <a:ext cx="914400" cy="396240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7" name="Picture 136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505200"/>
            <a:ext cx="3681581" cy="2743200"/>
          </a:xfrm>
          <a:prstGeom prst="rect">
            <a:avLst/>
          </a:prstGeom>
        </p:spPr>
      </p:pic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888815"/>
              </p:ext>
            </p:extLst>
          </p:nvPr>
        </p:nvGraphicFramePr>
        <p:xfrm>
          <a:off x="685800" y="1828800"/>
          <a:ext cx="4953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9" name="Straight Arrow Connector 138"/>
          <p:cNvCxnSpPr/>
          <p:nvPr/>
        </p:nvCxnSpPr>
        <p:spPr>
          <a:xfrm>
            <a:off x="7467600" y="1295400"/>
            <a:ext cx="964056" cy="10400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ounded Rectangle 139"/>
          <p:cNvSpPr/>
          <p:nvPr/>
        </p:nvSpPr>
        <p:spPr>
          <a:xfrm>
            <a:off x="8305800" y="1447800"/>
            <a:ext cx="228600" cy="4953000"/>
          </a:xfrm>
          <a:prstGeom prst="roundRect">
            <a:avLst/>
          </a:prstGeom>
          <a:solidFill>
            <a:srgbClr val="CCFFCC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8534400" y="1447800"/>
            <a:ext cx="76200" cy="4953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8229600" y="14478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001111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229600" y="26670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011111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229600" y="38862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101111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229600" y="51054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111111</a:t>
            </a:r>
          </a:p>
        </p:txBody>
      </p:sp>
      <p:cxnSp>
        <p:nvCxnSpPr>
          <p:cNvPr id="148" name="Straight Arrow Connector 147"/>
          <p:cNvCxnSpPr/>
          <p:nvPr/>
        </p:nvCxnSpPr>
        <p:spPr>
          <a:xfrm flipH="1">
            <a:off x="8610600" y="1371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8223631" y="914400"/>
            <a:ext cx="92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</a:rPr>
              <a:t>offset in </a:t>
            </a:r>
          </a:p>
          <a:p>
            <a:r>
              <a:rPr lang="en-US" sz="1200" dirty="0">
                <a:solidFill>
                  <a:srgbClr val="3366FF"/>
                </a:solidFill>
              </a:rPr>
              <a:t>each block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6934200" y="990600"/>
            <a:ext cx="67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block #</a:t>
            </a:r>
          </a:p>
          <a:p>
            <a:r>
              <a:rPr lang="en-US" sz="1200" dirty="0">
                <a:solidFill>
                  <a:srgbClr val="008000"/>
                </a:solidFill>
              </a:rPr>
              <a:t>= tag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6116400" y="1447800"/>
            <a:ext cx="292405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6172200" y="1219200"/>
            <a:ext cx="5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</a:rPr>
              <a:t>offset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5943600" y="1143000"/>
            <a:ext cx="398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tag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5791200" y="1447800"/>
            <a:ext cx="490954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200" dirty="0" err="1">
                <a:solidFill>
                  <a:srgbClr val="008000"/>
                </a:solidFill>
              </a:rPr>
              <a:t>xxxx</a:t>
            </a:r>
            <a:endParaRPr lang="en-US" sz="1200" dirty="0">
              <a:solidFill>
                <a:srgbClr val="008000"/>
              </a:solidFill>
            </a:endParaRPr>
          </a:p>
          <a:p>
            <a:pPr>
              <a:spcAft>
                <a:spcPts val="900"/>
              </a:spcAft>
            </a:pPr>
            <a:r>
              <a:rPr lang="en-US" sz="1200" dirty="0" err="1">
                <a:solidFill>
                  <a:srgbClr val="008000"/>
                </a:solidFill>
              </a:rPr>
              <a:t>xxxx</a:t>
            </a:r>
            <a:endParaRPr lang="en-US" sz="1200" dirty="0">
              <a:solidFill>
                <a:srgbClr val="008000"/>
              </a:solidFill>
            </a:endParaRPr>
          </a:p>
          <a:p>
            <a:pPr>
              <a:spcAft>
                <a:spcPts val="900"/>
              </a:spcAft>
            </a:pPr>
            <a:r>
              <a:rPr lang="en-US" sz="1200" dirty="0" err="1">
                <a:solidFill>
                  <a:srgbClr val="008000"/>
                </a:solidFill>
              </a:rPr>
              <a:t>xxxx</a:t>
            </a:r>
            <a:endParaRPr lang="en-US" sz="1200" dirty="0">
              <a:solidFill>
                <a:srgbClr val="008000"/>
              </a:solidFill>
            </a:endParaRPr>
          </a:p>
          <a:p>
            <a:pPr>
              <a:spcAft>
                <a:spcPts val="900"/>
              </a:spcAft>
            </a:pPr>
            <a:r>
              <a:rPr lang="en-US" sz="1200" dirty="0" err="1">
                <a:solidFill>
                  <a:srgbClr val="008000"/>
                </a:solidFill>
              </a:rPr>
              <a:t>xxxx</a:t>
            </a:r>
            <a:endParaRPr lang="en-US" sz="1200" dirty="0">
              <a:solidFill>
                <a:srgbClr val="008000"/>
              </a:solidFill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838200" y="2743200"/>
            <a:ext cx="5562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800000"/>
                </a:solidFill>
              </a:rPr>
              <a:t>How to find the correspondence between memory and cache</a:t>
            </a:r>
          </a:p>
          <a:p>
            <a:r>
              <a:rPr lang="en-US" sz="1400" b="1" dirty="0">
                <a:solidFill>
                  <a:srgbClr val="800000"/>
                </a:solidFill>
              </a:rPr>
              <a:t>Given a memory block, compare it with every single cache tag!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5105400" y="4572000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00000"/>
                </a:solidFill>
              </a:rPr>
              <a:t>We need:</a:t>
            </a:r>
          </a:p>
          <a:p>
            <a:r>
              <a:rPr lang="en-US" sz="1400" dirty="0">
                <a:solidFill>
                  <a:srgbClr val="800000"/>
                </a:solidFill>
              </a:rPr>
              <a:t>the valid bit in each tag.</a:t>
            </a:r>
          </a:p>
        </p:txBody>
      </p:sp>
    </p:spTree>
    <p:extLst>
      <p:ext uri="{BB962C8B-B14F-4D97-AF65-F5344CB8AC3E}">
        <p14:creationId xmlns:p14="http://schemas.microsoft.com/office/powerpoint/2010/main" val="279367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5345-9766-E745-B7D8-A7C194A2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6" y="533400"/>
            <a:ext cx="8229600" cy="838200"/>
          </a:xfrm>
        </p:spPr>
        <p:txBody>
          <a:bodyPr/>
          <a:lstStyle/>
          <a:p>
            <a:r>
              <a:rPr lang="en-US" dirty="0"/>
              <a:t>Associative Mapping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4CF1BD-820F-CC4D-A532-9E00E9D4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4BAFC-B374-404F-A7AF-1E31606BE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4D266-CE52-6B4E-A358-D46CE45A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D45D5D-4683-4050-B25A-4DE8243920D2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DDAFAC35-276A-BC44-AA5D-AFB1D3B9233C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276990"/>
            <a:ext cx="8077200" cy="365125"/>
          </a:xfrm>
          <a:prstGeom prst="rect">
            <a:avLst/>
          </a:prstGeom>
          <a:noFill/>
        </p:spPr>
        <p:txBody>
          <a:bodyPr lIns="90841" tIns="43854" rIns="90841" bIns="43854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buFont typeface="Arial" charset="0"/>
              <a:buNone/>
            </a:pPr>
            <a:r>
              <a:rPr lang="en-US" sz="1600" kern="0"/>
              <a:t>Divide the address into tag, block and offset bits</a:t>
            </a:r>
          </a:p>
          <a:p>
            <a:pPr marL="800100" lvl="1" indent="-342900">
              <a:lnSpc>
                <a:spcPct val="110000"/>
              </a:lnSpc>
              <a:buFont typeface="+mj-lt"/>
              <a:buAutoNum type="arabicPeriod"/>
            </a:pPr>
            <a:endParaRPr lang="en-US" sz="1800" kern="0"/>
          </a:p>
          <a:p>
            <a:pPr>
              <a:lnSpc>
                <a:spcPct val="110000"/>
              </a:lnSpc>
            </a:pPr>
            <a:endParaRPr lang="en-US" sz="1800" kern="0"/>
          </a:p>
          <a:p>
            <a:pPr>
              <a:lnSpc>
                <a:spcPct val="110000"/>
              </a:lnSpc>
            </a:pPr>
            <a:endParaRPr lang="en-US" sz="1800" kern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14B5F3-E7DE-2D4C-A73A-153B2A66D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12028"/>
              </p:ext>
            </p:extLst>
          </p:nvPr>
        </p:nvGraphicFramePr>
        <p:xfrm>
          <a:off x="803275" y="2590800"/>
          <a:ext cx="7959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8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Tag bits: log(M/B)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Offset bits: log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D4562AA-B4A0-AA4A-9BFE-4F89A4924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620492"/>
              </p:ext>
            </p:extLst>
          </p:nvPr>
        </p:nvGraphicFramePr>
        <p:xfrm>
          <a:off x="803275" y="1618621"/>
          <a:ext cx="3810000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39609785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062623859"/>
                    </a:ext>
                  </a:extLst>
                </a:gridCol>
              </a:tblGrid>
              <a:tr h="296967">
                <a:tc>
                  <a:txBody>
                    <a:bodyPr/>
                    <a:lstStyle/>
                    <a:p>
                      <a:r>
                        <a:rPr lang="en-US" sz="1400" b="0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4287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1924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882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8813BA4-A7F1-704A-8602-BFD2E69AB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834765"/>
              </p:ext>
            </p:extLst>
          </p:nvPr>
        </p:nvGraphicFramePr>
        <p:xfrm>
          <a:off x="6180137" y="3429639"/>
          <a:ext cx="2244725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13960978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62623859"/>
                    </a:ext>
                  </a:extLst>
                </a:gridCol>
              </a:tblGrid>
              <a:tr h="296967">
                <a:tc>
                  <a:txBody>
                    <a:bodyPr/>
                    <a:lstStyle/>
                    <a:p>
                      <a:r>
                        <a:rPr lang="en-US" sz="1400" b="0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4GB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4287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1924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88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64AA86-7AED-0B46-B791-B7A1EC490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78693"/>
              </p:ext>
            </p:extLst>
          </p:nvPr>
        </p:nvGraphicFramePr>
        <p:xfrm>
          <a:off x="311150" y="4445639"/>
          <a:ext cx="227171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Tag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Offset 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D0CAE0D-D731-D84B-8462-7146CE612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66729"/>
              </p:ext>
            </p:extLst>
          </p:nvPr>
        </p:nvGraphicFramePr>
        <p:xfrm>
          <a:off x="338137" y="3448689"/>
          <a:ext cx="2244725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13960978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62623859"/>
                    </a:ext>
                  </a:extLst>
                </a:gridCol>
              </a:tblGrid>
              <a:tr h="296967">
                <a:tc>
                  <a:txBody>
                    <a:bodyPr/>
                    <a:lstStyle/>
                    <a:p>
                      <a:r>
                        <a:rPr lang="en-US" sz="1400" b="0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64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4287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1924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882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F18CED-26EF-B342-B398-DFE7E26D0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079500"/>
              </p:ext>
            </p:extLst>
          </p:nvPr>
        </p:nvGraphicFramePr>
        <p:xfrm>
          <a:off x="3241675" y="4446278"/>
          <a:ext cx="224472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Tag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Offset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6BF1602-9D03-4547-B7AD-C97012146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02901"/>
              </p:ext>
            </p:extLst>
          </p:nvPr>
        </p:nvGraphicFramePr>
        <p:xfrm>
          <a:off x="3241675" y="3448689"/>
          <a:ext cx="2244725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6525">
                  <a:extLst>
                    <a:ext uri="{9D8B030D-6E8A-4147-A177-3AD203B41FA5}">
                      <a16:colId xmlns:a16="http://schemas.microsoft.com/office/drawing/2014/main" val="139609785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62623859"/>
                    </a:ext>
                  </a:extLst>
                </a:gridCol>
              </a:tblGrid>
              <a:tr h="296967">
                <a:tc>
                  <a:txBody>
                    <a:bodyPr/>
                    <a:lstStyle/>
                    <a:p>
                      <a:r>
                        <a:rPr lang="en-US" sz="1400" b="0" dirty="0"/>
                        <a:t>Memory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512KB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34287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421924"/>
                  </a:ext>
                </a:extLst>
              </a:tr>
              <a:tr h="296967">
                <a:tc>
                  <a:txBody>
                    <a:bodyPr/>
                    <a:lstStyle/>
                    <a:p>
                      <a:r>
                        <a:rPr lang="en-US" sz="1400" dirty="0"/>
                        <a:t>Cache block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3288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40C3998-3A7C-1841-9B9D-AE90A104D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173811"/>
              </p:ext>
            </p:extLst>
          </p:nvPr>
        </p:nvGraphicFramePr>
        <p:xfrm>
          <a:off x="6172200" y="4445639"/>
          <a:ext cx="2252662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Tag 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Offset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FF79F51-52A5-6B4A-B406-E279CBDD2CAE}"/>
              </a:ext>
            </a:extLst>
          </p:cNvPr>
          <p:cNvSpPr txBox="1"/>
          <p:nvPr/>
        </p:nvSpPr>
        <p:spPr>
          <a:xfrm>
            <a:off x="302127" y="4871970"/>
            <a:ext cx="24946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Compute address 47’s tag and offset</a:t>
            </a:r>
          </a:p>
          <a:p>
            <a:r>
              <a:rPr lang="en-US" sz="1200" dirty="0">
                <a:solidFill>
                  <a:srgbClr val="800000"/>
                </a:solidFill>
              </a:rPr>
              <a:t>47</a:t>
            </a:r>
            <a:r>
              <a:rPr lang="en-US" sz="1200" baseline="-25000" dirty="0">
                <a:solidFill>
                  <a:srgbClr val="800000"/>
                </a:solidFill>
              </a:rPr>
              <a:t>10</a:t>
            </a:r>
            <a:r>
              <a:rPr lang="en-US" sz="1200" dirty="0">
                <a:solidFill>
                  <a:srgbClr val="800000"/>
                </a:solidFill>
              </a:rPr>
              <a:t> = 0x2F = 2_101111</a:t>
            </a:r>
          </a:p>
          <a:p>
            <a:r>
              <a:rPr lang="en-US" sz="1200" dirty="0">
                <a:solidFill>
                  <a:srgbClr val="800000"/>
                </a:solidFill>
              </a:rPr>
              <a:t>1011 11</a:t>
            </a:r>
          </a:p>
          <a:p>
            <a:r>
              <a:rPr lang="en-US" sz="1200" dirty="0">
                <a:solidFill>
                  <a:srgbClr val="800000"/>
                </a:solidFill>
              </a:rPr>
              <a:t>Tag = 11, Offset =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0FF90-D8FC-3A43-923B-9AB0BE7834AE}"/>
              </a:ext>
            </a:extLst>
          </p:cNvPr>
          <p:cNvSpPr txBox="1"/>
          <p:nvPr/>
        </p:nvSpPr>
        <p:spPr>
          <a:xfrm>
            <a:off x="2862396" y="4859324"/>
            <a:ext cx="33730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Compute address 495412’s tag and offset</a:t>
            </a:r>
          </a:p>
          <a:p>
            <a:r>
              <a:rPr lang="en-US" sz="1200" dirty="0">
                <a:solidFill>
                  <a:srgbClr val="800000"/>
                </a:solidFill>
              </a:rPr>
              <a:t>495412</a:t>
            </a:r>
            <a:r>
              <a:rPr lang="en-US" sz="1200" baseline="-25000" dirty="0">
                <a:solidFill>
                  <a:srgbClr val="800000"/>
                </a:solidFill>
              </a:rPr>
              <a:t>10</a:t>
            </a:r>
            <a:r>
              <a:rPr lang="en-US" sz="1200" dirty="0">
                <a:solidFill>
                  <a:srgbClr val="800000"/>
                </a:solidFill>
              </a:rPr>
              <a:t> = 0x43F87 = 2_100 0011 1111 1000 0111</a:t>
            </a:r>
          </a:p>
          <a:p>
            <a:r>
              <a:rPr lang="en-US" sz="1200" dirty="0">
                <a:solidFill>
                  <a:srgbClr val="800000"/>
                </a:solidFill>
              </a:rPr>
              <a:t>1000011111110 000111</a:t>
            </a:r>
          </a:p>
          <a:p>
            <a:r>
              <a:rPr lang="en-US" sz="1200" dirty="0">
                <a:solidFill>
                  <a:srgbClr val="800000"/>
                </a:solidFill>
              </a:rPr>
              <a:t>Tag = 0x10FE = 4350, Offset = 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76AD4-EB3A-7B49-8AD1-935C3A506883}"/>
              </a:ext>
            </a:extLst>
          </p:cNvPr>
          <p:cNvSpPr txBox="1"/>
          <p:nvPr/>
        </p:nvSpPr>
        <p:spPr>
          <a:xfrm>
            <a:off x="6207557" y="4845918"/>
            <a:ext cx="2797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#tags = 4GB / 64B = 4 * 2</a:t>
            </a:r>
            <a:r>
              <a:rPr lang="en-US" sz="1200" baseline="30000" dirty="0"/>
              <a:t>30</a:t>
            </a:r>
            <a:r>
              <a:rPr lang="en-US" sz="1200" dirty="0"/>
              <a:t> / 2</a:t>
            </a:r>
            <a:r>
              <a:rPr lang="en-US" sz="1200" baseline="30000" dirty="0"/>
              <a:t>6</a:t>
            </a:r>
            <a:r>
              <a:rPr lang="en-US" sz="1200" dirty="0"/>
              <a:t> = 2</a:t>
            </a:r>
            <a:r>
              <a:rPr lang="en-US" sz="1200" baseline="30000" dirty="0"/>
              <a:t>26</a:t>
            </a:r>
            <a:r>
              <a:rPr lang="en-US" sz="1200" dirty="0"/>
              <a:t> = 2</a:t>
            </a:r>
            <a:r>
              <a:rPr lang="en-US" sz="1200" baseline="30000" dirty="0"/>
              <a:t>6</a:t>
            </a:r>
          </a:p>
          <a:p>
            <a:r>
              <a:rPr lang="en-US" sz="1200" dirty="0"/>
              <a:t>#offset = 32 – 26 = 6</a:t>
            </a:r>
          </a:p>
        </p:txBody>
      </p:sp>
    </p:spTree>
    <p:extLst>
      <p:ext uri="{BB962C8B-B14F-4D97-AF65-F5344CB8AC3E}">
        <p14:creationId xmlns:p14="http://schemas.microsoft.com/office/powerpoint/2010/main" val="150602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686800" cy="838200"/>
          </a:xfrm>
        </p:spPr>
        <p:txBody>
          <a:bodyPr/>
          <a:lstStyle/>
          <a:p>
            <a:r>
              <a:rPr lang="en-US" sz="4000" dirty="0"/>
              <a:t>Find hit/miss in an associative cache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5410200" cy="444976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800" dirty="0"/>
              <a:t>Given a memory address, get its tag and offset.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Search the cache tag to find the block whose tag matches the memory address tag.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If found the matching tag (valid), then hit, otherwise miss.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When hit, then find the content in the cache block which is at the offset location.</a:t>
            </a:r>
          </a:p>
          <a:p>
            <a:pPr>
              <a:buFont typeface="+mj-lt"/>
              <a:buAutoNum type="arabicPeriod"/>
            </a:pPr>
            <a:endParaRPr lang="en-US" sz="1800" dirty="0">
              <a:solidFill>
                <a:srgbClr val="80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</a:rPr>
              <a:t>Examples: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</a:rPr>
              <a:t>Ex1. Can memory address 011111 be found in the cache?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00000"/>
                </a:solidFill>
              </a:rPr>
              <a:t>Ex2. How about 001001?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27" name="Rounded Rectangle 26"/>
          <p:cNvSpPr/>
          <p:nvPr/>
        </p:nvSpPr>
        <p:spPr>
          <a:xfrm>
            <a:off x="6202800" y="1524000"/>
            <a:ext cx="90000" cy="1295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6324600" y="1524000"/>
            <a:ext cx="533400" cy="1219200"/>
            <a:chOff x="5334000" y="3962400"/>
            <a:chExt cx="533400" cy="1219200"/>
          </a:xfrm>
        </p:grpSpPr>
        <p:grpSp>
          <p:nvGrpSpPr>
            <p:cNvPr id="29" name="Group 28"/>
            <p:cNvGrpSpPr/>
            <p:nvPr/>
          </p:nvGrpSpPr>
          <p:grpSpPr>
            <a:xfrm>
              <a:off x="5334000" y="3962400"/>
              <a:ext cx="533400" cy="304800"/>
              <a:chOff x="3048000" y="3733800"/>
              <a:chExt cx="533400" cy="3048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5334000" y="4267200"/>
              <a:ext cx="533400" cy="304800"/>
              <a:chOff x="3048000" y="3733800"/>
              <a:chExt cx="533400" cy="3048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5334000" y="4572000"/>
              <a:ext cx="533400" cy="304800"/>
              <a:chOff x="3048000" y="3733800"/>
              <a:chExt cx="533400" cy="3048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334000" y="4876800"/>
              <a:ext cx="533400" cy="304800"/>
              <a:chOff x="3048000" y="3733800"/>
              <a:chExt cx="533400" cy="304800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/>
          <p:cNvGrpSpPr/>
          <p:nvPr/>
        </p:nvGrpSpPr>
        <p:grpSpPr>
          <a:xfrm>
            <a:off x="7772400" y="1524000"/>
            <a:ext cx="533400" cy="4876800"/>
            <a:chOff x="7848600" y="1524000"/>
            <a:chExt cx="533400" cy="4876800"/>
          </a:xfrm>
        </p:grpSpPr>
        <p:grpSp>
          <p:nvGrpSpPr>
            <p:cNvPr id="54" name="Group 53"/>
            <p:cNvGrpSpPr/>
            <p:nvPr/>
          </p:nvGrpSpPr>
          <p:grpSpPr>
            <a:xfrm>
              <a:off x="7848600" y="3962400"/>
              <a:ext cx="533400" cy="304800"/>
              <a:chOff x="3048000" y="3733800"/>
              <a:chExt cx="533400" cy="304800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848600" y="4267200"/>
              <a:ext cx="533400" cy="304800"/>
              <a:chOff x="3048000" y="3733800"/>
              <a:chExt cx="533400" cy="304800"/>
            </a:xfrm>
          </p:grpSpPr>
          <p:sp>
            <p:nvSpPr>
              <p:cNvPr id="140" name="Rectangle 13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7848600" y="4572000"/>
              <a:ext cx="533400" cy="304800"/>
              <a:chOff x="3048000" y="3733800"/>
              <a:chExt cx="533400" cy="304800"/>
            </a:xfrm>
          </p:grpSpPr>
          <p:sp>
            <p:nvSpPr>
              <p:cNvPr id="135" name="Rectangle 13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848600" y="4876800"/>
              <a:ext cx="533400" cy="304800"/>
              <a:chOff x="3048000" y="3733800"/>
              <a:chExt cx="533400" cy="304800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7848600" y="5181600"/>
              <a:ext cx="533400" cy="304800"/>
              <a:chOff x="3048000" y="3733800"/>
              <a:chExt cx="533400" cy="30480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7848600" y="5486400"/>
              <a:ext cx="533400" cy="304800"/>
              <a:chOff x="3048000" y="3733800"/>
              <a:chExt cx="533400" cy="3048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7848600" y="5791200"/>
              <a:ext cx="533400" cy="304800"/>
              <a:chOff x="3048000" y="3733800"/>
              <a:chExt cx="533400" cy="3048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7848600" y="6096000"/>
              <a:ext cx="533400" cy="304800"/>
              <a:chOff x="3048000" y="3733800"/>
              <a:chExt cx="533400" cy="3048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7848600" y="1524000"/>
              <a:ext cx="533400" cy="304800"/>
              <a:chOff x="3048000" y="3733800"/>
              <a:chExt cx="533400" cy="30480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848600" y="1828800"/>
              <a:ext cx="533400" cy="304800"/>
              <a:chOff x="3048000" y="3733800"/>
              <a:chExt cx="533400" cy="30480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848600" y="2133600"/>
              <a:ext cx="533400" cy="304800"/>
              <a:chOff x="3048000" y="3733800"/>
              <a:chExt cx="533400" cy="304800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848600" y="2438400"/>
              <a:ext cx="533400" cy="304800"/>
              <a:chOff x="3048000" y="3733800"/>
              <a:chExt cx="533400" cy="3048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848600" y="2743200"/>
              <a:ext cx="533400" cy="304800"/>
              <a:chOff x="3048000" y="3733800"/>
              <a:chExt cx="533400" cy="30480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7848600" y="3048000"/>
              <a:ext cx="533400" cy="304800"/>
              <a:chOff x="3048000" y="3733800"/>
              <a:chExt cx="533400" cy="3048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848600" y="3352800"/>
              <a:ext cx="533400" cy="304800"/>
              <a:chOff x="3048000" y="3733800"/>
              <a:chExt cx="533400" cy="3048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848600" y="3657600"/>
              <a:ext cx="533400" cy="304800"/>
              <a:chOff x="3048000" y="3733800"/>
              <a:chExt cx="533400" cy="3048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0" name="Straight Arrow Connector 149"/>
          <p:cNvCxnSpPr>
            <a:stCxn id="109" idx="1"/>
            <a:endCxn id="52" idx="3"/>
          </p:cNvCxnSpPr>
          <p:nvPr/>
        </p:nvCxnSpPr>
        <p:spPr>
          <a:xfrm flipH="1">
            <a:off x="6858000" y="1676400"/>
            <a:ext cx="914400" cy="0"/>
          </a:xfrm>
          <a:prstGeom prst="straightConnector1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47" idx="3"/>
          </p:cNvCxnSpPr>
          <p:nvPr/>
        </p:nvCxnSpPr>
        <p:spPr>
          <a:xfrm flipH="1" flipV="1">
            <a:off x="6858000" y="1981200"/>
            <a:ext cx="914400" cy="9144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endCxn id="34" idx="3"/>
          </p:cNvCxnSpPr>
          <p:nvPr/>
        </p:nvCxnSpPr>
        <p:spPr>
          <a:xfrm flipH="1" flipV="1">
            <a:off x="6858000" y="2552700"/>
            <a:ext cx="914400" cy="1257300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endCxn id="39" idx="3"/>
          </p:cNvCxnSpPr>
          <p:nvPr/>
        </p:nvCxnSpPr>
        <p:spPr>
          <a:xfrm flipH="1" flipV="1">
            <a:off x="6858000" y="2247900"/>
            <a:ext cx="914400" cy="396240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7467600" y="1371600"/>
            <a:ext cx="964056" cy="104001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/>
          <p:cNvSpPr/>
          <p:nvPr/>
        </p:nvSpPr>
        <p:spPr>
          <a:xfrm>
            <a:off x="8305800" y="1524000"/>
            <a:ext cx="228600" cy="4953000"/>
          </a:xfrm>
          <a:prstGeom prst="roundRect">
            <a:avLst/>
          </a:prstGeom>
          <a:solidFill>
            <a:srgbClr val="CCFFCC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ounded Rectangle 155"/>
          <p:cNvSpPr/>
          <p:nvPr/>
        </p:nvSpPr>
        <p:spPr>
          <a:xfrm>
            <a:off x="8534400" y="1524000"/>
            <a:ext cx="76200" cy="4953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TextBox 156"/>
          <p:cNvSpPr txBox="1"/>
          <p:nvPr/>
        </p:nvSpPr>
        <p:spPr>
          <a:xfrm>
            <a:off x="8229600" y="15240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001111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8229600" y="27432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011111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8229600" y="39624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101111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229600" y="51816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111111</a:t>
            </a:r>
          </a:p>
        </p:txBody>
      </p:sp>
      <p:cxnSp>
        <p:nvCxnSpPr>
          <p:cNvPr id="161" name="Straight Arrow Connector 160"/>
          <p:cNvCxnSpPr/>
          <p:nvPr/>
        </p:nvCxnSpPr>
        <p:spPr>
          <a:xfrm flipH="1">
            <a:off x="8610600" y="14478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1"/>
          <p:nvPr/>
        </p:nvSpPr>
        <p:spPr>
          <a:xfrm>
            <a:off x="8223631" y="990600"/>
            <a:ext cx="92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</a:rPr>
              <a:t>offset in </a:t>
            </a:r>
          </a:p>
          <a:p>
            <a:r>
              <a:rPr lang="en-US" sz="1200" dirty="0">
                <a:solidFill>
                  <a:srgbClr val="3366FF"/>
                </a:solidFill>
              </a:rPr>
              <a:t>each block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6934200" y="1066800"/>
            <a:ext cx="672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block #</a:t>
            </a:r>
          </a:p>
          <a:p>
            <a:r>
              <a:rPr lang="en-US" sz="1200" dirty="0">
                <a:solidFill>
                  <a:srgbClr val="008000"/>
                </a:solidFill>
              </a:rPr>
              <a:t>= tag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116400" y="1524000"/>
            <a:ext cx="292405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6172200" y="1295400"/>
            <a:ext cx="558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</a:rPr>
              <a:t>offset</a:t>
            </a:r>
          </a:p>
        </p:txBody>
      </p:sp>
      <p:sp>
        <p:nvSpPr>
          <p:cNvPr id="168" name="Rounded Rectangle 167"/>
          <p:cNvSpPr/>
          <p:nvPr/>
        </p:nvSpPr>
        <p:spPr>
          <a:xfrm>
            <a:off x="5867400" y="1524000"/>
            <a:ext cx="340800" cy="1295400"/>
          </a:xfrm>
          <a:prstGeom prst="roundRect">
            <a:avLst/>
          </a:prstGeom>
          <a:solidFill>
            <a:srgbClr val="CCFFCC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TextBox 168"/>
          <p:cNvSpPr txBox="1"/>
          <p:nvPr/>
        </p:nvSpPr>
        <p:spPr>
          <a:xfrm>
            <a:off x="5943600" y="1219200"/>
            <a:ext cx="3985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tag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791200" y="1600200"/>
            <a:ext cx="490954" cy="1115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US" sz="1100" dirty="0">
                <a:solidFill>
                  <a:srgbClr val="008000"/>
                </a:solidFill>
              </a:rPr>
              <a:t>1011</a:t>
            </a:r>
          </a:p>
          <a:p>
            <a:pPr>
              <a:spcAft>
                <a:spcPts val="900"/>
              </a:spcAft>
            </a:pPr>
            <a:r>
              <a:rPr lang="en-US" sz="1100" dirty="0">
                <a:solidFill>
                  <a:srgbClr val="008000"/>
                </a:solidFill>
              </a:rPr>
              <a:t>0101</a:t>
            </a:r>
          </a:p>
          <a:p>
            <a:pPr>
              <a:spcAft>
                <a:spcPts val="900"/>
              </a:spcAft>
            </a:pPr>
            <a:r>
              <a:rPr lang="en-US" sz="1100" dirty="0">
                <a:solidFill>
                  <a:srgbClr val="008000"/>
                </a:solidFill>
              </a:rPr>
              <a:t>1100</a:t>
            </a:r>
          </a:p>
          <a:p>
            <a:pPr>
              <a:spcAft>
                <a:spcPts val="900"/>
              </a:spcAft>
            </a:pPr>
            <a:r>
              <a:rPr lang="en-US" sz="1100" dirty="0">
                <a:solidFill>
                  <a:srgbClr val="008000"/>
                </a:solidFill>
              </a:rPr>
              <a:t>0010</a:t>
            </a:r>
          </a:p>
        </p:txBody>
      </p:sp>
    </p:spTree>
    <p:extLst>
      <p:ext uri="{BB962C8B-B14F-4D97-AF65-F5344CB8AC3E}">
        <p14:creationId xmlns:p14="http://schemas.microsoft.com/office/powerpoint/2010/main" val="151812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838200"/>
          </a:xfrm>
        </p:spPr>
        <p:txBody>
          <a:bodyPr/>
          <a:lstStyle/>
          <a:p>
            <a:r>
              <a:rPr lang="en-US" sz="4000" dirty="0"/>
              <a:t>Problem on Associative Cache</a:t>
            </a:r>
          </a:p>
        </p:txBody>
      </p:sp>
      <p:sp>
        <p:nvSpPr>
          <p:cNvPr id="27546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419600"/>
            <a:ext cx="8229600" cy="1676400"/>
          </a:xfrm>
        </p:spPr>
        <p:txBody>
          <a:bodyPr/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200" dirty="0"/>
              <a:t>Should scan all the tags in a cache to find the matching tag (= the corresponding block). 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Complex hardware is needed for address comparisons if main memory is large  </a:t>
            </a:r>
          </a:p>
          <a:p>
            <a:pPr lvl="1">
              <a:lnSpc>
                <a:spcPct val="110000"/>
              </a:lnSpc>
            </a:pPr>
            <a:endParaRPr lang="en-US" sz="1200" dirty="0"/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200" dirty="0"/>
              <a:t>When cache is full, what should be removed (victim block) when a new block should be loaded into cache?</a:t>
            </a:r>
          </a:p>
          <a:p>
            <a:pPr lvl="1">
              <a:lnSpc>
                <a:spcPct val="110000"/>
              </a:lnSpc>
            </a:pPr>
            <a:r>
              <a:rPr lang="en-US" sz="1200" dirty="0"/>
              <a:t>Need replacement algorithm (will cover later)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endParaRPr lang="en-US" sz="1200" dirty="0"/>
          </a:p>
          <a:p>
            <a:pPr lvl="1">
              <a:lnSpc>
                <a:spcPct val="110000"/>
              </a:lnSpc>
            </a:pPr>
            <a:endParaRPr lang="en-US" sz="12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7" name="Picture 6" descr="Untitled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447800"/>
            <a:ext cx="3681581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1" y="1447800"/>
            <a:ext cx="4648200" cy="1737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Recall tag and offset bits calculation on p2: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/>
              <a:t>Memory size 512KB.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/>
              <a:t>Associative </a:t>
            </a:r>
            <a:r>
              <a:rPr lang="en-US" sz="1400" dirty="0" err="1"/>
              <a:t>Cach</a:t>
            </a:r>
            <a:r>
              <a:rPr lang="en-US" sz="1400" dirty="0"/>
              <a:t> size is 32KB.</a:t>
            </a:r>
          </a:p>
          <a:p>
            <a:pPr marL="285750" indent="-285750">
              <a:lnSpc>
                <a:spcPct val="110000"/>
              </a:lnSpc>
              <a:buFont typeface="Arial"/>
              <a:buChar char="•"/>
            </a:pPr>
            <a:r>
              <a:rPr lang="en-US" sz="1400" dirty="0"/>
              <a:t>The cache block size is 64 bytes.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>
                <a:solidFill>
                  <a:srgbClr val="800000"/>
                </a:solidFill>
                <a:sym typeface="Wingdings" pitchFamily="2" charset="2"/>
              </a:rPr>
              <a:t> # Tags in a main memory : 512KB/64 =8K  # tag bit is log 2</a:t>
            </a:r>
            <a:r>
              <a:rPr lang="en-US" sz="1400" baseline="30000" dirty="0">
                <a:solidFill>
                  <a:srgbClr val="800000"/>
                </a:solidFill>
                <a:sym typeface="Wingdings" pitchFamily="2" charset="2"/>
              </a:rPr>
              <a:t>13</a:t>
            </a:r>
            <a:r>
              <a:rPr lang="en-US" sz="1400" dirty="0">
                <a:solidFill>
                  <a:srgbClr val="800000"/>
                </a:solidFill>
                <a:sym typeface="Wingdings" pitchFamily="2" charset="2"/>
              </a:rPr>
              <a:t> = 13</a:t>
            </a:r>
          </a:p>
          <a:p>
            <a:pPr marL="285750" indent="-285750">
              <a:lnSpc>
                <a:spcPct val="110000"/>
              </a:lnSpc>
              <a:buFont typeface="Wingdings" charset="0"/>
              <a:buChar char="è"/>
            </a:pPr>
            <a:r>
              <a:rPr lang="en-US" sz="1400" dirty="0">
                <a:solidFill>
                  <a:srgbClr val="800000"/>
                </a:solidFill>
                <a:sym typeface="Wingdings" pitchFamily="2" charset="2"/>
              </a:rPr>
              <a:t>Block size in a main memory: 64  offset bit is log 64 = 6</a:t>
            </a:r>
            <a:endParaRPr lang="en-US" sz="1400" dirty="0">
              <a:solidFill>
                <a:srgbClr val="80000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49506"/>
              </p:ext>
            </p:extLst>
          </p:nvPr>
        </p:nvGraphicFramePr>
        <p:xfrm>
          <a:off x="609600" y="3429000"/>
          <a:ext cx="457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Tag (13)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Offset (6)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95400" y="3810000"/>
            <a:ext cx="18011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/>
              <a:t>8196 comparators!</a:t>
            </a:r>
          </a:p>
        </p:txBody>
      </p:sp>
    </p:spTree>
    <p:extLst>
      <p:ext uri="{BB962C8B-B14F-4D97-AF65-F5344CB8AC3E}">
        <p14:creationId xmlns:p14="http://schemas.microsoft.com/office/powerpoint/2010/main" val="157175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229600" cy="838200"/>
          </a:xfrm>
        </p:spPr>
        <p:txBody>
          <a:bodyPr/>
          <a:lstStyle/>
          <a:p>
            <a:r>
              <a:rPr lang="en-US" sz="4000" dirty="0"/>
              <a:t>Set-Associative Cache</a:t>
            </a:r>
          </a:p>
        </p:txBody>
      </p:sp>
      <p:sp>
        <p:nvSpPr>
          <p:cNvPr id="27750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5715000" cy="44497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1600" dirty="0"/>
              <a:t>Or called N-way set associative cache.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Combines the properties of the direct-mapped and associative cache into one system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Direct mapped Cache is very restrictive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Associative Cache is very expensive (should search)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So, combine those two</a:t>
            </a:r>
            <a:r>
              <a:rPr lang="en-US" sz="1600" dirty="0">
                <a:sym typeface="Wingdings" pitchFamily="2" charset="2"/>
              </a:rPr>
              <a:t> Set Associative Cache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Most commonly used in modern processors ( 4-way set associative cache )</a:t>
            </a:r>
          </a:p>
          <a:p>
            <a:pPr lvl="2">
              <a:lnSpc>
                <a:spcPct val="110000"/>
              </a:lnSpc>
            </a:pPr>
            <a:r>
              <a:rPr lang="en-US" sz="1600" i="1" dirty="0">
                <a:solidFill>
                  <a:srgbClr val="800000"/>
                </a:solidFill>
              </a:rPr>
              <a:t>The right example: 2-way set associative cache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Equivalent to a multiple-column direct mapping</a:t>
            </a:r>
          </a:p>
          <a:p>
            <a:pPr lvl="2">
              <a:lnSpc>
                <a:spcPct val="110000"/>
              </a:lnSpc>
            </a:pPr>
            <a:r>
              <a:rPr lang="en-US" sz="1600" i="1" dirty="0">
                <a:solidFill>
                  <a:srgbClr val="800000"/>
                </a:solidFill>
              </a:rPr>
              <a:t>The right example: a two-column direct mapping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N-way set associative: each set contains N number of blocks</a:t>
            </a:r>
            <a:endParaRPr lang="en-US" sz="1600" i="1" dirty="0">
              <a:solidFill>
                <a:srgbClr val="800000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sz="1600" i="1" dirty="0">
                <a:solidFill>
                  <a:srgbClr val="800000"/>
                </a:solidFill>
              </a:rPr>
              <a:t>The right example: each set contains 2 blocks.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7" name="TextBox 6"/>
          <p:cNvSpPr txBox="1"/>
          <p:nvPr/>
        </p:nvSpPr>
        <p:spPr>
          <a:xfrm>
            <a:off x="5436845" y="1143000"/>
            <a:ext cx="371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800000"/>
                </a:solidFill>
              </a:rPr>
              <a:t>Two-Way Set Associative Mapping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400800" y="1524000"/>
            <a:ext cx="533400" cy="1219200"/>
            <a:chOff x="2362200" y="3657600"/>
            <a:chExt cx="533400" cy="1219200"/>
          </a:xfrm>
        </p:grpSpPr>
        <p:grpSp>
          <p:nvGrpSpPr>
            <p:cNvPr id="9" name="Group 8"/>
            <p:cNvGrpSpPr/>
            <p:nvPr/>
          </p:nvGrpSpPr>
          <p:grpSpPr>
            <a:xfrm>
              <a:off x="2362200" y="3657600"/>
              <a:ext cx="533400" cy="304800"/>
              <a:chOff x="3048000" y="3733800"/>
              <a:chExt cx="533400" cy="3048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362200" y="3962400"/>
              <a:ext cx="533400" cy="304800"/>
              <a:chOff x="3048000" y="3733800"/>
              <a:chExt cx="533400" cy="304800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362200" y="4267200"/>
              <a:ext cx="533400" cy="304800"/>
              <a:chOff x="3048000" y="3733800"/>
              <a:chExt cx="533400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2362200" y="4572000"/>
              <a:ext cx="533400" cy="304800"/>
              <a:chOff x="3048000" y="3733800"/>
              <a:chExt cx="533400" cy="3048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7848600" y="1524000"/>
            <a:ext cx="533400" cy="4876800"/>
            <a:chOff x="7848600" y="1524000"/>
            <a:chExt cx="533400" cy="4876800"/>
          </a:xfrm>
        </p:grpSpPr>
        <p:grpSp>
          <p:nvGrpSpPr>
            <p:cNvPr id="34" name="Group 33"/>
            <p:cNvGrpSpPr/>
            <p:nvPr/>
          </p:nvGrpSpPr>
          <p:grpSpPr>
            <a:xfrm>
              <a:off x="7848600" y="3962400"/>
              <a:ext cx="533400" cy="304800"/>
              <a:chOff x="3048000" y="3733800"/>
              <a:chExt cx="533400" cy="304800"/>
            </a:xfrm>
          </p:grpSpPr>
          <p:sp>
            <p:nvSpPr>
              <p:cNvPr id="125" name="Rectangle 12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848600" y="4267200"/>
              <a:ext cx="533400" cy="304800"/>
              <a:chOff x="3048000" y="3733800"/>
              <a:chExt cx="533400" cy="304800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7848600" y="4572000"/>
              <a:ext cx="533400" cy="304800"/>
              <a:chOff x="3048000" y="3733800"/>
              <a:chExt cx="533400" cy="304800"/>
            </a:xfrm>
          </p:grpSpPr>
          <p:sp>
            <p:nvSpPr>
              <p:cNvPr id="115" name="Rectangle 11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848600" y="4876800"/>
              <a:ext cx="533400" cy="304800"/>
              <a:chOff x="3048000" y="3733800"/>
              <a:chExt cx="533400" cy="304800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48600" y="5181600"/>
              <a:ext cx="533400" cy="304800"/>
              <a:chOff x="3048000" y="3733800"/>
              <a:chExt cx="533400" cy="304800"/>
            </a:xfrm>
          </p:grpSpPr>
          <p:sp>
            <p:nvSpPr>
              <p:cNvPr id="105" name="Rectangle 10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848600" y="5486400"/>
              <a:ext cx="533400" cy="304800"/>
              <a:chOff x="3048000" y="3733800"/>
              <a:chExt cx="533400" cy="30480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7848600" y="5791200"/>
              <a:ext cx="533400" cy="304800"/>
              <a:chOff x="3048000" y="3733800"/>
              <a:chExt cx="533400" cy="304800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7848600" y="6096000"/>
              <a:ext cx="533400" cy="304800"/>
              <a:chOff x="3048000" y="3733800"/>
              <a:chExt cx="533400" cy="30480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7848600" y="1524000"/>
              <a:ext cx="533400" cy="304800"/>
              <a:chOff x="3048000" y="3733800"/>
              <a:chExt cx="533400" cy="304800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848600" y="1828800"/>
              <a:ext cx="533400" cy="304800"/>
              <a:chOff x="3048000" y="3733800"/>
              <a:chExt cx="533400" cy="304800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7848600" y="2133600"/>
              <a:ext cx="533400" cy="304800"/>
              <a:chOff x="3048000" y="3733800"/>
              <a:chExt cx="533400" cy="304800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7848600" y="2438400"/>
              <a:ext cx="533400" cy="304800"/>
              <a:chOff x="3048000" y="3733800"/>
              <a:chExt cx="533400" cy="3048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7848600" y="2743200"/>
              <a:ext cx="533400" cy="304800"/>
              <a:chOff x="3048000" y="3733800"/>
              <a:chExt cx="533400" cy="3048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7848600" y="3048000"/>
              <a:ext cx="533400" cy="304800"/>
              <a:chOff x="3048000" y="3733800"/>
              <a:chExt cx="533400" cy="30480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7848600" y="3352800"/>
              <a:ext cx="533400" cy="304800"/>
              <a:chOff x="3048000" y="3733800"/>
              <a:chExt cx="533400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848600" y="3657600"/>
              <a:ext cx="533400" cy="304800"/>
              <a:chOff x="3048000" y="3733800"/>
              <a:chExt cx="533400" cy="3048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0" name="Straight Arrow Connector 129"/>
          <p:cNvCxnSpPr/>
          <p:nvPr/>
        </p:nvCxnSpPr>
        <p:spPr>
          <a:xfrm flipH="1">
            <a:off x="7086600" y="1676400"/>
            <a:ext cx="762000" cy="152400"/>
          </a:xfrm>
          <a:prstGeom prst="straightConnector1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 flipV="1">
            <a:off x="7086600" y="1828800"/>
            <a:ext cx="762000" cy="106680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cxnSpLocks/>
          </p:cNvCxnSpPr>
          <p:nvPr/>
        </p:nvCxnSpPr>
        <p:spPr>
          <a:xfrm flipH="1" flipV="1">
            <a:off x="7086600" y="3523651"/>
            <a:ext cx="762000" cy="324449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</p:cNvCxnSpPr>
          <p:nvPr/>
        </p:nvCxnSpPr>
        <p:spPr>
          <a:xfrm flipH="1" flipV="1">
            <a:off x="7086600" y="3657600"/>
            <a:ext cx="762000" cy="259080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5680584" y="1524000"/>
            <a:ext cx="1406016" cy="1219200"/>
            <a:chOff x="2861184" y="1600200"/>
            <a:chExt cx="1406016" cy="1219200"/>
          </a:xfrm>
        </p:grpSpPr>
        <p:sp>
          <p:nvSpPr>
            <p:cNvPr id="135" name="Left Brace 134"/>
            <p:cNvSpPr/>
            <p:nvPr/>
          </p:nvSpPr>
          <p:spPr>
            <a:xfrm>
              <a:off x="3429000" y="1600200"/>
              <a:ext cx="762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Left Brace 135"/>
            <p:cNvSpPr/>
            <p:nvPr/>
          </p:nvSpPr>
          <p:spPr>
            <a:xfrm>
              <a:off x="3429000" y="2209800"/>
              <a:ext cx="76200" cy="609600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ight Brace 136"/>
            <p:cNvSpPr/>
            <p:nvPr/>
          </p:nvSpPr>
          <p:spPr>
            <a:xfrm>
              <a:off x="4191000" y="1600200"/>
              <a:ext cx="76200" cy="609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ight Brace 137"/>
            <p:cNvSpPr/>
            <p:nvPr/>
          </p:nvSpPr>
          <p:spPr>
            <a:xfrm>
              <a:off x="4191000" y="2209800"/>
              <a:ext cx="76200" cy="609600"/>
            </a:xfrm>
            <a:prstGeom prst="righ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861184" y="1758882"/>
              <a:ext cx="6623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</a:rPr>
                <a:t>Set 0</a:t>
              </a:r>
            </a:p>
            <a:p>
              <a:r>
                <a:rPr lang="en-US" sz="1100" dirty="0">
                  <a:solidFill>
                    <a:schemeClr val="accent1"/>
                  </a:solidFill>
                </a:rPr>
                <a:t>(2 ways)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861185" y="2356098"/>
              <a:ext cx="6623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</a:rPr>
                <a:t>Set 1</a:t>
              </a:r>
            </a:p>
            <a:p>
              <a:r>
                <a:rPr lang="en-US" sz="1100" dirty="0">
                  <a:solidFill>
                    <a:srgbClr val="0000FF"/>
                  </a:solidFill>
                </a:rPr>
                <a:t>(2 ways)</a:t>
              </a:r>
            </a:p>
          </p:txBody>
        </p:sp>
      </p:grpSp>
      <p:sp>
        <p:nvSpPr>
          <p:cNvPr id="141" name="TextBox 140"/>
          <p:cNvSpPr txBox="1"/>
          <p:nvPr/>
        </p:nvSpPr>
        <p:spPr>
          <a:xfrm>
            <a:off x="8458200" y="1524000"/>
            <a:ext cx="255987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</p:txBody>
      </p:sp>
      <p:grpSp>
        <p:nvGrpSpPr>
          <p:cNvPr id="144" name="Group 143"/>
          <p:cNvGrpSpPr/>
          <p:nvPr/>
        </p:nvGrpSpPr>
        <p:grpSpPr>
          <a:xfrm>
            <a:off x="7848600" y="1477769"/>
            <a:ext cx="1008225" cy="4942855"/>
            <a:chOff x="7848600" y="1477769"/>
            <a:chExt cx="1008225" cy="4942855"/>
          </a:xfrm>
        </p:grpSpPr>
        <p:grpSp>
          <p:nvGrpSpPr>
            <p:cNvPr id="142" name="Group 141"/>
            <p:cNvGrpSpPr/>
            <p:nvPr/>
          </p:nvGrpSpPr>
          <p:grpSpPr>
            <a:xfrm>
              <a:off x="7848600" y="1477769"/>
              <a:ext cx="1008224" cy="678623"/>
              <a:chOff x="7848600" y="1349560"/>
              <a:chExt cx="1008224" cy="144207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848600" y="1447800"/>
                <a:ext cx="990600" cy="1295400"/>
              </a:xfrm>
              <a:prstGeom prst="rect">
                <a:avLst/>
              </a:prstGeom>
              <a:solidFill>
                <a:srgbClr val="CCFFCC">
                  <a:alpha val="6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200000">
                <a:off x="8020371" y="1955181"/>
                <a:ext cx="14420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8000"/>
                    </a:solidFill>
                  </a:rPr>
                  <a:t>Column 0</a:t>
                </a: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7848600" y="2084401"/>
              <a:ext cx="1008225" cy="4336223"/>
              <a:chOff x="7848600" y="2057401"/>
              <a:chExt cx="1008225" cy="4336223"/>
            </a:xfrm>
          </p:grpSpPr>
          <p:grpSp>
            <p:nvGrpSpPr>
              <p:cNvPr id="154" name="Group 153"/>
              <p:cNvGrpSpPr/>
              <p:nvPr/>
            </p:nvGrpSpPr>
            <p:grpSpPr>
              <a:xfrm>
                <a:off x="7848600" y="3276601"/>
                <a:ext cx="1008225" cy="678623"/>
                <a:chOff x="7848600" y="1349560"/>
                <a:chExt cx="1008225" cy="1442074"/>
              </a:xfrm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 rot="16200000">
                  <a:off x="8020372" y="1955181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3</a:t>
                  </a:r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7848600" y="2667001"/>
                <a:ext cx="1008225" cy="678623"/>
                <a:chOff x="7848600" y="1349560"/>
                <a:chExt cx="1008225" cy="1442074"/>
              </a:xfrm>
            </p:grpSpPr>
            <p:sp>
              <p:nvSpPr>
                <p:cNvPr id="158" name="Rectangle 157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9" name="TextBox 158"/>
                <p:cNvSpPr txBox="1"/>
                <p:nvPr/>
              </p:nvSpPr>
              <p:spPr>
                <a:xfrm rot="16200000">
                  <a:off x="8020372" y="1955181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2</a:t>
                  </a:r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7848600" y="3883112"/>
                <a:ext cx="1008224" cy="684803"/>
                <a:chOff x="7848600" y="1342994"/>
                <a:chExt cx="1008224" cy="1455206"/>
              </a:xfrm>
            </p:grpSpPr>
            <p:sp>
              <p:nvSpPr>
                <p:cNvPr id="161" name="Rectangle 160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TextBox 161"/>
                <p:cNvSpPr txBox="1"/>
                <p:nvPr/>
              </p:nvSpPr>
              <p:spPr>
                <a:xfrm rot="16200000">
                  <a:off x="8013805" y="1955181"/>
                  <a:ext cx="14552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4</a:t>
                  </a:r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7848600" y="4495801"/>
                <a:ext cx="1008225" cy="678623"/>
                <a:chOff x="7848600" y="1349560"/>
                <a:chExt cx="1008225" cy="1442074"/>
              </a:xfrm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5" name="TextBox 164"/>
                <p:cNvSpPr txBox="1"/>
                <p:nvPr/>
              </p:nvSpPr>
              <p:spPr>
                <a:xfrm rot="16200000">
                  <a:off x="8020372" y="1955181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5</a:t>
                  </a:r>
                </a:p>
              </p:txBody>
            </p:sp>
          </p:grpSp>
          <p:grpSp>
            <p:nvGrpSpPr>
              <p:cNvPr id="166" name="Group 165"/>
              <p:cNvGrpSpPr/>
              <p:nvPr/>
            </p:nvGrpSpPr>
            <p:grpSpPr>
              <a:xfrm>
                <a:off x="7848600" y="5105401"/>
                <a:ext cx="1008225" cy="678623"/>
                <a:chOff x="7848600" y="1349560"/>
                <a:chExt cx="1008225" cy="1442074"/>
              </a:xfrm>
            </p:grpSpPr>
            <p:sp>
              <p:nvSpPr>
                <p:cNvPr id="167" name="Rectangle 166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8" name="TextBox 167"/>
                <p:cNvSpPr txBox="1"/>
                <p:nvPr/>
              </p:nvSpPr>
              <p:spPr>
                <a:xfrm rot="16200000">
                  <a:off x="8020372" y="1955181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6</a:t>
                  </a:r>
                </a:p>
              </p:txBody>
            </p:sp>
          </p:grpSp>
          <p:grpSp>
            <p:nvGrpSpPr>
              <p:cNvPr id="169" name="Group 168"/>
              <p:cNvGrpSpPr/>
              <p:nvPr/>
            </p:nvGrpSpPr>
            <p:grpSpPr>
              <a:xfrm>
                <a:off x="7848600" y="5715001"/>
                <a:ext cx="1008225" cy="678623"/>
                <a:chOff x="7848600" y="1349560"/>
                <a:chExt cx="1008225" cy="1442074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" name="TextBox 170"/>
                <p:cNvSpPr txBox="1"/>
                <p:nvPr/>
              </p:nvSpPr>
              <p:spPr>
                <a:xfrm rot="16200000">
                  <a:off x="8020372" y="1955181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7</a:t>
                  </a:r>
                </a:p>
              </p:txBody>
            </p:sp>
          </p:grpSp>
          <p:grpSp>
            <p:nvGrpSpPr>
              <p:cNvPr id="172" name="Group 171"/>
              <p:cNvGrpSpPr/>
              <p:nvPr/>
            </p:nvGrpSpPr>
            <p:grpSpPr>
              <a:xfrm>
                <a:off x="7848600" y="2057401"/>
                <a:ext cx="1008225" cy="678623"/>
                <a:chOff x="7848600" y="1349560"/>
                <a:chExt cx="1008225" cy="1442074"/>
              </a:xfrm>
            </p:grpSpPr>
            <p:sp>
              <p:nvSpPr>
                <p:cNvPr id="173" name="Rectangle 172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 rot="16200000">
                  <a:off x="8020372" y="1955181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1</a:t>
                  </a:r>
                </a:p>
              </p:txBody>
            </p:sp>
          </p:grp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B592E25-62DB-584D-9D4F-0C73D6929DB0}"/>
              </a:ext>
            </a:extLst>
          </p:cNvPr>
          <p:cNvGrpSpPr/>
          <p:nvPr/>
        </p:nvGrpSpPr>
        <p:grpSpPr>
          <a:xfrm>
            <a:off x="6408031" y="2738001"/>
            <a:ext cx="533400" cy="1219200"/>
            <a:chOff x="2362200" y="3657600"/>
            <a:chExt cx="533400" cy="1219200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96C5DDEB-B23E-0E42-B467-6B74223F2E57}"/>
                </a:ext>
              </a:extLst>
            </p:cNvPr>
            <p:cNvGrpSpPr/>
            <p:nvPr/>
          </p:nvGrpSpPr>
          <p:grpSpPr>
            <a:xfrm>
              <a:off x="2362200" y="3657600"/>
              <a:ext cx="533400" cy="304800"/>
              <a:chOff x="3048000" y="3733800"/>
              <a:chExt cx="533400" cy="304800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E7A9FF68-8068-1A4A-90CA-FCDFC740EA83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D87FD7CE-C1F2-4046-A84B-896196D7DD25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8F62C906-3C0E-9348-AC23-97ACAE9012C5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61D7416C-73BE-7544-B7B4-D03857499BA6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22B372D4-DC21-2C40-8BFC-AAA55A511959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B29288C-884F-334F-94EF-51BA9B53CEEB}"/>
                </a:ext>
              </a:extLst>
            </p:cNvPr>
            <p:cNvGrpSpPr/>
            <p:nvPr/>
          </p:nvGrpSpPr>
          <p:grpSpPr>
            <a:xfrm>
              <a:off x="2362200" y="3962400"/>
              <a:ext cx="533400" cy="304800"/>
              <a:chOff x="3048000" y="3733800"/>
              <a:chExt cx="533400" cy="304800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538C793F-2B8E-CB48-BD05-A2E352EB82D0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8806E0B7-7408-B144-94EA-2839A86BE78F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8A9E182-B0C4-5A44-B335-A5FF7A1B5469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BE386AA-0304-6A4A-9095-30F317310C47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359C198-A60E-B14F-99B9-B867A9EDCD0C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3BBBCED-6B4D-D243-B5BE-60AE9FF2E79C}"/>
                </a:ext>
              </a:extLst>
            </p:cNvPr>
            <p:cNvGrpSpPr/>
            <p:nvPr/>
          </p:nvGrpSpPr>
          <p:grpSpPr>
            <a:xfrm>
              <a:off x="2362200" y="4267200"/>
              <a:ext cx="533400" cy="304800"/>
              <a:chOff x="3048000" y="3733800"/>
              <a:chExt cx="533400" cy="304800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94DEF42-3B64-084B-970E-8254FFA4A419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B8EF5F76-F868-EF47-A176-3BCDC68A4A88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D8C8702-59C1-9249-9268-BB8123E3B37C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37C86C3-1AD7-4A4C-A490-030209E040B5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539B35E-777D-3C42-9927-6676C03BF0E7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B6E7109-A30F-5D4E-BEC3-B915F068236E}"/>
                </a:ext>
              </a:extLst>
            </p:cNvPr>
            <p:cNvGrpSpPr/>
            <p:nvPr/>
          </p:nvGrpSpPr>
          <p:grpSpPr>
            <a:xfrm>
              <a:off x="2362200" y="4572000"/>
              <a:ext cx="533400" cy="304800"/>
              <a:chOff x="3048000" y="3733800"/>
              <a:chExt cx="533400" cy="30480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90C23F56-3667-E84B-A6AC-6B93FE4B1D2A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4AECF9A2-1D28-5A46-9FD5-2E01C89888E6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E96A5B19-D4EF-344C-AB91-4D8812425080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036E7A6D-3295-FD45-A827-0F6E6A2A384A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9AE275A-2CA0-934D-82F1-64EE670E00EF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531C05FD-7FE1-7348-95E4-802E5B424F0C}"/>
              </a:ext>
            </a:extLst>
          </p:cNvPr>
          <p:cNvGrpSpPr/>
          <p:nvPr/>
        </p:nvGrpSpPr>
        <p:grpSpPr>
          <a:xfrm>
            <a:off x="5673959" y="2761651"/>
            <a:ext cx="1412641" cy="1219200"/>
            <a:chOff x="4073759" y="1524000"/>
            <a:chExt cx="1412641" cy="1219200"/>
          </a:xfrm>
        </p:grpSpPr>
        <p:sp>
          <p:nvSpPr>
            <p:cNvPr id="201" name="Left Brace 200">
              <a:extLst>
                <a:ext uri="{FF2B5EF4-FFF2-40B4-BE49-F238E27FC236}">
                  <a16:creationId xmlns:a16="http://schemas.microsoft.com/office/drawing/2014/main" id="{6C4E7C9D-56AB-BA46-BCB1-47616F2FA5B7}"/>
                </a:ext>
              </a:extLst>
            </p:cNvPr>
            <p:cNvSpPr/>
            <p:nvPr/>
          </p:nvSpPr>
          <p:spPr>
            <a:xfrm>
              <a:off x="4648200" y="1524000"/>
              <a:ext cx="762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Left Brace 201">
              <a:extLst>
                <a:ext uri="{FF2B5EF4-FFF2-40B4-BE49-F238E27FC236}">
                  <a16:creationId xmlns:a16="http://schemas.microsoft.com/office/drawing/2014/main" id="{22D78DEE-5586-C64B-8948-0C5E56FA6821}"/>
                </a:ext>
              </a:extLst>
            </p:cNvPr>
            <p:cNvSpPr/>
            <p:nvPr/>
          </p:nvSpPr>
          <p:spPr>
            <a:xfrm>
              <a:off x="4648200" y="2133600"/>
              <a:ext cx="76200" cy="609600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ight Brace 202">
              <a:extLst>
                <a:ext uri="{FF2B5EF4-FFF2-40B4-BE49-F238E27FC236}">
                  <a16:creationId xmlns:a16="http://schemas.microsoft.com/office/drawing/2014/main" id="{67A17E0A-A39D-D548-AEC8-4DD83A93D4CF}"/>
                </a:ext>
              </a:extLst>
            </p:cNvPr>
            <p:cNvSpPr/>
            <p:nvPr/>
          </p:nvSpPr>
          <p:spPr>
            <a:xfrm>
              <a:off x="5410200" y="1524000"/>
              <a:ext cx="76200" cy="609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ight Brace 203">
              <a:extLst>
                <a:ext uri="{FF2B5EF4-FFF2-40B4-BE49-F238E27FC236}">
                  <a16:creationId xmlns:a16="http://schemas.microsoft.com/office/drawing/2014/main" id="{457BA65B-E2E0-AB47-B99D-A0CE2E1CE885}"/>
                </a:ext>
              </a:extLst>
            </p:cNvPr>
            <p:cNvSpPr/>
            <p:nvPr/>
          </p:nvSpPr>
          <p:spPr>
            <a:xfrm>
              <a:off x="5410200" y="2133600"/>
              <a:ext cx="76200" cy="609600"/>
            </a:xfrm>
            <a:prstGeom prst="righ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6E0B50E-60A1-114E-9CB2-730EFEE12C17}"/>
                </a:ext>
              </a:extLst>
            </p:cNvPr>
            <p:cNvSpPr txBox="1"/>
            <p:nvPr/>
          </p:nvSpPr>
          <p:spPr>
            <a:xfrm>
              <a:off x="4073759" y="1671201"/>
              <a:ext cx="6623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</a:rPr>
                <a:t>Set 2</a:t>
              </a:r>
            </a:p>
            <a:p>
              <a:r>
                <a:rPr lang="en-US" sz="1100" dirty="0">
                  <a:solidFill>
                    <a:schemeClr val="accent1"/>
                  </a:solidFill>
                </a:rPr>
                <a:t>(2 ways)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0991D465-FA41-1644-8DEE-F511CEAF2299}"/>
                </a:ext>
              </a:extLst>
            </p:cNvPr>
            <p:cNvSpPr txBox="1"/>
            <p:nvPr/>
          </p:nvSpPr>
          <p:spPr>
            <a:xfrm>
              <a:off x="4073759" y="2280611"/>
              <a:ext cx="66236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</a:rPr>
                <a:t>Set 3</a:t>
              </a:r>
            </a:p>
            <a:p>
              <a:r>
                <a:rPr lang="en-US" sz="1100" dirty="0">
                  <a:solidFill>
                    <a:srgbClr val="0000FF"/>
                  </a:solidFill>
                </a:rPr>
                <a:t>(2 ways)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279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ounded Rectangle 217"/>
          <p:cNvSpPr/>
          <p:nvPr/>
        </p:nvSpPr>
        <p:spPr>
          <a:xfrm>
            <a:off x="7336800" y="1524000"/>
            <a:ext cx="86085" cy="4953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43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3581400" cy="4800600"/>
          </a:xfrm>
        </p:spPr>
        <p:txBody>
          <a:bodyPr/>
          <a:lstStyle/>
          <a:p>
            <a:r>
              <a:rPr lang="en-US" sz="1600" dirty="0"/>
              <a:t>Suppose a byte-addressable main memory system is 64 bytes capacity. </a:t>
            </a:r>
          </a:p>
          <a:p>
            <a:r>
              <a:rPr lang="en-US" sz="1600" dirty="0"/>
              <a:t>A 2-way set associative cache has 32 bytes capacity</a:t>
            </a:r>
          </a:p>
          <a:p>
            <a:r>
              <a:rPr lang="en-US" sz="1600" dirty="0"/>
              <a:t>A block (cache line) has 4 bytes</a:t>
            </a:r>
          </a:p>
          <a:p>
            <a:pPr lvl="1"/>
            <a:r>
              <a:rPr lang="en-US" sz="1600" dirty="0">
                <a:solidFill>
                  <a:srgbClr val="3366FF"/>
                </a:solidFill>
              </a:rPr>
              <a:t>Offset bits in block: 2</a:t>
            </a:r>
          </a:p>
          <a:p>
            <a:r>
              <a:rPr lang="en-US" sz="1600" dirty="0"/>
              <a:t>How many sets does cache have?</a:t>
            </a:r>
          </a:p>
          <a:p>
            <a:pPr lvl="1"/>
            <a:r>
              <a:rPr lang="en-US" sz="1600" dirty="0">
                <a:solidFill>
                  <a:srgbClr val="3366FF"/>
                </a:solidFill>
              </a:rPr>
              <a:t>Four sets: sets 0, 1, 2, and 3</a:t>
            </a:r>
          </a:p>
          <a:p>
            <a:r>
              <a:rPr lang="en-US" sz="1600" dirty="0"/>
              <a:t>Then, which bits in each memory address should indicate the corresponding set#?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</a:rPr>
              <a:t>Bit #3 and #2</a:t>
            </a:r>
          </a:p>
          <a:p>
            <a:r>
              <a:rPr lang="en-US" sz="1600" dirty="0"/>
              <a:t>Then, how many bits should be allocated to represent a tag</a:t>
            </a:r>
            <a:r>
              <a:rPr lang="ja-JP" altLang="en-US" sz="1600" dirty="0"/>
              <a:t> </a:t>
            </a:r>
            <a:r>
              <a:rPr lang="en-US" altLang="ja-JP" sz="1600" dirty="0"/>
              <a:t>or</a:t>
            </a:r>
            <a:r>
              <a:rPr lang="ja-JP" altLang="en-US" sz="1600" dirty="0"/>
              <a:t> </a:t>
            </a:r>
            <a:r>
              <a:rPr lang="en-US" altLang="ja-JP" sz="1600" dirty="0"/>
              <a:t>a</a:t>
            </a:r>
            <a:r>
              <a:rPr lang="ja-JP" altLang="en-US" sz="1600" dirty="0"/>
              <a:t> </a:t>
            </a:r>
            <a:r>
              <a:rPr lang="en-US" altLang="ja-JP" sz="1600" dirty="0" err="1"/>
              <a:t>cloumn</a:t>
            </a:r>
            <a:r>
              <a:rPr lang="ja-JP" altLang="en-US" sz="1600" dirty="0"/>
              <a:t> </a:t>
            </a:r>
            <a:r>
              <a:rPr lang="en-US" altLang="ja-JP" sz="1600" dirty="0"/>
              <a:t>#</a:t>
            </a:r>
            <a:r>
              <a:rPr lang="en-US" sz="1600" dirty="0"/>
              <a:t>?</a:t>
            </a:r>
          </a:p>
          <a:p>
            <a:pPr lvl="1"/>
            <a:r>
              <a:rPr lang="en-US" sz="1600" dirty="0">
                <a:solidFill>
                  <a:srgbClr val="800000"/>
                </a:solidFill>
              </a:rPr>
              <a:t>2 bits</a:t>
            </a: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229600" cy="838200"/>
          </a:xfrm>
        </p:spPr>
        <p:txBody>
          <a:bodyPr/>
          <a:lstStyle/>
          <a:p>
            <a:r>
              <a:rPr lang="en-US" sz="4000" dirty="0"/>
              <a:t>2-way Set-associative cache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  <p:grpSp>
        <p:nvGrpSpPr>
          <p:cNvPr id="31" name="Group 30"/>
          <p:cNvGrpSpPr/>
          <p:nvPr/>
        </p:nvGrpSpPr>
        <p:grpSpPr>
          <a:xfrm>
            <a:off x="4800600" y="1524000"/>
            <a:ext cx="533400" cy="1219200"/>
            <a:chOff x="2362200" y="3657600"/>
            <a:chExt cx="533400" cy="1219200"/>
          </a:xfrm>
        </p:grpSpPr>
        <p:grpSp>
          <p:nvGrpSpPr>
            <p:cNvPr id="36" name="Group 35"/>
            <p:cNvGrpSpPr/>
            <p:nvPr/>
          </p:nvGrpSpPr>
          <p:grpSpPr>
            <a:xfrm>
              <a:off x="2362200" y="3657600"/>
              <a:ext cx="533400" cy="304800"/>
              <a:chOff x="3048000" y="3733800"/>
              <a:chExt cx="533400" cy="3048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362200" y="3962400"/>
              <a:ext cx="533400" cy="304800"/>
              <a:chOff x="3048000" y="3733800"/>
              <a:chExt cx="533400" cy="3048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362200" y="4267200"/>
              <a:ext cx="533400" cy="304800"/>
              <a:chOff x="3048000" y="3733800"/>
              <a:chExt cx="533400" cy="3048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362200" y="4572000"/>
              <a:ext cx="533400" cy="304800"/>
              <a:chOff x="3048000" y="3733800"/>
              <a:chExt cx="533400" cy="3048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6248400" y="1524000"/>
            <a:ext cx="533400" cy="4876800"/>
            <a:chOff x="7848600" y="1524000"/>
            <a:chExt cx="533400" cy="4876800"/>
          </a:xfrm>
        </p:grpSpPr>
        <p:grpSp>
          <p:nvGrpSpPr>
            <p:cNvPr id="62" name="Group 61"/>
            <p:cNvGrpSpPr/>
            <p:nvPr/>
          </p:nvGrpSpPr>
          <p:grpSpPr>
            <a:xfrm>
              <a:off x="7848600" y="3962400"/>
              <a:ext cx="533400" cy="304800"/>
              <a:chOff x="3048000" y="3733800"/>
              <a:chExt cx="533400" cy="3048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848600" y="4267200"/>
              <a:ext cx="533400" cy="304800"/>
              <a:chOff x="3048000" y="3733800"/>
              <a:chExt cx="533400" cy="3048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848600" y="4572000"/>
              <a:ext cx="533400" cy="304800"/>
              <a:chOff x="3048000" y="3733800"/>
              <a:chExt cx="533400" cy="304800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848600" y="4876800"/>
              <a:ext cx="533400" cy="304800"/>
              <a:chOff x="3048000" y="3733800"/>
              <a:chExt cx="533400" cy="3048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848600" y="5181600"/>
              <a:ext cx="533400" cy="304800"/>
              <a:chOff x="3048000" y="3733800"/>
              <a:chExt cx="533400" cy="3048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848600" y="5486400"/>
              <a:ext cx="533400" cy="304800"/>
              <a:chOff x="3048000" y="3733800"/>
              <a:chExt cx="533400" cy="30480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848600" y="5791200"/>
              <a:ext cx="533400" cy="304800"/>
              <a:chOff x="3048000" y="3733800"/>
              <a:chExt cx="533400" cy="3048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848600" y="6096000"/>
              <a:ext cx="533400" cy="304800"/>
              <a:chOff x="3048000" y="3733800"/>
              <a:chExt cx="533400" cy="30480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848600" y="1524000"/>
              <a:ext cx="533400" cy="304800"/>
              <a:chOff x="3048000" y="3733800"/>
              <a:chExt cx="533400" cy="3048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848600" y="1828800"/>
              <a:ext cx="533400" cy="304800"/>
              <a:chOff x="3048000" y="3733800"/>
              <a:chExt cx="533400" cy="3048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848600" y="2133600"/>
              <a:ext cx="533400" cy="304800"/>
              <a:chOff x="3048000" y="3733800"/>
              <a:chExt cx="533400" cy="3048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848600" y="2438400"/>
              <a:ext cx="533400" cy="304800"/>
              <a:chOff x="3048000" y="3733800"/>
              <a:chExt cx="533400" cy="30480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848600" y="2743200"/>
              <a:ext cx="533400" cy="304800"/>
              <a:chOff x="3048000" y="3733800"/>
              <a:chExt cx="533400" cy="3048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7848600" y="3048000"/>
              <a:ext cx="533400" cy="304800"/>
              <a:chOff x="3048000" y="3733800"/>
              <a:chExt cx="533400" cy="304800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848600" y="3352800"/>
              <a:ext cx="533400" cy="304800"/>
              <a:chOff x="3048000" y="3733800"/>
              <a:chExt cx="533400" cy="30480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848600" y="3657600"/>
              <a:ext cx="533400" cy="304800"/>
              <a:chOff x="3048000" y="3733800"/>
              <a:chExt cx="533400" cy="3048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9" name="Straight Arrow Connector 158"/>
          <p:cNvCxnSpPr/>
          <p:nvPr/>
        </p:nvCxnSpPr>
        <p:spPr>
          <a:xfrm flipH="1">
            <a:off x="5486400" y="1676400"/>
            <a:ext cx="762000" cy="0"/>
          </a:xfrm>
          <a:prstGeom prst="straightConnector1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cxnSpLocks/>
          </p:cNvCxnSpPr>
          <p:nvPr/>
        </p:nvCxnSpPr>
        <p:spPr>
          <a:xfrm flipH="1" flipV="1">
            <a:off x="5562790" y="1838233"/>
            <a:ext cx="682464" cy="995201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cxnSpLocks/>
          </p:cNvCxnSpPr>
          <p:nvPr/>
        </p:nvCxnSpPr>
        <p:spPr>
          <a:xfrm flipH="1" flipV="1">
            <a:off x="5486400" y="3530507"/>
            <a:ext cx="762000" cy="317594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cxnSpLocks/>
          </p:cNvCxnSpPr>
          <p:nvPr/>
        </p:nvCxnSpPr>
        <p:spPr>
          <a:xfrm flipH="1" flipV="1">
            <a:off x="5473874" y="3805171"/>
            <a:ext cx="774526" cy="244323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191000" y="1524000"/>
            <a:ext cx="1295400" cy="1219200"/>
            <a:chOff x="4191000" y="1524000"/>
            <a:chExt cx="1295400" cy="1219200"/>
          </a:xfrm>
        </p:grpSpPr>
        <p:sp>
          <p:nvSpPr>
            <p:cNvPr id="164" name="Left Brace 163"/>
            <p:cNvSpPr/>
            <p:nvPr/>
          </p:nvSpPr>
          <p:spPr>
            <a:xfrm>
              <a:off x="4648200" y="1524000"/>
              <a:ext cx="762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Left Brace 164"/>
            <p:cNvSpPr/>
            <p:nvPr/>
          </p:nvSpPr>
          <p:spPr>
            <a:xfrm>
              <a:off x="4648200" y="2133600"/>
              <a:ext cx="76200" cy="609600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ight Brace 165"/>
            <p:cNvSpPr/>
            <p:nvPr/>
          </p:nvSpPr>
          <p:spPr>
            <a:xfrm>
              <a:off x="5410200" y="1524000"/>
              <a:ext cx="76200" cy="609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ight Brace 166"/>
            <p:cNvSpPr/>
            <p:nvPr/>
          </p:nvSpPr>
          <p:spPr>
            <a:xfrm>
              <a:off x="5410200" y="2133600"/>
              <a:ext cx="76200" cy="609600"/>
            </a:xfrm>
            <a:prstGeom prst="righ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191000" y="1676400"/>
              <a:ext cx="5140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</a:rPr>
                <a:t>Set 0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91000" y="2286000"/>
              <a:ext cx="5140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</a:rPr>
                <a:t>Set 1</a:t>
              </a: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6858000" y="1524000"/>
            <a:ext cx="255987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7428963" y="1524000"/>
            <a:ext cx="120237" cy="4953000"/>
          </a:xfrm>
          <a:prstGeom prst="roundRect">
            <a:avLst/>
          </a:prstGeom>
          <a:solidFill>
            <a:srgbClr val="CCFFCC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ounded Rectangle 183"/>
          <p:cNvSpPr/>
          <p:nvPr/>
        </p:nvSpPr>
        <p:spPr>
          <a:xfrm>
            <a:off x="7549769" y="1524000"/>
            <a:ext cx="76200" cy="4953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7244969" y="15240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001111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244969" y="27432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011111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244969" y="39624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101111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244969" y="51816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111111</a:t>
            </a:r>
          </a:p>
        </p:txBody>
      </p:sp>
      <p:cxnSp>
        <p:nvCxnSpPr>
          <p:cNvPr id="189" name="Straight Arrow Connector 188"/>
          <p:cNvCxnSpPr/>
          <p:nvPr/>
        </p:nvCxnSpPr>
        <p:spPr>
          <a:xfrm flipH="1">
            <a:off x="7625969" y="14478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7239000" y="990600"/>
            <a:ext cx="92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</a:rPr>
              <a:t>offset in </a:t>
            </a:r>
          </a:p>
          <a:p>
            <a:r>
              <a:rPr lang="en-US" sz="1200" dirty="0">
                <a:solidFill>
                  <a:srgbClr val="3366FF"/>
                </a:solidFill>
              </a:rPr>
              <a:t>each block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6248400" y="1486800"/>
            <a:ext cx="1008225" cy="4942855"/>
            <a:chOff x="7848600" y="1477768"/>
            <a:chExt cx="1008225" cy="4942855"/>
          </a:xfrm>
        </p:grpSpPr>
        <p:grpSp>
          <p:nvGrpSpPr>
            <p:cNvPr id="192" name="Group 191"/>
            <p:cNvGrpSpPr/>
            <p:nvPr/>
          </p:nvGrpSpPr>
          <p:grpSpPr>
            <a:xfrm>
              <a:off x="7848600" y="1477768"/>
              <a:ext cx="1008224" cy="678623"/>
              <a:chOff x="7848600" y="1349559"/>
              <a:chExt cx="1008224" cy="1442075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7848600" y="1447800"/>
                <a:ext cx="990600" cy="1295400"/>
              </a:xfrm>
              <a:prstGeom prst="rect">
                <a:avLst/>
              </a:prstGeom>
              <a:solidFill>
                <a:srgbClr val="CCFFCC">
                  <a:alpha val="6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 rot="16200000">
                <a:off x="8020370" y="1955181"/>
                <a:ext cx="144207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8000"/>
                    </a:solidFill>
                  </a:rPr>
                  <a:t>Column 0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7848600" y="2084400"/>
              <a:ext cx="1008225" cy="4336223"/>
              <a:chOff x="7848600" y="2057400"/>
              <a:chExt cx="1008225" cy="4336223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7848600" y="32766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3</a:t>
                  </a: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7848600" y="26670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2</a:t>
                  </a: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7848600" y="3883111"/>
                <a:ext cx="1008223" cy="684803"/>
                <a:chOff x="7848600" y="1342992"/>
                <a:chExt cx="1008223" cy="1455206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 rot="16200000">
                  <a:off x="8013804" y="1955179"/>
                  <a:ext cx="14552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4</a:t>
                  </a: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7848600" y="44958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5</a:t>
                  </a: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7848600" y="51054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6</a:t>
                  </a: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7848600" y="5715000"/>
                <a:ext cx="1008225" cy="678623"/>
                <a:chOff x="7848600" y="1349558"/>
                <a:chExt cx="1008225" cy="1442074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 rot="16200000">
                  <a:off x="8020372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7</a:t>
                  </a:r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7848600" y="20574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1</a:t>
                  </a:r>
                </a:p>
              </p:txBody>
            </p:sp>
          </p:grpSp>
        </p:grpSp>
      </p:grpSp>
      <p:sp>
        <p:nvSpPr>
          <p:cNvPr id="12" name="Freeform 11"/>
          <p:cNvSpPr/>
          <p:nvPr/>
        </p:nvSpPr>
        <p:spPr>
          <a:xfrm>
            <a:off x="1663200" y="5257801"/>
            <a:ext cx="5667522" cy="1421992"/>
          </a:xfrm>
          <a:custGeom>
            <a:avLst/>
            <a:gdLst>
              <a:gd name="connsiteX0" fmla="*/ 0 w 5326944"/>
              <a:gd name="connsiteY0" fmla="*/ 170658 h 768561"/>
              <a:gd name="connsiteX1" fmla="*/ 2970389 w 5326944"/>
              <a:gd name="connsiteY1" fmla="*/ 36602 h 768561"/>
              <a:gd name="connsiteX2" fmla="*/ 4028722 w 5326944"/>
              <a:gd name="connsiteY2" fmla="*/ 756269 h 768561"/>
              <a:gd name="connsiteX3" fmla="*/ 5326944 w 5326944"/>
              <a:gd name="connsiteY3" fmla="*/ 509325 h 76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6944" h="768561">
                <a:moveTo>
                  <a:pt x="0" y="170658"/>
                </a:moveTo>
                <a:cubicBezTo>
                  <a:pt x="1149467" y="54829"/>
                  <a:pt x="2298935" y="-61000"/>
                  <a:pt x="2970389" y="36602"/>
                </a:cubicBezTo>
                <a:cubicBezTo>
                  <a:pt x="3641843" y="134204"/>
                  <a:pt x="3635963" y="677482"/>
                  <a:pt x="4028722" y="756269"/>
                </a:cubicBezTo>
                <a:cubicBezTo>
                  <a:pt x="4421481" y="835056"/>
                  <a:pt x="5326944" y="509325"/>
                  <a:pt x="5326944" y="509325"/>
                </a:cubicBezTo>
              </a:path>
            </a:pathLst>
          </a:custGeom>
          <a:ln>
            <a:solidFill>
              <a:srgbClr val="8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1828800" y="1295400"/>
            <a:ext cx="5717823" cy="3281066"/>
          </a:xfrm>
          <a:custGeom>
            <a:avLst/>
            <a:gdLst>
              <a:gd name="connsiteX0" fmla="*/ 0 w 5489223"/>
              <a:gd name="connsiteY0" fmla="*/ 3754831 h 3781368"/>
              <a:gd name="connsiteX1" fmla="*/ 1157111 w 5489223"/>
              <a:gd name="connsiteY1" fmla="*/ 3705442 h 3781368"/>
              <a:gd name="connsiteX2" fmla="*/ 1947334 w 5489223"/>
              <a:gd name="connsiteY2" fmla="*/ 3112775 h 3781368"/>
              <a:gd name="connsiteX3" fmla="*/ 2095500 w 5489223"/>
              <a:gd name="connsiteY3" fmla="*/ 1327720 h 3781368"/>
              <a:gd name="connsiteX4" fmla="*/ 2180167 w 5489223"/>
              <a:gd name="connsiteY4" fmla="*/ 417553 h 3781368"/>
              <a:gd name="connsiteX5" fmla="*/ 2779889 w 5489223"/>
              <a:gd name="connsiteY5" fmla="*/ 85942 h 3781368"/>
              <a:gd name="connsiteX6" fmla="*/ 3690056 w 5489223"/>
              <a:gd name="connsiteY6" fmla="*/ 1275 h 3781368"/>
              <a:gd name="connsiteX7" fmla="*/ 4741334 w 5489223"/>
              <a:gd name="connsiteY7" fmla="*/ 50664 h 3781368"/>
              <a:gd name="connsiteX8" fmla="*/ 5489223 w 5489223"/>
              <a:gd name="connsiteY8" fmla="*/ 248220 h 378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89223" h="3781368">
                <a:moveTo>
                  <a:pt x="0" y="3754831"/>
                </a:moveTo>
                <a:cubicBezTo>
                  <a:pt x="416277" y="3783641"/>
                  <a:pt x="832555" y="3812451"/>
                  <a:pt x="1157111" y="3705442"/>
                </a:cubicBezTo>
                <a:cubicBezTo>
                  <a:pt x="1481667" y="3598433"/>
                  <a:pt x="1790936" y="3509062"/>
                  <a:pt x="1947334" y="3112775"/>
                </a:cubicBezTo>
                <a:cubicBezTo>
                  <a:pt x="2103732" y="2716488"/>
                  <a:pt x="2056695" y="1776924"/>
                  <a:pt x="2095500" y="1327720"/>
                </a:cubicBezTo>
                <a:cubicBezTo>
                  <a:pt x="2134305" y="878516"/>
                  <a:pt x="2066102" y="624516"/>
                  <a:pt x="2180167" y="417553"/>
                </a:cubicBezTo>
                <a:cubicBezTo>
                  <a:pt x="2294232" y="210590"/>
                  <a:pt x="2528241" y="155322"/>
                  <a:pt x="2779889" y="85942"/>
                </a:cubicBezTo>
                <a:cubicBezTo>
                  <a:pt x="3031537" y="16562"/>
                  <a:pt x="3363149" y="7155"/>
                  <a:pt x="3690056" y="1275"/>
                </a:cubicBezTo>
                <a:cubicBezTo>
                  <a:pt x="4016963" y="-4605"/>
                  <a:pt x="4441473" y="9507"/>
                  <a:pt x="4741334" y="50664"/>
                </a:cubicBezTo>
                <a:cubicBezTo>
                  <a:pt x="5041195" y="91821"/>
                  <a:pt x="5489223" y="248220"/>
                  <a:pt x="5489223" y="248220"/>
                </a:cubicBezTo>
              </a:path>
            </a:pathLst>
          </a:cu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988283" y="1516558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</a:rPr>
              <a:t>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62400" y="1845557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01</a:t>
            </a:r>
          </a:p>
        </p:txBody>
      </p:sp>
      <p:sp>
        <p:nvSpPr>
          <p:cNvPr id="274432" name="TextBox 274431"/>
          <p:cNvSpPr txBox="1"/>
          <p:nvPr/>
        </p:nvSpPr>
        <p:spPr>
          <a:xfrm>
            <a:off x="3980880" y="332166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01</a:t>
            </a:r>
          </a:p>
        </p:txBody>
      </p:sp>
      <p:sp>
        <p:nvSpPr>
          <p:cNvPr id="274433" name="TextBox 274432"/>
          <p:cNvSpPr txBox="1"/>
          <p:nvPr/>
        </p:nvSpPr>
        <p:spPr>
          <a:xfrm>
            <a:off x="3988283" y="36854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274434" name="TextBox 274433"/>
          <p:cNvSpPr txBox="1"/>
          <p:nvPr/>
        </p:nvSpPr>
        <p:spPr>
          <a:xfrm>
            <a:off x="3953933" y="1255812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Tag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8F00D28-4CFF-1149-B8DB-FB09598B0278}"/>
              </a:ext>
            </a:extLst>
          </p:cNvPr>
          <p:cNvGrpSpPr/>
          <p:nvPr/>
        </p:nvGrpSpPr>
        <p:grpSpPr>
          <a:xfrm>
            <a:off x="4807831" y="2744857"/>
            <a:ext cx="533400" cy="1219200"/>
            <a:chOff x="2362200" y="3657600"/>
            <a:chExt cx="533400" cy="1219200"/>
          </a:xfrm>
        </p:grpSpPr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28A8DF25-AFCD-A844-999E-7C4101B416B8}"/>
                </a:ext>
              </a:extLst>
            </p:cNvPr>
            <p:cNvGrpSpPr/>
            <p:nvPr/>
          </p:nvGrpSpPr>
          <p:grpSpPr>
            <a:xfrm>
              <a:off x="2362200" y="3657600"/>
              <a:ext cx="533400" cy="304800"/>
              <a:chOff x="3048000" y="3733800"/>
              <a:chExt cx="533400" cy="304800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F2CC1BA-A585-624D-A8A7-0865B7660103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4FA9C6E-C6C9-894F-9D60-74B33B7350D2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6DAE8E57-17A4-874D-84CB-3EBF7D6CAF70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554BA5F2-6028-0541-B23A-7D4E28A04633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5CC92522-7814-7E46-988F-2C488015F355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83D339DA-453D-9846-89A5-0C20A36ACEE6}"/>
                </a:ext>
              </a:extLst>
            </p:cNvPr>
            <p:cNvGrpSpPr/>
            <p:nvPr/>
          </p:nvGrpSpPr>
          <p:grpSpPr>
            <a:xfrm>
              <a:off x="2362200" y="3962400"/>
              <a:ext cx="533400" cy="304800"/>
              <a:chOff x="3048000" y="3733800"/>
              <a:chExt cx="533400" cy="30480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80501597-6A57-7548-88A5-D8466EF512EE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73CB329E-F354-744C-84A3-D0BF7CF461CA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41D6E47-F15E-9B43-BFA1-E1362506F6A7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CAB2835-4527-DD4C-9051-B969108100D3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A970A50C-BC34-7D4C-BC28-96753EF8BCDC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EA8DA279-80CE-D84B-8596-CF7CCDB6DDE9}"/>
                </a:ext>
              </a:extLst>
            </p:cNvPr>
            <p:cNvGrpSpPr/>
            <p:nvPr/>
          </p:nvGrpSpPr>
          <p:grpSpPr>
            <a:xfrm>
              <a:off x="2362200" y="4267200"/>
              <a:ext cx="533400" cy="304800"/>
              <a:chOff x="3048000" y="3733800"/>
              <a:chExt cx="533400" cy="304800"/>
            </a:xfrm>
          </p:grpSpPr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5E771D6B-0730-A641-9BCD-20D888BC57F1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4BFB8EBF-C6FB-7F43-9BDE-F95D1F5BBFFC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E5E68B2-EB89-D040-AE07-7733675EAF54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82FE8655-154C-674C-9835-C15043DDC544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AACA795E-1C4F-D041-B93D-616103D5839C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2A47E50F-CCA8-E74B-B7A7-E63479FA2BA8}"/>
                </a:ext>
              </a:extLst>
            </p:cNvPr>
            <p:cNvGrpSpPr/>
            <p:nvPr/>
          </p:nvGrpSpPr>
          <p:grpSpPr>
            <a:xfrm>
              <a:off x="2362200" y="4572000"/>
              <a:ext cx="533400" cy="304800"/>
              <a:chOff x="3048000" y="3733800"/>
              <a:chExt cx="533400" cy="304800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F7C469F5-77CE-6741-8AF5-15109B658DDA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A32A10F5-6AB0-4244-BD85-B216BCEFB38D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Rectangle 224">
                <a:extLst>
                  <a:ext uri="{FF2B5EF4-FFF2-40B4-BE49-F238E27FC236}">
                    <a16:creationId xmlns:a16="http://schemas.microsoft.com/office/drawing/2014/main" id="{0F70B9B6-8E96-4E44-8A66-D9A306528C2F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9C428CD-42B6-7E4C-B1DA-1E0AA0B9EF30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EE67DCD-1A5B-A949-A664-4A4D7E63BCE6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1C494E2C-E52B-B14D-935A-E8B3247C8DC6}"/>
              </a:ext>
            </a:extLst>
          </p:cNvPr>
          <p:cNvGrpSpPr/>
          <p:nvPr/>
        </p:nvGrpSpPr>
        <p:grpSpPr>
          <a:xfrm>
            <a:off x="4191000" y="2768507"/>
            <a:ext cx="1295400" cy="1219200"/>
            <a:chOff x="4191000" y="1524000"/>
            <a:chExt cx="1295400" cy="1219200"/>
          </a:xfrm>
        </p:grpSpPr>
        <p:sp>
          <p:nvSpPr>
            <p:cNvPr id="244" name="Left Brace 243">
              <a:extLst>
                <a:ext uri="{FF2B5EF4-FFF2-40B4-BE49-F238E27FC236}">
                  <a16:creationId xmlns:a16="http://schemas.microsoft.com/office/drawing/2014/main" id="{54A8284E-1956-DD4F-993C-41BCC5CC8534}"/>
                </a:ext>
              </a:extLst>
            </p:cNvPr>
            <p:cNvSpPr/>
            <p:nvPr/>
          </p:nvSpPr>
          <p:spPr>
            <a:xfrm>
              <a:off x="4648200" y="1524000"/>
              <a:ext cx="762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Left Brace 244">
              <a:extLst>
                <a:ext uri="{FF2B5EF4-FFF2-40B4-BE49-F238E27FC236}">
                  <a16:creationId xmlns:a16="http://schemas.microsoft.com/office/drawing/2014/main" id="{E0AE7236-666B-D243-B923-D06994A3B66A}"/>
                </a:ext>
              </a:extLst>
            </p:cNvPr>
            <p:cNvSpPr/>
            <p:nvPr/>
          </p:nvSpPr>
          <p:spPr>
            <a:xfrm>
              <a:off x="4648200" y="2133600"/>
              <a:ext cx="76200" cy="609600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ight Brace 245">
              <a:extLst>
                <a:ext uri="{FF2B5EF4-FFF2-40B4-BE49-F238E27FC236}">
                  <a16:creationId xmlns:a16="http://schemas.microsoft.com/office/drawing/2014/main" id="{222EC1FF-990E-AF4D-A464-30EABF4EA945}"/>
                </a:ext>
              </a:extLst>
            </p:cNvPr>
            <p:cNvSpPr/>
            <p:nvPr/>
          </p:nvSpPr>
          <p:spPr>
            <a:xfrm>
              <a:off x="5410200" y="1524000"/>
              <a:ext cx="76200" cy="609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ight Brace 246">
              <a:extLst>
                <a:ext uri="{FF2B5EF4-FFF2-40B4-BE49-F238E27FC236}">
                  <a16:creationId xmlns:a16="http://schemas.microsoft.com/office/drawing/2014/main" id="{FEDDBB06-0F86-374A-A9E3-178D596F09AF}"/>
                </a:ext>
              </a:extLst>
            </p:cNvPr>
            <p:cNvSpPr/>
            <p:nvPr/>
          </p:nvSpPr>
          <p:spPr>
            <a:xfrm>
              <a:off x="5410200" y="2133600"/>
              <a:ext cx="76200" cy="609600"/>
            </a:xfrm>
            <a:prstGeom prst="righ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8CCE537F-251E-944E-9B78-62E714484DCC}"/>
                </a:ext>
              </a:extLst>
            </p:cNvPr>
            <p:cNvSpPr txBox="1"/>
            <p:nvPr/>
          </p:nvSpPr>
          <p:spPr>
            <a:xfrm>
              <a:off x="4191000" y="1676400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</a:rPr>
                <a:t>Set 2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591E60B-C377-2340-B5F8-5B76CD104DAD}"/>
                </a:ext>
              </a:extLst>
            </p:cNvPr>
            <p:cNvSpPr txBox="1"/>
            <p:nvPr/>
          </p:nvSpPr>
          <p:spPr>
            <a:xfrm>
              <a:off x="4191000" y="2286000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</a:rPr>
                <a:t>Set 3</a:t>
              </a:r>
            </a:p>
          </p:txBody>
        </p:sp>
      </p:grp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707DE167-7631-F844-9676-785A66896A67}"/>
              </a:ext>
            </a:extLst>
          </p:cNvPr>
          <p:cNvCxnSpPr>
            <a:cxnSpLocks/>
          </p:cNvCxnSpPr>
          <p:nvPr/>
        </p:nvCxnSpPr>
        <p:spPr>
          <a:xfrm flipH="1" flipV="1">
            <a:off x="5537274" y="1976735"/>
            <a:ext cx="717204" cy="3407878"/>
          </a:xfrm>
          <a:prstGeom prst="straightConnector1">
            <a:avLst/>
          </a:prstGeom>
          <a:ln w="57150" cmpd="sng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TextBox 250">
            <a:extLst>
              <a:ext uri="{FF2B5EF4-FFF2-40B4-BE49-F238E27FC236}">
                <a16:creationId xmlns:a16="http://schemas.microsoft.com/office/drawing/2014/main" id="{32A3EB77-A8D3-C64F-B15E-C073782E780D}"/>
              </a:ext>
            </a:extLst>
          </p:cNvPr>
          <p:cNvSpPr txBox="1"/>
          <p:nvPr/>
        </p:nvSpPr>
        <p:spPr>
          <a:xfrm>
            <a:off x="5762838" y="2859351"/>
            <a:ext cx="120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</a:rPr>
              <a:t>11</a:t>
            </a:r>
          </a:p>
          <a:p>
            <a:r>
              <a:rPr lang="en-US" sz="1200" dirty="0">
                <a:solidFill>
                  <a:srgbClr val="7030A0"/>
                </a:solidFill>
              </a:rPr>
              <a:t>Need to kick out one of these</a:t>
            </a:r>
          </a:p>
        </p:txBody>
      </p:sp>
    </p:spTree>
    <p:extLst>
      <p:ext uri="{BB962C8B-B14F-4D97-AF65-F5344CB8AC3E}">
        <p14:creationId xmlns:p14="http://schemas.microsoft.com/office/powerpoint/2010/main" val="105619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4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4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4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 animBg="1"/>
      <p:bldP spid="183" grpId="0" animBg="1"/>
      <p:bldP spid="184" grpId="0" animBg="1"/>
      <p:bldP spid="190" grpId="0"/>
      <p:bldP spid="12" grpId="0" animBg="1"/>
      <p:bldP spid="16" grpId="0" animBg="1"/>
      <p:bldP spid="18" grpId="0"/>
      <p:bldP spid="19" grpId="0"/>
      <p:bldP spid="274432" grpId="0"/>
      <p:bldP spid="274433" grpId="0"/>
      <p:bldP spid="2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ounded Rectangle 217"/>
          <p:cNvSpPr/>
          <p:nvPr/>
        </p:nvSpPr>
        <p:spPr>
          <a:xfrm>
            <a:off x="7336800" y="1524000"/>
            <a:ext cx="105854" cy="4953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43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3581400" cy="4800600"/>
          </a:xfrm>
        </p:spPr>
        <p:txBody>
          <a:bodyPr/>
          <a:lstStyle/>
          <a:p>
            <a:r>
              <a:rPr lang="en-US" sz="1600" dirty="0"/>
              <a:t>We want to bring data at</a:t>
            </a:r>
          </a:p>
          <a:p>
            <a:pPr lvl="1"/>
            <a:r>
              <a:rPr lang="en-US" sz="1600" dirty="0">
                <a:solidFill>
                  <a:srgbClr val="3366FF"/>
                </a:solidFill>
              </a:rPr>
              <a:t>Address   7 (2_000111)</a:t>
            </a:r>
          </a:p>
          <a:p>
            <a:pPr lvl="1"/>
            <a:r>
              <a:rPr lang="en-US" sz="1600" dirty="0">
                <a:solidFill>
                  <a:srgbClr val="800000"/>
                </a:solidFill>
              </a:rPr>
              <a:t>Address 58 (2_111010)</a:t>
            </a:r>
          </a:p>
          <a:p>
            <a:pPr lvl="1"/>
            <a:r>
              <a:rPr lang="en-US" sz="1600" dirty="0">
                <a:solidFill>
                  <a:srgbClr val="008000"/>
                </a:solidFill>
              </a:rPr>
              <a:t>Address 24 (2_011000)</a:t>
            </a:r>
          </a:p>
          <a:p>
            <a:pPr lvl="1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Address 37 (2_100101)</a:t>
            </a:r>
          </a:p>
        </p:txBody>
      </p:sp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8229600" cy="838200"/>
          </a:xfrm>
        </p:spPr>
        <p:txBody>
          <a:bodyPr/>
          <a:lstStyle/>
          <a:p>
            <a:r>
              <a:rPr lang="en-US" sz="4000" dirty="0"/>
              <a:t>2-way Set-associative cache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16: Cache - Associative and Snoop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  <p:grpSp>
        <p:nvGrpSpPr>
          <p:cNvPr id="31" name="Group 30"/>
          <p:cNvGrpSpPr/>
          <p:nvPr/>
        </p:nvGrpSpPr>
        <p:grpSpPr>
          <a:xfrm>
            <a:off x="4800600" y="1524000"/>
            <a:ext cx="533400" cy="1219200"/>
            <a:chOff x="2362200" y="3657600"/>
            <a:chExt cx="533400" cy="1219200"/>
          </a:xfrm>
        </p:grpSpPr>
        <p:grpSp>
          <p:nvGrpSpPr>
            <p:cNvPr id="36" name="Group 35"/>
            <p:cNvGrpSpPr/>
            <p:nvPr/>
          </p:nvGrpSpPr>
          <p:grpSpPr>
            <a:xfrm>
              <a:off x="2362200" y="3657600"/>
              <a:ext cx="533400" cy="304800"/>
              <a:chOff x="3048000" y="3733800"/>
              <a:chExt cx="533400" cy="30480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362200" y="3962400"/>
              <a:ext cx="533400" cy="304800"/>
              <a:chOff x="3048000" y="3733800"/>
              <a:chExt cx="533400" cy="30480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362200" y="4267200"/>
              <a:ext cx="533400" cy="304800"/>
              <a:chOff x="3048000" y="3733800"/>
              <a:chExt cx="533400" cy="304800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362200" y="4572000"/>
              <a:ext cx="533400" cy="304800"/>
              <a:chOff x="3048000" y="3733800"/>
              <a:chExt cx="533400" cy="304800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/>
          <p:cNvGrpSpPr/>
          <p:nvPr/>
        </p:nvGrpSpPr>
        <p:grpSpPr>
          <a:xfrm>
            <a:off x="6248400" y="1524000"/>
            <a:ext cx="533400" cy="4876800"/>
            <a:chOff x="7848600" y="1524000"/>
            <a:chExt cx="533400" cy="4876800"/>
          </a:xfrm>
        </p:grpSpPr>
        <p:grpSp>
          <p:nvGrpSpPr>
            <p:cNvPr id="62" name="Group 61"/>
            <p:cNvGrpSpPr/>
            <p:nvPr/>
          </p:nvGrpSpPr>
          <p:grpSpPr>
            <a:xfrm>
              <a:off x="7848600" y="3962400"/>
              <a:ext cx="533400" cy="304800"/>
              <a:chOff x="3048000" y="3733800"/>
              <a:chExt cx="533400" cy="3048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7848600" y="4267200"/>
              <a:ext cx="533400" cy="304800"/>
              <a:chOff x="3048000" y="3733800"/>
              <a:chExt cx="533400" cy="304800"/>
            </a:xfrm>
          </p:grpSpPr>
          <p:sp>
            <p:nvSpPr>
              <p:cNvPr id="149" name="Rectangle 14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7848600" y="4572000"/>
              <a:ext cx="533400" cy="304800"/>
              <a:chOff x="3048000" y="3733800"/>
              <a:chExt cx="533400" cy="304800"/>
            </a:xfrm>
          </p:grpSpPr>
          <p:sp>
            <p:nvSpPr>
              <p:cNvPr id="144" name="Rectangle 14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7848600" y="4876800"/>
              <a:ext cx="533400" cy="304800"/>
              <a:chOff x="3048000" y="3733800"/>
              <a:chExt cx="533400" cy="304800"/>
            </a:xfrm>
          </p:grpSpPr>
          <p:sp>
            <p:nvSpPr>
              <p:cNvPr id="139" name="Rectangle 13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7848600" y="5181600"/>
              <a:ext cx="533400" cy="304800"/>
              <a:chOff x="3048000" y="3733800"/>
              <a:chExt cx="533400" cy="3048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848600" y="5486400"/>
              <a:ext cx="533400" cy="304800"/>
              <a:chOff x="3048000" y="3733800"/>
              <a:chExt cx="533400" cy="304800"/>
            </a:xfrm>
          </p:grpSpPr>
          <p:sp>
            <p:nvSpPr>
              <p:cNvPr id="129" name="Rectangle 12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848600" y="5791200"/>
              <a:ext cx="533400" cy="304800"/>
              <a:chOff x="3048000" y="3733800"/>
              <a:chExt cx="533400" cy="304800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 12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7848600" y="6096000"/>
              <a:ext cx="533400" cy="304800"/>
              <a:chOff x="3048000" y="3733800"/>
              <a:chExt cx="533400" cy="304800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7848600" y="1524000"/>
              <a:ext cx="533400" cy="304800"/>
              <a:chOff x="3048000" y="3733800"/>
              <a:chExt cx="533400" cy="304800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7848600" y="1828800"/>
              <a:ext cx="533400" cy="304800"/>
              <a:chOff x="3048000" y="3733800"/>
              <a:chExt cx="533400" cy="304800"/>
            </a:xfrm>
          </p:grpSpPr>
          <p:sp>
            <p:nvSpPr>
              <p:cNvPr id="109" name="Rectangle 10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7848600" y="2133600"/>
              <a:ext cx="533400" cy="304800"/>
              <a:chOff x="3048000" y="3733800"/>
              <a:chExt cx="533400" cy="304800"/>
            </a:xfrm>
          </p:grpSpPr>
          <p:sp>
            <p:nvSpPr>
              <p:cNvPr id="104" name="Rectangle 10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7848600" y="2438400"/>
              <a:ext cx="533400" cy="304800"/>
              <a:chOff x="3048000" y="3733800"/>
              <a:chExt cx="533400" cy="304800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7848600" y="2743200"/>
              <a:ext cx="533400" cy="304800"/>
              <a:chOff x="3048000" y="3733800"/>
              <a:chExt cx="533400" cy="30480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7848600" y="3048000"/>
              <a:ext cx="533400" cy="304800"/>
              <a:chOff x="3048000" y="3733800"/>
              <a:chExt cx="533400" cy="304800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848600" y="3352800"/>
              <a:ext cx="533400" cy="304800"/>
              <a:chOff x="3048000" y="3733800"/>
              <a:chExt cx="533400" cy="30480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/>
            <p:cNvGrpSpPr/>
            <p:nvPr/>
          </p:nvGrpSpPr>
          <p:grpSpPr>
            <a:xfrm>
              <a:off x="7848600" y="3657600"/>
              <a:ext cx="533400" cy="304800"/>
              <a:chOff x="3048000" y="3733800"/>
              <a:chExt cx="533400" cy="304800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9" name="Straight Arrow Connector 158"/>
          <p:cNvCxnSpPr>
            <a:cxnSpLocks/>
            <a:stCxn id="112" idx="1"/>
            <a:endCxn id="167" idx="1"/>
          </p:cNvCxnSpPr>
          <p:nvPr/>
        </p:nvCxnSpPr>
        <p:spPr>
          <a:xfrm flipH="1">
            <a:off x="5486400" y="2095500"/>
            <a:ext cx="762000" cy="342900"/>
          </a:xfrm>
          <a:prstGeom prst="straightConnector1">
            <a:avLst/>
          </a:prstGeom>
          <a:ln w="57150" cmpd="sng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cxnSpLocks/>
          </p:cNvCxnSpPr>
          <p:nvPr/>
        </p:nvCxnSpPr>
        <p:spPr>
          <a:xfrm flipH="1" flipV="1">
            <a:off x="5514167" y="3232150"/>
            <a:ext cx="734233" cy="2711450"/>
          </a:xfrm>
          <a:prstGeom prst="straightConnector1">
            <a:avLst/>
          </a:prstGeom>
          <a:ln w="57150" cmpd="sng">
            <a:solidFill>
              <a:srgbClr val="8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cxnSpLocks/>
          </p:cNvCxnSpPr>
          <p:nvPr/>
        </p:nvCxnSpPr>
        <p:spPr>
          <a:xfrm flipH="1" flipV="1">
            <a:off x="5479949" y="2835965"/>
            <a:ext cx="768451" cy="554935"/>
          </a:xfrm>
          <a:prstGeom prst="straightConnector1">
            <a:avLst/>
          </a:prstGeom>
          <a:ln w="57150" cmpd="sng">
            <a:solidFill>
              <a:srgbClr val="008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0" idx="1"/>
          </p:cNvCxnSpPr>
          <p:nvPr/>
        </p:nvCxnSpPr>
        <p:spPr>
          <a:xfrm flipH="1" flipV="1">
            <a:off x="5486400" y="2590800"/>
            <a:ext cx="762000" cy="1790700"/>
          </a:xfrm>
          <a:prstGeom prst="straightConnector1">
            <a:avLst/>
          </a:prstGeom>
          <a:ln w="57150" cmpd="sng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191000" y="1524000"/>
            <a:ext cx="1295400" cy="1219200"/>
            <a:chOff x="4191000" y="1524000"/>
            <a:chExt cx="1295400" cy="1219200"/>
          </a:xfrm>
        </p:grpSpPr>
        <p:sp>
          <p:nvSpPr>
            <p:cNvPr id="164" name="Left Brace 163"/>
            <p:cNvSpPr/>
            <p:nvPr/>
          </p:nvSpPr>
          <p:spPr>
            <a:xfrm>
              <a:off x="4648200" y="1524000"/>
              <a:ext cx="762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Left Brace 164"/>
            <p:cNvSpPr/>
            <p:nvPr/>
          </p:nvSpPr>
          <p:spPr>
            <a:xfrm>
              <a:off x="4648200" y="2133600"/>
              <a:ext cx="76200" cy="609600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ight Brace 165"/>
            <p:cNvSpPr/>
            <p:nvPr/>
          </p:nvSpPr>
          <p:spPr>
            <a:xfrm>
              <a:off x="5410200" y="1524000"/>
              <a:ext cx="76200" cy="609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ight Brace 166"/>
            <p:cNvSpPr/>
            <p:nvPr/>
          </p:nvSpPr>
          <p:spPr>
            <a:xfrm>
              <a:off x="5410200" y="2133600"/>
              <a:ext cx="76200" cy="609600"/>
            </a:xfrm>
            <a:prstGeom prst="righ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4191000" y="1676400"/>
              <a:ext cx="5140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</a:rPr>
                <a:t>Set 0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4191000" y="2286000"/>
              <a:ext cx="5140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</a:rPr>
                <a:t>Set 1</a:t>
              </a: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6858000" y="1524000"/>
            <a:ext cx="255987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  <a:p>
            <a:endParaRPr lang="en-US" sz="1000" dirty="0"/>
          </a:p>
          <a:p>
            <a:r>
              <a:rPr lang="en-US" sz="1000" dirty="0"/>
              <a:t>0</a:t>
            </a:r>
          </a:p>
          <a:p>
            <a:endParaRPr lang="en-US" sz="1000" dirty="0"/>
          </a:p>
          <a:p>
            <a:r>
              <a:rPr lang="en-US" sz="1000" dirty="0"/>
              <a:t>1</a:t>
            </a:r>
          </a:p>
        </p:txBody>
      </p:sp>
      <p:sp>
        <p:nvSpPr>
          <p:cNvPr id="183" name="Rounded Rectangle 182"/>
          <p:cNvSpPr/>
          <p:nvPr/>
        </p:nvSpPr>
        <p:spPr>
          <a:xfrm>
            <a:off x="7464254" y="1524000"/>
            <a:ext cx="84946" cy="4953000"/>
          </a:xfrm>
          <a:prstGeom prst="roundRect">
            <a:avLst/>
          </a:prstGeom>
          <a:solidFill>
            <a:srgbClr val="CCFFCC"/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ounded Rectangle 183"/>
          <p:cNvSpPr/>
          <p:nvPr/>
        </p:nvSpPr>
        <p:spPr>
          <a:xfrm>
            <a:off x="7549769" y="1524000"/>
            <a:ext cx="76200" cy="4953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TextBox 184"/>
          <p:cNvSpPr txBox="1"/>
          <p:nvPr/>
        </p:nvSpPr>
        <p:spPr>
          <a:xfrm>
            <a:off x="7244969" y="15240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001011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001111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7244969" y="27432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011011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011111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7244969" y="3962400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101011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101111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229401" y="5200723"/>
            <a:ext cx="507884" cy="1281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110011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110110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110111</a:t>
            </a:r>
            <a:endParaRPr lang="en-US" sz="500" b="1" dirty="0">
              <a:latin typeface="Courier New"/>
              <a:cs typeface="Courier New"/>
            </a:endParaRP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111010</a:t>
            </a:r>
          </a:p>
          <a:p>
            <a:pPr>
              <a:lnSpc>
                <a:spcPts val="520"/>
              </a:lnSpc>
              <a:spcAft>
                <a:spcPts val="300"/>
              </a:spcAft>
            </a:pPr>
            <a:r>
              <a:rPr lang="en-US" sz="700" b="1" dirty="0">
                <a:latin typeface="Courier New"/>
                <a:cs typeface="Courier New"/>
              </a:rPr>
              <a:t>111011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111100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111101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111110</a:t>
            </a:r>
          </a:p>
          <a:p>
            <a:pPr>
              <a:lnSpc>
                <a:spcPts val="520"/>
              </a:lnSpc>
            </a:pPr>
            <a:r>
              <a:rPr lang="en-US" sz="700" b="1" dirty="0">
                <a:latin typeface="Courier New"/>
                <a:cs typeface="Courier New"/>
              </a:rPr>
              <a:t>111111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6248400" y="1486800"/>
            <a:ext cx="1008225" cy="4942855"/>
            <a:chOff x="7848600" y="1477768"/>
            <a:chExt cx="1008225" cy="4942855"/>
          </a:xfrm>
        </p:grpSpPr>
        <p:grpSp>
          <p:nvGrpSpPr>
            <p:cNvPr id="192" name="Group 191"/>
            <p:cNvGrpSpPr/>
            <p:nvPr/>
          </p:nvGrpSpPr>
          <p:grpSpPr>
            <a:xfrm>
              <a:off x="7848600" y="1477768"/>
              <a:ext cx="1008223" cy="678623"/>
              <a:chOff x="7848600" y="1349558"/>
              <a:chExt cx="1008223" cy="1442074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7848600" y="1447800"/>
                <a:ext cx="990600" cy="1295400"/>
              </a:xfrm>
              <a:prstGeom prst="rect">
                <a:avLst/>
              </a:prstGeom>
              <a:solidFill>
                <a:srgbClr val="CCFFCC">
                  <a:alpha val="60000"/>
                </a:srgbClr>
              </a:solidFill>
              <a:ln>
                <a:solidFill>
                  <a:srgbClr val="008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TextBox 215"/>
              <p:cNvSpPr txBox="1"/>
              <p:nvPr/>
            </p:nvSpPr>
            <p:spPr>
              <a:xfrm rot="16200000">
                <a:off x="8020370" y="1955179"/>
                <a:ext cx="1442074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>
                    <a:solidFill>
                      <a:srgbClr val="008000"/>
                    </a:solidFill>
                  </a:rPr>
                  <a:t>Column 0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7848600" y="2084400"/>
              <a:ext cx="1008225" cy="4336223"/>
              <a:chOff x="7848600" y="2057400"/>
              <a:chExt cx="1008225" cy="4336223"/>
            </a:xfrm>
          </p:grpSpPr>
          <p:grpSp>
            <p:nvGrpSpPr>
              <p:cNvPr id="194" name="Group 193"/>
              <p:cNvGrpSpPr/>
              <p:nvPr/>
            </p:nvGrpSpPr>
            <p:grpSpPr>
              <a:xfrm>
                <a:off x="7848600" y="32766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4" name="TextBox 213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3</a:t>
                  </a:r>
                </a:p>
              </p:txBody>
            </p:sp>
          </p:grpSp>
          <p:grpSp>
            <p:nvGrpSpPr>
              <p:cNvPr id="195" name="Group 194"/>
              <p:cNvGrpSpPr/>
              <p:nvPr/>
            </p:nvGrpSpPr>
            <p:grpSpPr>
              <a:xfrm>
                <a:off x="7848600" y="26670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11" name="Rectangle 210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2</a:t>
                  </a:r>
                </a:p>
              </p:txBody>
            </p:sp>
          </p:grpSp>
          <p:grpSp>
            <p:nvGrpSpPr>
              <p:cNvPr id="196" name="Group 195"/>
              <p:cNvGrpSpPr/>
              <p:nvPr/>
            </p:nvGrpSpPr>
            <p:grpSpPr>
              <a:xfrm>
                <a:off x="7848600" y="3883111"/>
                <a:ext cx="1008223" cy="684803"/>
                <a:chOff x="7848600" y="1342992"/>
                <a:chExt cx="1008223" cy="1455206"/>
              </a:xfrm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0" name="TextBox 209"/>
                <p:cNvSpPr txBox="1"/>
                <p:nvPr/>
              </p:nvSpPr>
              <p:spPr>
                <a:xfrm rot="16200000">
                  <a:off x="8013804" y="1955179"/>
                  <a:ext cx="14552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4</a:t>
                  </a:r>
                </a:p>
              </p:txBody>
            </p:sp>
          </p:grpSp>
          <p:grpSp>
            <p:nvGrpSpPr>
              <p:cNvPr id="197" name="Group 196"/>
              <p:cNvGrpSpPr/>
              <p:nvPr/>
            </p:nvGrpSpPr>
            <p:grpSpPr>
              <a:xfrm>
                <a:off x="7848600" y="44958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8" name="TextBox 207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5</a:t>
                  </a:r>
                </a:p>
              </p:txBody>
            </p:sp>
          </p:grpSp>
          <p:grpSp>
            <p:nvGrpSpPr>
              <p:cNvPr id="198" name="Group 197"/>
              <p:cNvGrpSpPr/>
              <p:nvPr/>
            </p:nvGrpSpPr>
            <p:grpSpPr>
              <a:xfrm>
                <a:off x="7848600" y="51054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05" name="Rectangle 204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6" name="TextBox 205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6</a:t>
                  </a:r>
                </a:p>
              </p:txBody>
            </p:sp>
          </p:grpSp>
          <p:grpSp>
            <p:nvGrpSpPr>
              <p:cNvPr id="199" name="Group 198"/>
              <p:cNvGrpSpPr/>
              <p:nvPr/>
            </p:nvGrpSpPr>
            <p:grpSpPr>
              <a:xfrm>
                <a:off x="7848600" y="5715000"/>
                <a:ext cx="1008225" cy="678623"/>
                <a:chOff x="7848600" y="1349558"/>
                <a:chExt cx="1008225" cy="1442074"/>
              </a:xfrm>
            </p:grpSpPr>
            <p:sp>
              <p:nvSpPr>
                <p:cNvPr id="203" name="Rectangle 202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 rot="16200000">
                  <a:off x="8020372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7</a:t>
                  </a:r>
                </a:p>
              </p:txBody>
            </p:sp>
          </p:grpSp>
          <p:grpSp>
            <p:nvGrpSpPr>
              <p:cNvPr id="200" name="Group 199"/>
              <p:cNvGrpSpPr/>
              <p:nvPr/>
            </p:nvGrpSpPr>
            <p:grpSpPr>
              <a:xfrm>
                <a:off x="7848600" y="2057400"/>
                <a:ext cx="1008224" cy="678623"/>
                <a:chOff x="7848600" y="1349558"/>
                <a:chExt cx="1008224" cy="1442074"/>
              </a:xfrm>
            </p:grpSpPr>
            <p:sp>
              <p:nvSpPr>
                <p:cNvPr id="201" name="Rectangle 200"/>
                <p:cNvSpPr/>
                <p:nvPr/>
              </p:nvSpPr>
              <p:spPr>
                <a:xfrm>
                  <a:off x="7848600" y="1447800"/>
                  <a:ext cx="990600" cy="1295400"/>
                </a:xfrm>
                <a:prstGeom prst="rect">
                  <a:avLst/>
                </a:prstGeom>
                <a:solidFill>
                  <a:srgbClr val="CCFFCC">
                    <a:alpha val="60000"/>
                  </a:srgbClr>
                </a:solidFill>
                <a:ln>
                  <a:solidFill>
                    <a:srgbClr val="008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 rot="16200000">
                  <a:off x="8020371" y="1955179"/>
                  <a:ext cx="144207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rgbClr val="008000"/>
                      </a:solidFill>
                    </a:rPr>
                    <a:t>Column 1</a:t>
                  </a:r>
                </a:p>
              </p:txBody>
            </p:sp>
          </p:grpSp>
        </p:grpSp>
      </p:grpSp>
      <p:sp>
        <p:nvSpPr>
          <p:cNvPr id="18" name="TextBox 17"/>
          <p:cNvSpPr txBox="1"/>
          <p:nvPr/>
        </p:nvSpPr>
        <p:spPr>
          <a:xfrm>
            <a:off x="3930320" y="223289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</a:rPr>
              <a:t>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26584" y="306567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11</a:t>
            </a:r>
          </a:p>
        </p:txBody>
      </p:sp>
      <p:sp>
        <p:nvSpPr>
          <p:cNvPr id="274432" name="TextBox 274431"/>
          <p:cNvSpPr txBox="1"/>
          <p:nvPr/>
        </p:nvSpPr>
        <p:spPr>
          <a:xfrm>
            <a:off x="3921650" y="2758614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01</a:t>
            </a:r>
          </a:p>
        </p:txBody>
      </p:sp>
      <p:sp>
        <p:nvSpPr>
          <p:cNvPr id="274433" name="TextBox 274432"/>
          <p:cNvSpPr txBox="1"/>
          <p:nvPr/>
        </p:nvSpPr>
        <p:spPr>
          <a:xfrm>
            <a:off x="3926584" y="2466201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274434" name="TextBox 274433"/>
          <p:cNvSpPr txBox="1"/>
          <p:nvPr/>
        </p:nvSpPr>
        <p:spPr>
          <a:xfrm>
            <a:off x="3810000" y="1295400"/>
            <a:ext cx="4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Tag</a:t>
            </a:r>
          </a:p>
        </p:txBody>
      </p:sp>
      <p:sp>
        <p:nvSpPr>
          <p:cNvPr id="2" name="Rectangle 1"/>
          <p:cNvSpPr/>
          <p:nvPr/>
        </p:nvSpPr>
        <p:spPr>
          <a:xfrm>
            <a:off x="7315200" y="2057400"/>
            <a:ext cx="533400" cy="76200"/>
          </a:xfrm>
          <a:prstGeom prst="rect">
            <a:avLst/>
          </a:prstGeom>
          <a:noFill/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 216"/>
          <p:cNvSpPr/>
          <p:nvPr/>
        </p:nvSpPr>
        <p:spPr>
          <a:xfrm>
            <a:off x="4800600" y="2362200"/>
            <a:ext cx="533400" cy="76200"/>
          </a:xfrm>
          <a:prstGeom prst="rect">
            <a:avLst/>
          </a:prstGeom>
          <a:solidFill>
            <a:schemeClr val="accent5"/>
          </a:solidFill>
          <a:ln w="127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 218"/>
          <p:cNvSpPr/>
          <p:nvPr/>
        </p:nvSpPr>
        <p:spPr>
          <a:xfrm>
            <a:off x="7315200" y="5943600"/>
            <a:ext cx="533400" cy="76200"/>
          </a:xfrm>
          <a:prstGeom prst="rect">
            <a:avLst/>
          </a:prstGeom>
          <a:noFill/>
          <a:ln w="127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Rectangle 219"/>
          <p:cNvSpPr/>
          <p:nvPr/>
        </p:nvSpPr>
        <p:spPr>
          <a:xfrm>
            <a:off x="4800600" y="3194050"/>
            <a:ext cx="533400" cy="76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Rectangle 220"/>
          <p:cNvSpPr/>
          <p:nvPr/>
        </p:nvSpPr>
        <p:spPr>
          <a:xfrm>
            <a:off x="7315200" y="3352800"/>
            <a:ext cx="533400" cy="76200"/>
          </a:xfrm>
          <a:prstGeom prst="rect">
            <a:avLst/>
          </a:prstGeom>
          <a:noFill/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Rectangle 221"/>
          <p:cNvSpPr/>
          <p:nvPr/>
        </p:nvSpPr>
        <p:spPr>
          <a:xfrm>
            <a:off x="4815567" y="2759765"/>
            <a:ext cx="533400" cy="76200"/>
          </a:xfrm>
          <a:prstGeom prst="rect">
            <a:avLst/>
          </a:prstGeom>
          <a:solidFill>
            <a:srgbClr val="CCFFCC"/>
          </a:solidFill>
          <a:ln w="127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848600" y="1981200"/>
            <a:ext cx="270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8600" y="5791200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800000"/>
                </a:solidFill>
              </a:rPr>
              <a:t>58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48600" y="3276600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</a:rPr>
              <a:t>24</a:t>
            </a:r>
          </a:p>
        </p:txBody>
      </p:sp>
      <p:sp>
        <p:nvSpPr>
          <p:cNvPr id="223" name="Rectangle 222"/>
          <p:cNvSpPr/>
          <p:nvPr/>
        </p:nvSpPr>
        <p:spPr>
          <a:xfrm>
            <a:off x="7315200" y="4363200"/>
            <a:ext cx="533400" cy="76200"/>
          </a:xfrm>
          <a:prstGeom prst="rect">
            <a:avLst/>
          </a:prstGeom>
          <a:noFill/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" name="Rectangle 224"/>
          <p:cNvSpPr/>
          <p:nvPr/>
        </p:nvSpPr>
        <p:spPr>
          <a:xfrm>
            <a:off x="4800600" y="2514600"/>
            <a:ext cx="533400" cy="76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6" name="TextBox 225"/>
          <p:cNvSpPr txBox="1"/>
          <p:nvPr/>
        </p:nvSpPr>
        <p:spPr>
          <a:xfrm>
            <a:off x="7848600" y="4267200"/>
            <a:ext cx="35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595959"/>
                </a:solidFill>
              </a:rPr>
              <a:t>37</a:t>
            </a:r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9AE3704A-A4FC-5B47-AC65-24D52280AC7F}"/>
              </a:ext>
            </a:extLst>
          </p:cNvPr>
          <p:cNvGrpSpPr/>
          <p:nvPr/>
        </p:nvGrpSpPr>
        <p:grpSpPr>
          <a:xfrm>
            <a:off x="4807831" y="2744857"/>
            <a:ext cx="533400" cy="1219200"/>
            <a:chOff x="2362200" y="3657600"/>
            <a:chExt cx="533400" cy="1219200"/>
          </a:xfrm>
        </p:grpSpPr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5EB7B261-195D-E444-BE77-3C3F70F9826B}"/>
                </a:ext>
              </a:extLst>
            </p:cNvPr>
            <p:cNvGrpSpPr/>
            <p:nvPr/>
          </p:nvGrpSpPr>
          <p:grpSpPr>
            <a:xfrm>
              <a:off x="2362200" y="3657600"/>
              <a:ext cx="533400" cy="304800"/>
              <a:chOff x="3048000" y="3733800"/>
              <a:chExt cx="533400" cy="304800"/>
            </a:xfrm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F8937F95-A5CF-2641-9403-A1F573E946C2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EEDD8D86-E122-3B4E-825E-BDC6A6EE3204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06978476-76BA-2D4C-9CD0-48B68539900B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F13126DD-7BF9-0D4D-AC9B-AC0F4763BD10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75E65AF2-4870-D347-86BB-1E63A7701F0C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0FC580F-AAC4-3F43-9B72-1415A187FBFB}"/>
                </a:ext>
              </a:extLst>
            </p:cNvPr>
            <p:cNvGrpSpPr/>
            <p:nvPr/>
          </p:nvGrpSpPr>
          <p:grpSpPr>
            <a:xfrm>
              <a:off x="2362200" y="3962400"/>
              <a:ext cx="533400" cy="304800"/>
              <a:chOff x="3048000" y="3733800"/>
              <a:chExt cx="533400" cy="30480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E2515FD8-C1DC-824E-BA51-FF97DA9237B9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9978DAD3-ABDD-7C4F-9E21-010B215B49CA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707FEF5-F4C7-E942-BEB2-F07BBDABA010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2C904005-139B-FC48-BA6F-2146BD44378C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CB2A538D-509A-6D45-9623-7F927A43F6AF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A2511186-B833-BF4E-819D-53A8735BD8CB}"/>
                </a:ext>
              </a:extLst>
            </p:cNvPr>
            <p:cNvGrpSpPr/>
            <p:nvPr/>
          </p:nvGrpSpPr>
          <p:grpSpPr>
            <a:xfrm>
              <a:off x="2362200" y="4267200"/>
              <a:ext cx="533400" cy="304800"/>
              <a:chOff x="3048000" y="3733800"/>
              <a:chExt cx="533400" cy="304800"/>
            </a:xfrm>
          </p:grpSpPr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C10A3991-D929-224B-AE53-60625EF074D8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C4A2053-0829-4D41-AC63-30E2CB7FF750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FF265D00-3312-7443-B42A-66E4C9BDC561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EF52BC90-4342-0A44-9E94-BE6B14174BEA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B7F01BD4-679B-3746-847B-9C4AEAED59E2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6324933F-73DE-0B48-9798-9931E7914BAD}"/>
                </a:ext>
              </a:extLst>
            </p:cNvPr>
            <p:cNvGrpSpPr/>
            <p:nvPr/>
          </p:nvGrpSpPr>
          <p:grpSpPr>
            <a:xfrm>
              <a:off x="2362200" y="4572000"/>
              <a:ext cx="533400" cy="304800"/>
              <a:chOff x="3048000" y="3733800"/>
              <a:chExt cx="533400" cy="304800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45CDF385-9A49-9D43-866D-E73A4FA2E2A5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28DB5785-F6F1-BB4C-89D3-7580E735A1D7}"/>
                  </a:ext>
                </a:extLst>
              </p:cNvPr>
              <p:cNvSpPr/>
              <p:nvPr/>
            </p:nvSpPr>
            <p:spPr>
              <a:xfrm>
                <a:off x="3048000" y="38100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737F54C9-8ADD-864F-96F7-2E3A3D532388}"/>
                  </a:ext>
                </a:extLst>
              </p:cNvPr>
              <p:cNvSpPr/>
              <p:nvPr/>
            </p:nvSpPr>
            <p:spPr>
              <a:xfrm>
                <a:off x="3048000" y="38862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DD16850-5259-ED45-B560-47B4DA4ECB75}"/>
                  </a:ext>
                </a:extLst>
              </p:cNvPr>
              <p:cNvSpPr/>
              <p:nvPr/>
            </p:nvSpPr>
            <p:spPr>
              <a:xfrm>
                <a:off x="3048000" y="3962400"/>
                <a:ext cx="533400" cy="76200"/>
              </a:xfrm>
              <a:prstGeom prst="rect">
                <a:avLst/>
              </a:prstGeom>
              <a:noFill/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704128E7-9DC1-FA49-B274-CB4CCEE5489A}"/>
                  </a:ext>
                </a:extLst>
              </p:cNvPr>
              <p:cNvSpPr/>
              <p:nvPr/>
            </p:nvSpPr>
            <p:spPr>
              <a:xfrm>
                <a:off x="3048000" y="3733800"/>
                <a:ext cx="533400" cy="304800"/>
              </a:xfrm>
              <a:prstGeom prst="rect">
                <a:avLst/>
              </a:prstGeom>
              <a:noFill/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C02B507-8C40-6E43-AD3F-F1E80B90A6B1}"/>
              </a:ext>
            </a:extLst>
          </p:cNvPr>
          <p:cNvGrpSpPr/>
          <p:nvPr/>
        </p:nvGrpSpPr>
        <p:grpSpPr>
          <a:xfrm>
            <a:off x="4191000" y="2768507"/>
            <a:ext cx="1295400" cy="1219200"/>
            <a:chOff x="4191000" y="1524000"/>
            <a:chExt cx="1295400" cy="1219200"/>
          </a:xfrm>
        </p:grpSpPr>
        <p:sp>
          <p:nvSpPr>
            <p:cNvPr id="252" name="Left Brace 251">
              <a:extLst>
                <a:ext uri="{FF2B5EF4-FFF2-40B4-BE49-F238E27FC236}">
                  <a16:creationId xmlns:a16="http://schemas.microsoft.com/office/drawing/2014/main" id="{571DA349-A8B2-5A42-BA08-05608D98E797}"/>
                </a:ext>
              </a:extLst>
            </p:cNvPr>
            <p:cNvSpPr/>
            <p:nvPr/>
          </p:nvSpPr>
          <p:spPr>
            <a:xfrm>
              <a:off x="4648200" y="1524000"/>
              <a:ext cx="76200" cy="609600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Left Brace 252">
              <a:extLst>
                <a:ext uri="{FF2B5EF4-FFF2-40B4-BE49-F238E27FC236}">
                  <a16:creationId xmlns:a16="http://schemas.microsoft.com/office/drawing/2014/main" id="{7EC5F26D-A95E-E644-8BF9-CBF286647B99}"/>
                </a:ext>
              </a:extLst>
            </p:cNvPr>
            <p:cNvSpPr/>
            <p:nvPr/>
          </p:nvSpPr>
          <p:spPr>
            <a:xfrm>
              <a:off x="4648200" y="2133600"/>
              <a:ext cx="76200" cy="609600"/>
            </a:xfrm>
            <a:prstGeom prst="lef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ight Brace 253">
              <a:extLst>
                <a:ext uri="{FF2B5EF4-FFF2-40B4-BE49-F238E27FC236}">
                  <a16:creationId xmlns:a16="http://schemas.microsoft.com/office/drawing/2014/main" id="{AA605101-D11F-0942-9A3E-6E89BDD0C3CA}"/>
                </a:ext>
              </a:extLst>
            </p:cNvPr>
            <p:cNvSpPr/>
            <p:nvPr/>
          </p:nvSpPr>
          <p:spPr>
            <a:xfrm>
              <a:off x="5410200" y="1524000"/>
              <a:ext cx="76200" cy="6096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ight Brace 254">
              <a:extLst>
                <a:ext uri="{FF2B5EF4-FFF2-40B4-BE49-F238E27FC236}">
                  <a16:creationId xmlns:a16="http://schemas.microsoft.com/office/drawing/2014/main" id="{A59D9EA8-2B73-5F4E-BEAB-0CA2E277B2E0}"/>
                </a:ext>
              </a:extLst>
            </p:cNvPr>
            <p:cNvSpPr/>
            <p:nvPr/>
          </p:nvSpPr>
          <p:spPr>
            <a:xfrm>
              <a:off x="5410200" y="2133600"/>
              <a:ext cx="76200" cy="609600"/>
            </a:xfrm>
            <a:prstGeom prst="rightBrac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59657041-FF32-2541-A0FC-96000E012BA8}"/>
                </a:ext>
              </a:extLst>
            </p:cNvPr>
            <p:cNvSpPr txBox="1"/>
            <p:nvPr/>
          </p:nvSpPr>
          <p:spPr>
            <a:xfrm>
              <a:off x="4191000" y="1676400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accent1"/>
                  </a:solidFill>
                </a:rPr>
                <a:t>Set 2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954EB177-96C2-9F48-9938-C37692E0056C}"/>
                </a:ext>
              </a:extLst>
            </p:cNvPr>
            <p:cNvSpPr txBox="1"/>
            <p:nvPr/>
          </p:nvSpPr>
          <p:spPr>
            <a:xfrm>
              <a:off x="4191000" y="2286000"/>
              <a:ext cx="4700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0000FF"/>
                  </a:solidFill>
                </a:rPr>
                <a:t>Set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052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4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4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4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7" grpId="0" animBg="1"/>
      <p:bldP spid="219" grpId="0" animBg="1"/>
      <p:bldP spid="220" grpId="0" animBg="1"/>
      <p:bldP spid="221" grpId="0" animBg="1"/>
      <p:bldP spid="222" grpId="0" animBg="1"/>
      <p:bldP spid="11" grpId="0"/>
      <p:bldP spid="13" grpId="0"/>
      <p:bldP spid="14" grpId="0"/>
      <p:bldP spid="223" grpId="0" animBg="1"/>
      <p:bldP spid="225" grpId="0" animBg="1"/>
      <p:bldP spid="226" grpId="0"/>
    </p:bldLst>
  </p:timing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SigBrnd</Template>
  <TotalTime>12484</TotalTime>
  <Words>2959</Words>
  <Application>Microsoft Macintosh PowerPoint</Application>
  <PresentationFormat>On-screen Show (4:3)</PresentationFormat>
  <Paragraphs>1133</Paragraphs>
  <Slides>18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  <vt:variant>
        <vt:lpstr>Custom Shows</vt:lpstr>
      </vt:variant>
      <vt:variant>
        <vt:i4>1</vt:i4>
      </vt:variant>
    </vt:vector>
  </HeadingPairs>
  <TitlesOfParts>
    <vt:vector size="31" baseType="lpstr">
      <vt:lpstr>Frutiger 55 Roman</vt:lpstr>
      <vt:lpstr>Arial</vt:lpstr>
      <vt:lpstr>Calibri</vt:lpstr>
      <vt:lpstr>Courier New</vt:lpstr>
      <vt:lpstr>Helvetica</vt:lpstr>
      <vt:lpstr>Times New Roman</vt:lpstr>
      <vt:lpstr>Wingdings</vt:lpstr>
      <vt:lpstr>1_Office Theme</vt:lpstr>
      <vt:lpstr>Office Theme</vt:lpstr>
      <vt:lpstr>2_Office Theme</vt:lpstr>
      <vt:lpstr>3_Office Theme</vt:lpstr>
      <vt:lpstr>4_Office Theme</vt:lpstr>
      <vt:lpstr>CSS 422 Hardware and Computer Organization </vt:lpstr>
      <vt:lpstr>Topics</vt:lpstr>
      <vt:lpstr>Associative Mapping</vt:lpstr>
      <vt:lpstr>Associative Mapping</vt:lpstr>
      <vt:lpstr>Find hit/miss in an associative cache</vt:lpstr>
      <vt:lpstr>Problem on Associative Cache</vt:lpstr>
      <vt:lpstr>Set-Associative Cache</vt:lpstr>
      <vt:lpstr>2-way Set-associative cache</vt:lpstr>
      <vt:lpstr>2-way Set-associative cache</vt:lpstr>
      <vt:lpstr>N-Way Set Associative Cache</vt:lpstr>
      <vt:lpstr>Find Hit/Miss in Set Associative Cache</vt:lpstr>
      <vt:lpstr>Cache Block Replacement</vt:lpstr>
      <vt:lpstr>In-Class Exercise</vt:lpstr>
      <vt:lpstr>Cache Write Strategies</vt:lpstr>
      <vt:lpstr>Multi-Processor System</vt:lpstr>
      <vt:lpstr>Snoop Cache</vt:lpstr>
      <vt:lpstr>Elements of Cache Design</vt:lpstr>
      <vt:lpstr>Summary</vt:lpstr>
      <vt:lpstr>Custom Show 1</vt:lpstr>
    </vt:vector>
  </TitlesOfParts>
  <Company>Pluto Sound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CSc3360 Windowing Systems Programming</dc:title>
  <dc:creator>Stephen J. Pellicer</dc:creator>
  <cp:lastModifiedBy>Munehiro Fukuda</cp:lastModifiedBy>
  <cp:revision>634</cp:revision>
  <cp:lastPrinted>1601-01-01T00:00:00Z</cp:lastPrinted>
  <dcterms:created xsi:type="dcterms:W3CDTF">2006-01-05T18:10:09Z</dcterms:created>
  <dcterms:modified xsi:type="dcterms:W3CDTF">2023-03-07T07:53:30Z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