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24"/>
  </p:notesMasterIdLst>
  <p:handoutMasterIdLst>
    <p:handoutMasterId r:id="rId25"/>
  </p:handoutMasterIdLst>
  <p:sldIdLst>
    <p:sldId id="257" r:id="rId6"/>
    <p:sldId id="258" r:id="rId7"/>
    <p:sldId id="260" r:id="rId8"/>
    <p:sldId id="263" r:id="rId9"/>
    <p:sldId id="261" r:id="rId10"/>
    <p:sldId id="262" r:id="rId11"/>
    <p:sldId id="266" r:id="rId12"/>
    <p:sldId id="269" r:id="rId13"/>
    <p:sldId id="267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59" r:id="rId2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B4"/>
    <a:srgbClr val="0033CC"/>
    <a:srgbClr val="003399"/>
    <a:srgbClr val="3333FF"/>
    <a:srgbClr val="3333CC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 autoAdjust="0"/>
    <p:restoredTop sz="93875" autoAdjust="0"/>
  </p:normalViewPr>
  <p:slideViewPr>
    <p:cSldViewPr>
      <p:cViewPr varScale="1">
        <p:scale>
          <a:sx n="123" d="100"/>
          <a:sy n="123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F572-265B-3547-BC13-FCABC9ED0447}" type="datetimeFigureOut">
              <a:rPr lang="en-US" smtClean="0"/>
              <a:t>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4195-DB73-2948-AAE3-1992059A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AF339365-9AAE-4473-BF43-687E300CC7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8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F00B-398C-4E32-A106-4EFC87DFA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6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04F3-1F08-4F79-8004-EB8AE6F905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5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1C0B-A663-4676-98A1-EF2B0305DC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5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9E1F5-56A0-4092-8225-C60227A118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2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223F-1B41-4171-8A8F-48E3E08B55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630A-5A24-4AF5-8F66-7351743884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8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D3C-8DAA-4E9B-A2FB-8311C2F98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43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535D-A06A-468D-A90E-EB638E36CF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11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D119-87EF-4256-90AF-48015D9F2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80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C713-78D8-4984-95D4-4FF8F2B61A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29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9E2C-54B9-41F4-8A75-685EC36FDB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3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16C61-14C4-4AE7-93C7-F4B6C59C8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74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7B6BF-2C52-4BDE-8452-EF6BF7F5B2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391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0D25-200A-48E8-9DDC-62FF0E140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642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115E-AF98-4ED5-8C11-3B9BEE12E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98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9FC2-E98C-4F23-9B53-6ACB1EC38C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40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9B22-775F-47F2-BB39-AB61C96BBD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60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26F5-8834-4AA6-B58D-F267DCAD1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28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131B-21CC-4493-8A15-CB73888D0B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094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4EED-9150-4CBA-936D-69B651A6C2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725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AE18-2A9D-4F31-9547-7F6DAE83B8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456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C30F2-9D2A-4E04-93BB-C67D265F9F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0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4142-2AF2-4C81-AF7A-E8BA01F519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242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88C6-7EA3-44BB-A5F1-1E34EBE592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51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54ED-928E-4E9C-BDF8-1051F03C90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55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1C57-2C44-473C-9386-A931A836D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007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0ED0-AA16-40FE-AF3A-4C33E99CDA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659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6AD-AF07-42B5-9D46-5539309758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80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55EF-A800-4D1A-B1F9-AA6D889391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1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0062-1BFD-4FAE-8485-7BAF213806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21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F441C-5005-4038-84DB-2FDDB93481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86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04E6-0F91-44E7-9B5E-F664EBA0AB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909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0B03-4C4F-4E9E-BB4E-3FB1746A8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AC32-1D6B-4D70-805C-E15AC96883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4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F062-751B-4EE9-900C-7289453D4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63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1DA4-678B-431F-80DB-70D7FF838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028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C23B-4C7F-4ED8-A02D-7FB18565B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30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30C1-A8FB-470F-8DDB-BC6F509634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18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C0D9-E6BB-4FB2-B907-408BB5D78A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579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2410-B111-4672-B80A-1470C985BF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867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878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0316-90B9-47E1-9D52-5114F42BC1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798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18A5-4C2C-4EE1-920D-EDA3AE8694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841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FB6D-48BA-406B-907B-8A5D67E9CB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5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24B9-9B2F-4D4E-B8CB-81B920F9B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712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5D5D-4683-4050-B25A-4DE824392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67F9-B259-41B4-84A7-FFB3DF4E7E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255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36D1-BADA-4678-B8BD-92B0B8C911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7982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9DFC-976C-4D6B-8193-C5AF489C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557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A63F-6A54-442E-88AD-E00D272E60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82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1B87-1841-4BFE-85BB-CBB0D4F951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816B-6821-463E-94FD-740CBB093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2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9E861-AD90-4143-ABAD-63B485863C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3882-8A51-4435-921E-75A4987E1B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1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A35C1-EB63-4480-AB2E-C5E855A028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0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B0948D-7B13-4C95-ADBF-523A4CD9FA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0FB78-9F76-4BA3-B607-145052372D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A38662-C29B-4744-AC2F-5D09956BA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5FCF6E-81D6-41FA-94ED-9718693F5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FEC22B-A995-420B-97FC-0CF5935C30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xfrm>
            <a:off x="4800600" y="228600"/>
            <a:ext cx="4343400" cy="612775"/>
          </a:xfrm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  <a:t>CSS 422 Hardware and Computer Organization</a:t>
            </a:r>
            <a:b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altLang="ko-KR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47" name="Rectangle 6"/>
          <p:cNvSpPr>
            <a:spLocks/>
          </p:cNvSpPr>
          <p:nvPr/>
        </p:nvSpPr>
        <p:spPr bwMode="auto">
          <a:xfrm>
            <a:off x="762000" y="16764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>
                <a:solidFill>
                  <a:schemeClr val="bg1"/>
                </a:solidFill>
                <a:ea typeface="굴림" pitchFamily="34" charset="-127"/>
              </a:rPr>
              <a:t>Computer Arithmetic</a:t>
            </a:r>
            <a:endParaRPr lang="en-US" altLang="ko-KR" sz="4800" dirty="0">
              <a:solidFill>
                <a:schemeClr val="bg1"/>
              </a:solidFill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4391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Munehiro Fukuda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3492" y="3650218"/>
            <a:ext cx="70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Ver. </a:t>
            </a:r>
            <a:r>
              <a:rPr lang="en-US" altLang="ko-KR">
                <a:solidFill>
                  <a:schemeClr val="bg1"/>
                </a:solidFill>
                <a:ea typeface="굴림" pitchFamily="50" charset="-127"/>
              </a:rPr>
              <a:t>3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DF00B-398C-4E32-A106-4EFC87DFAA0A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Real</a:t>
            </a:r>
            <a:r>
              <a:rPr lang="ja-JP" altLang="en-US" dirty="0"/>
              <a:t> </a:t>
            </a:r>
            <a:r>
              <a:rPr lang="ja-JP" altLang="ja-JP" dirty="0"/>
              <a:t>N</a:t>
            </a:r>
            <a:r>
              <a:rPr lang="en-US" altLang="ja-JP" dirty="0"/>
              <a:t>umbers</a:t>
            </a:r>
            <a:r>
              <a:rPr lang="ja-JP" altLang="en-US" dirty="0"/>
              <a:t> </a:t>
            </a:r>
            <a:r>
              <a:rPr lang="en-US" altLang="ja-JP" dirty="0"/>
              <a:t>in</a:t>
            </a:r>
            <a:r>
              <a:rPr lang="ja-JP" altLang="en-US" dirty="0"/>
              <a:t> </a:t>
            </a:r>
            <a:r>
              <a:rPr lang="en-US" altLang="ja-JP" dirty="0"/>
              <a:t>Binary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3FB6D-48BA-406B-907B-8A5D67E9CB61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1295400" y="1905000"/>
            <a:ext cx="23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Subtraction</a:t>
            </a:r>
            <a:r>
              <a:rPr lang="ja-JP" altLang="en-US" b="1" dirty="0"/>
              <a:t> </a:t>
            </a:r>
            <a:r>
              <a:rPr lang="en-US" altLang="ja-JP" b="1" dirty="0"/>
              <a:t>Method</a:t>
            </a:r>
            <a:endParaRPr lang="en-US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542CDA-F4E8-0145-96E5-97F23B43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43200"/>
            <a:ext cx="2807369" cy="3200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466F0A-F069-B84C-BF84-444C7BF63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362200"/>
            <a:ext cx="2819400" cy="41374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15000" y="1981200"/>
            <a:ext cx="2556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/>
              <a:t>Multiplication</a:t>
            </a:r>
            <a:r>
              <a:rPr lang="ja-JP" altLang="en-US" b="1" dirty="0"/>
              <a:t> </a:t>
            </a:r>
            <a:r>
              <a:rPr lang="en-US" altLang="ja-JP" b="1" dirty="0"/>
              <a:t>Method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56480D-814A-7B45-81A8-C7056AD29915}"/>
              </a:ext>
            </a:extLst>
          </p:cNvPr>
          <p:cNvSpPr txBox="1"/>
          <p:nvPr/>
        </p:nvSpPr>
        <p:spPr>
          <a:xfrm>
            <a:off x="7086600" y="2819400"/>
            <a:ext cx="1788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Means larger than 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EB6518-9E32-F74A-B817-81BD5C32C8FD}"/>
              </a:ext>
            </a:extLst>
          </p:cNvPr>
          <p:cNvSpPr txBox="1"/>
          <p:nvPr/>
        </p:nvSpPr>
        <p:spPr>
          <a:xfrm>
            <a:off x="7064992" y="3966864"/>
            <a:ext cx="1879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Means larger than 0.05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6DEC0-227F-3A4F-A20E-A69B62842DB7}"/>
              </a:ext>
            </a:extLst>
          </p:cNvPr>
          <p:cNvSpPr txBox="1"/>
          <p:nvPr/>
        </p:nvSpPr>
        <p:spPr>
          <a:xfrm>
            <a:off x="7128332" y="4897398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Means less than 0.05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FB721-F246-D341-BE01-A951426A400F}"/>
              </a:ext>
            </a:extLst>
          </p:cNvPr>
          <p:cNvSpPr txBox="1"/>
          <p:nvPr/>
        </p:nvSpPr>
        <p:spPr>
          <a:xfrm>
            <a:off x="7086600" y="5879305"/>
            <a:ext cx="1680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Means equal to 0.05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EAB82-F892-C244-A6A8-732C9571996D}"/>
              </a:ext>
            </a:extLst>
          </p:cNvPr>
          <p:cNvSpPr txBox="1"/>
          <p:nvPr/>
        </p:nvSpPr>
        <p:spPr>
          <a:xfrm>
            <a:off x="3603718" y="5862864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0.8125</a:t>
            </a:r>
            <a:r>
              <a:rPr lang="en-US" baseline="-25000" dirty="0">
                <a:solidFill>
                  <a:srgbClr val="C00000"/>
                </a:solidFill>
              </a:rPr>
              <a:t>10</a:t>
            </a:r>
            <a:r>
              <a:rPr lang="en-US" dirty="0">
                <a:solidFill>
                  <a:srgbClr val="C00000"/>
                </a:solidFill>
              </a:rPr>
              <a:t> = 0.1101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61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Numbers and Recurring Fractions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49763"/>
          </a:xfrm>
        </p:spPr>
        <p:txBody>
          <a:bodyPr/>
          <a:lstStyle/>
          <a:p>
            <a:pPr marL="285750">
              <a:lnSpc>
                <a:spcPct val="110000"/>
              </a:lnSpc>
            </a:pPr>
            <a:r>
              <a:rPr lang="en-US" sz="2200" dirty="0"/>
              <a:t>Many fractions are repeating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200" dirty="0"/>
              <a:t>	Ex) convert 0.6 to binary</a:t>
            </a:r>
            <a:r>
              <a:rPr lang="ja-JP" altLang="en-US" sz="2200" dirty="0"/>
              <a:t>, </a:t>
            </a:r>
            <a:r>
              <a:rPr lang="en-US" altLang="ja-JP" sz="2200" dirty="0"/>
              <a:t>using</a:t>
            </a:r>
            <a:r>
              <a:rPr lang="ja-JP" altLang="en-US" sz="2200" dirty="0"/>
              <a:t> </a:t>
            </a:r>
            <a:r>
              <a:rPr lang="en-US" altLang="ja-JP" sz="2200" dirty="0"/>
              <a:t>the</a:t>
            </a:r>
            <a:r>
              <a:rPr lang="ja-JP" altLang="en-US" sz="2200" dirty="0"/>
              <a:t> </a:t>
            </a:r>
            <a:r>
              <a:rPr lang="en-US" altLang="ja-JP" sz="2200" dirty="0"/>
              <a:t>multiplication</a:t>
            </a:r>
            <a:r>
              <a:rPr lang="ja-JP" altLang="en-US" sz="2200" dirty="0"/>
              <a:t> </a:t>
            </a:r>
            <a:r>
              <a:rPr lang="en-US" altLang="ja-JP" sz="2200" dirty="0"/>
              <a:t>method</a:t>
            </a:r>
            <a:endParaRPr lang="en-US" sz="2200" dirty="0"/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/>
              <a:t>0.6 * 2 = 0.2 ---- 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/>
              <a:t>0.2 * 2 = 0.4 -----0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/>
              <a:t>0.4 * 2 = 0.8 -----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/>
              <a:t>0.8 * 2 = 0.6 -----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b="1" dirty="0"/>
              <a:t>0.6 * 2 = 0.2 ---- </a:t>
            </a:r>
            <a:r>
              <a:rPr lang="en-US" sz="1800" b="1" dirty="0">
                <a:solidFill>
                  <a:srgbClr val="FF0000"/>
                </a:solidFill>
              </a:rPr>
              <a:t>1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b="1" dirty="0"/>
              <a:t>0.2 * 2 = 0.4 -----0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b="1" dirty="0"/>
              <a:t>0.4 * 2 = 0.8 -----</a:t>
            </a:r>
            <a:r>
              <a:rPr lang="en-US" sz="1800" b="1" dirty="0">
                <a:solidFill>
                  <a:srgbClr val="FF0000"/>
                </a:solidFill>
              </a:rPr>
              <a:t>0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b="1" dirty="0"/>
              <a:t>0.8 * 2 = 0.6 -----</a:t>
            </a:r>
            <a:r>
              <a:rPr lang="en-US" sz="1800" b="1" dirty="0">
                <a:solidFill>
                  <a:srgbClr val="FF0000"/>
                </a:solidFill>
              </a:rPr>
              <a:t>1</a:t>
            </a:r>
          </a:p>
          <a:p>
            <a:pPr marL="400050" lvl="1" indent="0">
              <a:lnSpc>
                <a:spcPct val="110000"/>
              </a:lnSpc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>
                <a:solidFill>
                  <a:srgbClr val="FF0000"/>
                </a:solidFill>
              </a:rPr>
              <a:t>So, 0.6 </a:t>
            </a:r>
            <a:r>
              <a:rPr lang="en-US" sz="1800" dirty="0">
                <a:solidFill>
                  <a:srgbClr val="FF0000"/>
                </a:solidFill>
                <a:sym typeface="Wingdings" pitchFamily="2" charset="2"/>
              </a:rPr>
              <a:t> 0.1001100110011001….. (will be repeated infinitely)</a:t>
            </a:r>
            <a:endParaRPr lang="en-US" sz="18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21643-B15F-F94E-B1B5-2977659B041C}"/>
              </a:ext>
            </a:extLst>
          </p:cNvPr>
          <p:cNvSpPr txBox="1"/>
          <p:nvPr/>
        </p:nvSpPr>
        <p:spPr>
          <a:xfrm>
            <a:off x="2743200" y="3350581"/>
            <a:ext cx="6278539" cy="1905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1">
              <a:lnSpc>
                <a:spcPct val="110000"/>
              </a:lnSpc>
            </a:pPr>
            <a:r>
              <a:rPr lang="en-US" b="1" dirty="0"/>
              <a:t>Solution:</a:t>
            </a:r>
          </a:p>
          <a:p>
            <a:pPr marL="685800" lvl="1">
              <a:lnSpc>
                <a:spcPct val="110000"/>
              </a:lnSpc>
            </a:pPr>
            <a:r>
              <a:rPr lang="en-US" dirty="0"/>
              <a:t>Truncation : The simplest technique. Drop unwanted bits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dirty="0"/>
              <a:t>	Ex) 0.1101101 </a:t>
            </a:r>
            <a:r>
              <a:rPr lang="en-US" dirty="0">
                <a:sym typeface="Wingdings" pitchFamily="2" charset="2"/>
              </a:rPr>
              <a:t> 0.1101 </a:t>
            </a:r>
          </a:p>
          <a:p>
            <a:pPr marL="685800" lvl="1">
              <a:lnSpc>
                <a:spcPct val="110000"/>
              </a:lnSpc>
            </a:pPr>
            <a:r>
              <a:rPr lang="en-US" dirty="0"/>
              <a:t>Rounding : Better technique, but complicated</a:t>
            </a:r>
          </a:p>
          <a:p>
            <a:pPr marL="685800"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	Ex) 0.1101101 =  0. 1101 + ( 0.0000101 = 2</a:t>
            </a:r>
            <a:r>
              <a:rPr lang="en-US" baseline="30000" dirty="0">
                <a:sym typeface="Wingdings" pitchFamily="2" charset="2"/>
              </a:rPr>
              <a:t>-5</a:t>
            </a:r>
            <a:r>
              <a:rPr lang="en-US" dirty="0">
                <a:sym typeface="Wingdings" pitchFamily="2" charset="2"/>
              </a:rPr>
              <a:t>+2</a:t>
            </a:r>
            <a:r>
              <a:rPr lang="en-US" baseline="30000" dirty="0">
                <a:sym typeface="Wingdings" pitchFamily="2" charset="2"/>
              </a:rPr>
              <a:t>-7</a:t>
            </a:r>
            <a:r>
              <a:rPr lang="en-US" dirty="0">
                <a:sym typeface="Wingdings" pitchFamily="2" charset="2"/>
              </a:rPr>
              <a:t>&gt; 2</a:t>
            </a:r>
            <a:r>
              <a:rPr lang="en-US" baseline="30000" dirty="0">
                <a:sym typeface="Wingdings" pitchFamily="2" charset="2"/>
              </a:rPr>
              <a:t>-6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marL="685800" lvl="1">
              <a:lnSpc>
                <a:spcPct val="110000"/>
              </a:lnSpc>
            </a:pPr>
            <a:r>
              <a:rPr lang="en-US" dirty="0">
                <a:sym typeface="Wingdings" pitchFamily="2" charset="2"/>
              </a:rPr>
              <a:t>			= 0.1101 + 0.0001 = 0.1110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2DC80D58-2974-3B4B-9662-ABCAF4E454CB}"/>
              </a:ext>
            </a:extLst>
          </p:cNvPr>
          <p:cNvSpPr/>
          <p:nvPr/>
        </p:nvSpPr>
        <p:spPr>
          <a:xfrm rot="18624628">
            <a:off x="2994662" y="5523047"/>
            <a:ext cx="988199" cy="1976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3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 in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How to represent a real number in a computer system?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Real number = integer part + fraction part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Can we represent an irrational number in binary?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No, since we have a fixed number of bits, and irrational numbers are irregularly infinite number.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If we approximate, then we can represent in bits.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Limited precision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Overflow/underflow is unavoidable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92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Two main approaches: Fixed vs. Floating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3366FF"/>
                </a:solidFill>
              </a:rPr>
              <a:t>Fixed-point representation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Divide the bits for integer part and fraction part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Point is fixed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3366FF"/>
                </a:solidFill>
              </a:rPr>
              <a:t>Easier but less flexible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rgbClr val="800000"/>
                </a:solidFill>
              </a:rPr>
              <a:t>Floating-point representation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Divide the bits for sign, exponent and mantissa part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Match with scientific notation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Point is floating 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Flexible but more complex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800000"/>
                </a:solidFill>
              </a:rPr>
              <a:t>Floating-point is now a standard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32225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Fixed-Point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2000" dirty="0"/>
              <a:t>Fixed-point representation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Divide the bits for integer part and fraction part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For example, 3.625</a:t>
            </a:r>
            <a:r>
              <a:rPr lang="en-US" sz="2000" baseline="-25000" dirty="0"/>
              <a:t>10</a:t>
            </a:r>
            <a:r>
              <a:rPr lang="en-US" sz="2000" dirty="0"/>
              <a:t> = 11.101</a:t>
            </a:r>
            <a:r>
              <a:rPr lang="en-US" sz="2000" baseline="-25000" dirty="0"/>
              <a:t>2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000" dirty="0"/>
              <a:t>Not flexible.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What if you really need to </a:t>
            </a:r>
            <a:r>
              <a:rPr lang="en-US" sz="1800"/>
              <a:t>represent 3.625 </a:t>
            </a:r>
            <a:r>
              <a:rPr lang="en-US" sz="1800" dirty="0"/>
              <a:t>* 10</a:t>
            </a:r>
            <a:r>
              <a:rPr lang="en-US" sz="1800" baseline="30000" dirty="0"/>
              <a:t>(-18) </a:t>
            </a:r>
            <a:r>
              <a:rPr lang="en-US" sz="1800" dirty="0"/>
              <a:t>in computer?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How many bits will be needed?</a:t>
            </a:r>
          </a:p>
          <a:p>
            <a:pPr lvl="2">
              <a:lnSpc>
                <a:spcPct val="110000"/>
              </a:lnSpc>
            </a:pPr>
            <a:r>
              <a:rPr lang="en-US" altLang="ja-JP" sz="1600" dirty="0"/>
              <a:t>10</a:t>
            </a:r>
            <a:r>
              <a:rPr lang="en-US" altLang="ja-JP" sz="1600" baseline="30000" dirty="0"/>
              <a:t>18</a:t>
            </a:r>
            <a:r>
              <a:rPr lang="ja-JP" altLang="en-US" sz="1600" dirty="0"/>
              <a:t> </a:t>
            </a:r>
            <a:r>
              <a:rPr lang="en-US" altLang="ja-JP" sz="1600" dirty="0"/>
              <a:t>=</a:t>
            </a:r>
            <a:r>
              <a:rPr lang="ja-JP" altLang="en-US" sz="1600" dirty="0"/>
              <a:t> </a:t>
            </a:r>
            <a:r>
              <a:rPr lang="en-US" altLang="ja-JP" sz="1600" dirty="0" err="1"/>
              <a:t>Exa</a:t>
            </a:r>
            <a:r>
              <a:rPr lang="ja-JP" altLang="en-US" sz="1600" dirty="0"/>
              <a:t> </a:t>
            </a:r>
            <a:r>
              <a:rPr lang="en-US" altLang="ja-JP" sz="1600" dirty="0"/>
              <a:t>=</a:t>
            </a:r>
            <a:r>
              <a:rPr lang="ja-JP" altLang="en-US" sz="1600" dirty="0"/>
              <a:t> </a:t>
            </a:r>
            <a:r>
              <a:rPr lang="en-US" altLang="ja-JP" sz="1600" dirty="0"/>
              <a:t>Giga * 10</a:t>
            </a:r>
            <a:r>
              <a:rPr lang="en-US" altLang="ja-JP" sz="1600" baseline="30000" dirty="0"/>
              <a:t>3</a:t>
            </a:r>
            <a:r>
              <a:rPr lang="en-US" altLang="ja-JP" sz="1600" dirty="0"/>
              <a:t> * 10</a:t>
            </a:r>
            <a:r>
              <a:rPr lang="en-US" altLang="ja-JP" sz="1600" baseline="30000" dirty="0"/>
              <a:t>3</a:t>
            </a:r>
            <a:r>
              <a:rPr lang="en-US" altLang="ja-JP" sz="1600" dirty="0"/>
              <a:t> * 10</a:t>
            </a:r>
            <a:r>
              <a:rPr lang="en-US" altLang="ja-JP" sz="1600" baseline="30000" dirty="0"/>
              <a:t>3</a:t>
            </a:r>
            <a:r>
              <a:rPr lang="en-US" altLang="ja-JP" sz="1600" dirty="0"/>
              <a:t>= 2</a:t>
            </a:r>
            <a:r>
              <a:rPr lang="en-US" altLang="ja-JP" sz="1600" baseline="30000" dirty="0"/>
              <a:t>30</a:t>
            </a:r>
            <a:r>
              <a:rPr lang="en-US" altLang="ja-JP" sz="1600" dirty="0"/>
              <a:t> * 2</a:t>
            </a:r>
            <a:r>
              <a:rPr lang="en-US" altLang="ja-JP" sz="1600" baseline="30000" dirty="0"/>
              <a:t>10</a:t>
            </a:r>
            <a:r>
              <a:rPr lang="en-US" altLang="ja-JP" sz="1600" dirty="0"/>
              <a:t> * 2</a:t>
            </a:r>
            <a:r>
              <a:rPr lang="en-US" altLang="ja-JP" sz="1600" baseline="30000" dirty="0"/>
              <a:t>10 </a:t>
            </a:r>
            <a:r>
              <a:rPr lang="en-US" altLang="ja-JP" sz="1600" dirty="0"/>
              <a:t>* 2</a:t>
            </a:r>
            <a:r>
              <a:rPr lang="en-US" altLang="ja-JP" sz="1600" baseline="30000" dirty="0"/>
              <a:t>10</a:t>
            </a:r>
            <a:r>
              <a:rPr lang="en-US" altLang="ja-JP" sz="1600" dirty="0"/>
              <a:t>= 2</a:t>
            </a:r>
            <a:r>
              <a:rPr lang="en-US" altLang="ja-JP" sz="1600" baseline="30000" dirty="0"/>
              <a:t>60</a:t>
            </a:r>
          </a:p>
          <a:p>
            <a:pPr lvl="2">
              <a:lnSpc>
                <a:spcPct val="110000"/>
              </a:lnSpc>
            </a:pPr>
            <a:r>
              <a:rPr lang="en-US" altLang="ja-JP" sz="1600" dirty="0"/>
              <a:t>60 bits</a:t>
            </a:r>
            <a:endParaRPr lang="en-US" sz="1600" baseline="30000" dirty="0"/>
          </a:p>
          <a:p>
            <a:pPr marL="914400" lvl="2" indent="0">
              <a:lnSpc>
                <a:spcPct val="110000"/>
              </a:lnSpc>
              <a:buNone/>
            </a:pPr>
            <a:endParaRPr lang="en-US" sz="1600" baseline="30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994181"/>
              </p:ext>
            </p:extLst>
          </p:nvPr>
        </p:nvGraphicFramePr>
        <p:xfrm>
          <a:off x="1143000" y="29718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0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0000">
                        <a:alpha val="3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alpha val="5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chemeClr val="accent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34290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Integer part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91000" y="34406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3399"/>
                </a:solidFill>
              </a:rPr>
              <a:t>Fractional part</a:t>
            </a:r>
          </a:p>
        </p:txBody>
      </p:sp>
    </p:spTree>
    <p:extLst>
      <p:ext uri="{BB962C8B-B14F-4D97-AF65-F5344CB8AC3E}">
        <p14:creationId xmlns:p14="http://schemas.microsoft.com/office/powerpoint/2010/main" val="381378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Representation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24359" y="1775726"/>
            <a:ext cx="8178800" cy="44195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50">
              <a:lnSpc>
                <a:spcPct val="110000"/>
              </a:lnSpc>
            </a:pPr>
            <a:r>
              <a:rPr lang="en-US" sz="2200"/>
              <a:t>Floating point representation</a:t>
            </a:r>
          </a:p>
          <a:p>
            <a:pPr marL="685800" lvl="1">
              <a:lnSpc>
                <a:spcPct val="110000"/>
              </a:lnSpc>
            </a:pPr>
            <a:r>
              <a:rPr lang="en-US" sz="1800"/>
              <a:t>Divide the bits for sign, exponent and mantissa</a:t>
            </a:r>
          </a:p>
          <a:p>
            <a:pPr marL="685800" lvl="1">
              <a:lnSpc>
                <a:spcPct val="110000"/>
              </a:lnSpc>
            </a:pPr>
            <a:endParaRPr lang="en-US" sz="1800"/>
          </a:p>
          <a:p>
            <a:pPr marL="285750">
              <a:lnSpc>
                <a:spcPct val="110000"/>
              </a:lnSpc>
            </a:pPr>
            <a:r>
              <a:rPr lang="en-US" sz="2200"/>
              <a:t>IEEE floating-point format </a:t>
            </a:r>
          </a:p>
          <a:p>
            <a:pPr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IEEE short real or single precision : 32-bits</a:t>
            </a:r>
          </a:p>
          <a:p>
            <a:pPr lvl="1" indent="-342900">
              <a:lnSpc>
                <a:spcPct val="110000"/>
              </a:lnSpc>
              <a:buFont typeface="+mj-lt"/>
              <a:buAutoNum type="arabicPeriod"/>
            </a:pPr>
            <a:endParaRPr lang="en-US" sz="1800"/>
          </a:p>
          <a:p>
            <a:pPr lvl="1" indent="-342900">
              <a:lnSpc>
                <a:spcPct val="110000"/>
              </a:lnSpc>
              <a:buFont typeface="+mj-lt"/>
              <a:buAutoNum type="arabicPeriod"/>
            </a:pPr>
            <a:endParaRPr lang="en-US" sz="1800"/>
          </a:p>
          <a:p>
            <a:pPr lvl="1" indent="-342900">
              <a:lnSpc>
                <a:spcPct val="110000"/>
              </a:lnSpc>
              <a:buFont typeface="+mj-lt"/>
              <a:buAutoNum type="arabicPeriod"/>
            </a:pPr>
            <a:endParaRPr lang="en-US" sz="1800"/>
          </a:p>
          <a:p>
            <a:pPr lvl="1" indent="-342900">
              <a:lnSpc>
                <a:spcPct val="110000"/>
              </a:lnSpc>
              <a:buFont typeface="+mj-lt"/>
              <a:buAutoNum type="arabicPeriod"/>
            </a:pPr>
            <a:r>
              <a:rPr lang="en-US" sz="1800"/>
              <a:t>IEEE long real or double precision: 64 bits</a:t>
            </a:r>
          </a:p>
          <a:p>
            <a:pPr marL="285750">
              <a:lnSpc>
                <a:spcPct val="110000"/>
              </a:lnSpc>
            </a:pPr>
            <a:endParaRPr 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48565"/>
              </p:ext>
            </p:extLst>
          </p:nvPr>
        </p:nvGraphicFramePr>
        <p:xfrm>
          <a:off x="1066800" y="3886200"/>
          <a:ext cx="4419600" cy="31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Sign (1)</a:t>
                      </a: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Exponent (8)</a:t>
                      </a: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BB4"/>
                          </a:solidFill>
                        </a:rPr>
                        <a:t>Mantissa(23)</a:t>
                      </a: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02857"/>
              </p:ext>
            </p:extLst>
          </p:nvPr>
        </p:nvGraphicFramePr>
        <p:xfrm>
          <a:off x="990600" y="5334000"/>
          <a:ext cx="8001001" cy="317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10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76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Sign (1)</a:t>
                      </a: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Exponent (11)</a:t>
                      </a: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BB4"/>
                          </a:solidFill>
                        </a:rPr>
                        <a:t>Mantissa(52)</a:t>
                      </a: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059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Floating-Point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686800" cy="44497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We will mostly use 32-bit (single precision) format.</a:t>
            </a:r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Let’s represent a real number to floating-point format</a:t>
            </a:r>
          </a:p>
          <a:p>
            <a:pPr marL="400050" lvl="1" indent="0">
              <a:lnSpc>
                <a:spcPct val="110000"/>
              </a:lnSpc>
              <a:buNone/>
            </a:pPr>
            <a:r>
              <a:rPr lang="en-US" sz="1800" dirty="0"/>
              <a:t>Ex) - </a:t>
            </a:r>
            <a:r>
              <a:rPr lang="en-US" sz="1800" b="1" dirty="0"/>
              <a:t>3.8125</a:t>
            </a:r>
            <a:r>
              <a:rPr lang="en-US" sz="1800" b="1" baseline="-25000" dirty="0"/>
              <a:t>10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sz="1800" dirty="0"/>
              <a:t>                 = </a:t>
            </a:r>
            <a:r>
              <a:rPr lang="en-US" sz="1800" b="1" dirty="0"/>
              <a:t>- 11.1101</a:t>
            </a:r>
            <a:r>
              <a:rPr lang="en-US" sz="1800" b="1" baseline="-25000" dirty="0"/>
              <a:t>2</a:t>
            </a:r>
            <a:r>
              <a:rPr lang="en-US" sz="1800" baseline="-25000" dirty="0"/>
              <a:t>  </a:t>
            </a:r>
            <a:r>
              <a:rPr lang="en-US" sz="1800" dirty="0">
                <a:solidFill>
                  <a:srgbClr val="FF0000"/>
                </a:solidFill>
              </a:rPr>
              <a:t>(note that the integer part is </a:t>
            </a:r>
            <a:r>
              <a:rPr lang="en-US" sz="1800" b="1" dirty="0">
                <a:solidFill>
                  <a:srgbClr val="FF0000"/>
                </a:solidFill>
              </a:rPr>
              <a:t>not</a:t>
            </a:r>
            <a:r>
              <a:rPr lang="en-US" sz="1800" dirty="0">
                <a:solidFill>
                  <a:srgbClr val="FF0000"/>
                </a:solidFill>
              </a:rPr>
              <a:t> 2’s complement)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		   =-</a:t>
            </a:r>
            <a:r>
              <a:rPr lang="en-US" sz="1800" b="1" dirty="0"/>
              <a:t>1</a:t>
            </a:r>
            <a:r>
              <a:rPr lang="en-US" sz="1800" dirty="0"/>
              <a:t>.11101*2</a:t>
            </a:r>
            <a:r>
              <a:rPr lang="en-US" sz="1800" baseline="30000" dirty="0"/>
              <a:t>1  </a:t>
            </a:r>
            <a:r>
              <a:rPr lang="en-US" sz="1800" dirty="0"/>
              <a:t>(normalize: scientific notation)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Sign bit = 1, since negative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Exponent = 1 + </a:t>
            </a:r>
            <a:r>
              <a:rPr lang="en-US" sz="1800" b="1" dirty="0"/>
              <a:t>127</a:t>
            </a:r>
            <a:r>
              <a:rPr lang="en-US" sz="1800" dirty="0"/>
              <a:t> (biased) = 128 = 10000000</a:t>
            </a:r>
            <a:r>
              <a:rPr lang="en-US" sz="1800" baseline="-25000" dirty="0"/>
              <a:t>2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Mantissa: </a:t>
            </a:r>
            <a:r>
              <a:rPr lang="en-US" sz="1800" dirty="0">
                <a:solidFill>
                  <a:srgbClr val="3333FF"/>
                </a:solidFill>
              </a:rPr>
              <a:t>11101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Therefore in floating-point representation,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/>
              <a:t>1 </a:t>
            </a:r>
            <a:r>
              <a:rPr lang="en-US" sz="1800" dirty="0">
                <a:solidFill>
                  <a:srgbClr val="FF0000"/>
                </a:solidFill>
              </a:rPr>
              <a:t>100 0000 0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3333FF"/>
                </a:solidFill>
              </a:rPr>
              <a:t>111 01 </a:t>
            </a:r>
            <a:r>
              <a:rPr lang="en-US" sz="1800" dirty="0"/>
              <a:t>00 0000 0000 0000 0000</a:t>
            </a:r>
            <a:r>
              <a:rPr lang="en-US" sz="1800" baseline="-25000" dirty="0"/>
              <a:t>2</a:t>
            </a:r>
            <a:r>
              <a:rPr lang="en-US" sz="1800" dirty="0"/>
              <a:t> = 0xC0740000 in ARM(or $C0740000 in 68K)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32800"/>
              </p:ext>
            </p:extLst>
          </p:nvPr>
        </p:nvGraphicFramePr>
        <p:xfrm>
          <a:off x="990600" y="2286000"/>
          <a:ext cx="4419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Sign (1)</a:t>
                      </a: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Exponent (8)</a:t>
                      </a: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2BB4"/>
                          </a:solidFill>
                        </a:rPr>
                        <a:t>Mantissa(23)</a:t>
                      </a:r>
                    </a:p>
                  </a:txBody>
                  <a:tcPr>
                    <a:solidFill>
                      <a:schemeClr val="accent1">
                        <a:alpha val="5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91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763000" cy="838200"/>
          </a:xfrm>
        </p:spPr>
        <p:txBody>
          <a:bodyPr/>
          <a:lstStyle/>
          <a:p>
            <a:r>
              <a:rPr lang="en-US" dirty="0"/>
              <a:t>Normalization </a:t>
            </a:r>
            <a:r>
              <a:rPr lang="en-US"/>
              <a:t>and Bias </a:t>
            </a:r>
            <a:r>
              <a:rPr lang="en-US" dirty="0"/>
              <a:t>Exponent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Normalization: Always 1 appears as an integer part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So, we do not have to represent this 1 in the format, therefore save one bit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Biased exponent: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The exponent has 8 bits, meaning it can range from -127 to 127 (Here we assume that -128 will never happen)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Therefore if we add 127 to the exponent, it will be always non-negative number.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So, let’s assume that in the representation, 0~255 is available for exponent filed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432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Why don't computers use signed magnitude?</a:t>
            </a:r>
          </a:p>
          <a:p>
            <a:r>
              <a:rPr lang="en-US" sz="2400" dirty="0"/>
              <a:t>Why do we want to use two's complement rather than one's complement?</a:t>
            </a:r>
          </a:p>
          <a:p>
            <a:r>
              <a:rPr lang="en-US" sz="2400" dirty="0"/>
              <a:t>How will shift-based divisions truncate data?</a:t>
            </a:r>
          </a:p>
          <a:p>
            <a:r>
              <a:rPr lang="en-US" sz="2400" dirty="0"/>
              <a:t>How to convert a real number into binary.  </a:t>
            </a:r>
          </a:p>
          <a:p>
            <a:r>
              <a:rPr lang="en-US" sz="2400" dirty="0"/>
              <a:t>What are the pros and cons of fixed point numbers?</a:t>
            </a:r>
          </a:p>
          <a:p>
            <a:r>
              <a:rPr lang="en-US" sz="2400" dirty="0"/>
              <a:t>Explain </a:t>
            </a:r>
            <a:r>
              <a:rPr lang="en-US" sz="2400"/>
              <a:t>the normalization</a:t>
            </a:r>
            <a:r>
              <a:rPr lang="en-US" sz="2400" dirty="0"/>
              <a:t>, the exponent, and the </a:t>
            </a:r>
            <a:r>
              <a:rPr lang="en-US" sz="2400" dirty="0" err="1"/>
              <a:t>mantisa</a:t>
            </a:r>
            <a:r>
              <a:rPr lang="en-US" sz="2400" dirty="0"/>
              <a:t> of IEEE floating-point numbers.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096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/>
              <a:t>Nagative</a:t>
            </a:r>
            <a:r>
              <a:rPr lang="en-US" sz="2000" dirty="0"/>
              <a:t> binary numbers and their arithmetic (Null Ch2.4)</a:t>
            </a:r>
          </a:p>
          <a:p>
            <a:pPr lvl="1"/>
            <a:r>
              <a:rPr lang="en-US" sz="2000" dirty="0"/>
              <a:t>Signed magnitude</a:t>
            </a:r>
          </a:p>
          <a:p>
            <a:pPr lvl="1"/>
            <a:r>
              <a:rPr lang="en-US" sz="2000" dirty="0"/>
              <a:t>One’s complement</a:t>
            </a:r>
          </a:p>
          <a:p>
            <a:pPr lvl="1"/>
            <a:r>
              <a:rPr lang="en-US" sz="2000" dirty="0"/>
              <a:t>Two’s complement</a:t>
            </a:r>
          </a:p>
          <a:p>
            <a:pPr lvl="1"/>
            <a:r>
              <a:rPr lang="en-US" sz="2000" dirty="0"/>
              <a:t>Multiplication/Division by shifts</a:t>
            </a:r>
          </a:p>
          <a:p>
            <a:r>
              <a:rPr lang="en-US" sz="2000" dirty="0"/>
              <a:t>Real numbers (Null ZCh2.5)</a:t>
            </a:r>
          </a:p>
          <a:p>
            <a:pPr lvl="1"/>
            <a:r>
              <a:rPr lang="en-US" sz="2000" dirty="0"/>
              <a:t>Binary</a:t>
            </a:r>
          </a:p>
          <a:p>
            <a:pPr lvl="1"/>
            <a:r>
              <a:rPr lang="en-US" sz="2000" dirty="0"/>
              <a:t>Fixed point</a:t>
            </a:r>
          </a:p>
          <a:p>
            <a:pPr lvl="1"/>
            <a:r>
              <a:rPr lang="en-US" sz="2000" dirty="0"/>
              <a:t>Floating point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6C61-14C4-4AE7-93C7-F4B6C59C883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460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Signed</a:t>
            </a:r>
            <a:r>
              <a:rPr lang="ja-JP" altLang="en-US" dirty="0"/>
              <a:t> </a:t>
            </a:r>
            <a:r>
              <a:rPr lang="en-US" altLang="ja-JP" dirty="0"/>
              <a:t>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286000"/>
          </a:xfrm>
        </p:spPr>
        <p:txBody>
          <a:bodyPr/>
          <a:lstStyle/>
          <a:p>
            <a:r>
              <a:rPr lang="en-US" altLang="ja-JP" sz="1800" dirty="0"/>
              <a:t>Sign</a:t>
            </a:r>
          </a:p>
          <a:p>
            <a:pPr lvl="1">
              <a:defRPr/>
            </a:pPr>
            <a:r>
              <a:rPr lang="en-US" sz="1800" dirty="0"/>
              <a:t>If positive, then MSB is 0</a:t>
            </a:r>
          </a:p>
          <a:p>
            <a:pPr lvl="1">
              <a:defRPr/>
            </a:pPr>
            <a:r>
              <a:rPr lang="en-US" sz="1800" dirty="0"/>
              <a:t>If negative, then MSB is 1</a:t>
            </a:r>
            <a:endParaRPr lang="en-US" altLang="ja-JP" sz="1800" dirty="0"/>
          </a:p>
          <a:p>
            <a:r>
              <a:rPr lang="ja-JP" altLang="ja-JP" sz="1800" dirty="0"/>
              <a:t>E</a:t>
            </a:r>
            <a:r>
              <a:rPr lang="en-US" altLang="ja-JP" sz="1800" dirty="0" err="1"/>
              <a:t>xamples</a:t>
            </a:r>
            <a:endParaRPr lang="en-US" altLang="ja-JP" sz="1800" dirty="0"/>
          </a:p>
          <a:p>
            <a:pPr lvl="1"/>
            <a:r>
              <a:rPr lang="en-US" sz="1800" dirty="0"/>
              <a:t>in 8-bit system:	7 = 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   0 0 0 0 1 1 1	</a:t>
            </a:r>
            <a:r>
              <a:rPr lang="en-US" sz="1800" dirty="0">
                <a:solidFill>
                  <a:srgbClr val="3366FF"/>
                </a:solidFill>
              </a:rPr>
              <a:t>-</a:t>
            </a:r>
            <a:r>
              <a:rPr lang="en-US" sz="1800" dirty="0"/>
              <a:t>7 = </a:t>
            </a:r>
            <a:r>
              <a:rPr lang="en-US" sz="1800" dirty="0">
                <a:solidFill>
                  <a:srgbClr val="3366FF"/>
                </a:solidFill>
              </a:rPr>
              <a:t>1</a:t>
            </a:r>
            <a:r>
              <a:rPr lang="en-US" sz="1800" dirty="0"/>
              <a:t>   0 0 0 0 1 1 1</a:t>
            </a:r>
          </a:p>
          <a:p>
            <a:pPr lvl="1"/>
            <a:r>
              <a:rPr lang="en-US" sz="1800" dirty="0"/>
              <a:t>in 4-bit system:	7 = 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r>
              <a:rPr lang="en-US" sz="1800" dirty="0"/>
              <a:t>   1 1 1		</a:t>
            </a:r>
            <a:r>
              <a:rPr lang="en-US" sz="1800" dirty="0">
                <a:solidFill>
                  <a:srgbClr val="3366FF"/>
                </a:solidFill>
              </a:rPr>
              <a:t>-</a:t>
            </a:r>
            <a:r>
              <a:rPr lang="en-US" sz="1800" dirty="0"/>
              <a:t>7 = </a:t>
            </a:r>
            <a:r>
              <a:rPr lang="en-US" sz="1800" dirty="0">
                <a:solidFill>
                  <a:srgbClr val="3366FF"/>
                </a:solidFill>
              </a:rPr>
              <a:t>1</a:t>
            </a:r>
            <a:r>
              <a:rPr lang="en-US" sz="1800" dirty="0"/>
              <a:t>  1 1 1</a:t>
            </a:r>
          </a:p>
          <a:p>
            <a:pPr lvl="1"/>
            <a:endParaRPr lang="en-US" altLang="ja-JP" sz="1800" dirty="0"/>
          </a:p>
          <a:p>
            <a:r>
              <a:rPr lang="en-US" altLang="ja-JP" sz="1800" dirty="0"/>
              <a:t>Integer Arithmetic</a:t>
            </a:r>
          </a:p>
          <a:p>
            <a:pPr lvl="1"/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E50C3-5906-9348-957D-4425E1FB7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495800"/>
            <a:ext cx="2514600" cy="16421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4191000"/>
            <a:ext cx="160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 + 46 = 121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48C0DC-7871-9343-8669-B0300AE985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419600"/>
            <a:ext cx="2362200" cy="17555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81400" y="4191000"/>
            <a:ext cx="2686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107 + 46 = 25 (overflow)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29400" y="4114800"/>
            <a:ext cx="25779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about -43 </a:t>
            </a:r>
            <a:r>
              <a:rPr lang="mr-IN" dirty="0"/>
              <a:t>–</a:t>
            </a:r>
            <a:r>
              <a:rPr lang="en-US" dirty="0"/>
              <a:t> (-24)</a:t>
            </a:r>
          </a:p>
          <a:p>
            <a:r>
              <a:rPr lang="en-US" dirty="0"/>
              <a:t>= -43 + 24 = -19?</a:t>
            </a:r>
          </a:p>
          <a:p>
            <a:endParaRPr lang="en-US" dirty="0"/>
          </a:p>
          <a:p>
            <a:r>
              <a:rPr lang="en-US" dirty="0"/>
              <a:t>   1   0 1 0 1 0 1 1</a:t>
            </a:r>
          </a:p>
          <a:p>
            <a:r>
              <a:rPr lang="en-US" dirty="0"/>
              <a:t>+ 0   0 0 1 1 0 0 0</a:t>
            </a:r>
          </a:p>
          <a:p>
            <a:r>
              <a:rPr lang="en-US" dirty="0"/>
              <a:t>------------------------</a:t>
            </a:r>
          </a:p>
          <a:p>
            <a:r>
              <a:rPr lang="en-US" dirty="0"/>
              <a:t>   1   1 0 0 0 0 1 1 = -67</a:t>
            </a:r>
          </a:p>
        </p:txBody>
      </p:sp>
    </p:spTree>
    <p:extLst>
      <p:ext uri="{BB962C8B-B14F-4D97-AF65-F5344CB8AC3E}">
        <p14:creationId xmlns:p14="http://schemas.microsoft.com/office/powerpoint/2010/main" val="65152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Signed</a:t>
            </a:r>
            <a:r>
              <a:rPr lang="ja-JP" altLang="en-US" dirty="0"/>
              <a:t> </a:t>
            </a:r>
            <a:r>
              <a:rPr lang="en-US" altLang="ja-JP" dirty="0"/>
              <a:t>Magnitude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7995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Question (in 4-bit system (nibble))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800" dirty="0"/>
              <a:t>How to represent zero? 0000 or 1000 ?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     	Both of them are zero. So we have two zeros.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1800" dirty="0"/>
              <a:t>How many unsigned numbers you can have in a nibble system?</a:t>
            </a:r>
          </a:p>
          <a:p>
            <a:pPr marL="0" indent="0"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	unsigned: 0000 to 1111 (sixteen numbers from 0 to 15), 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1800" dirty="0"/>
              <a:t>How many signed numbers you can have in a nibble system?</a:t>
            </a:r>
          </a:p>
          <a:p>
            <a:pPr marL="0" indent="0">
              <a:buNone/>
              <a:defRPr/>
            </a:pPr>
            <a:r>
              <a:rPr lang="en-US" sz="1800" dirty="0"/>
              <a:t>     	</a:t>
            </a:r>
            <a:r>
              <a:rPr lang="en-US" sz="1800" dirty="0">
                <a:solidFill>
                  <a:srgbClr val="FF0000"/>
                </a:solidFill>
              </a:rPr>
              <a:t>signed: 0001 to 0111 (positive: 1 to 7), 1111 to 1001 (-7 to -1) , so fifteen 	numbers including zero. What are we missing?</a:t>
            </a:r>
            <a:endParaRPr lang="en-US" sz="1800" dirty="0"/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sz="1800" dirty="0"/>
              <a:t>With this representation in 4-bits </a:t>
            </a:r>
            <a:r>
              <a:rPr lang="en-US" sz="1800" dirty="0" err="1"/>
              <a:t>sytem</a:t>
            </a:r>
            <a:r>
              <a:rPr lang="en-US" sz="1800" dirty="0"/>
              <a:t>, </a:t>
            </a:r>
          </a:p>
          <a:p>
            <a:pPr marL="857250" lvl="1" indent="-457200">
              <a:buFont typeface="+mj-lt"/>
              <a:buAutoNum type="arabicParenR"/>
              <a:defRPr/>
            </a:pPr>
            <a:r>
              <a:rPr lang="en-US" sz="1800" dirty="0"/>
              <a:t>What is 7 – 5 in binary?</a:t>
            </a:r>
          </a:p>
          <a:p>
            <a:pPr marL="400050" lvl="1" indent="0"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0111</a:t>
            </a:r>
            <a:r>
              <a:rPr lang="en-US" sz="1800" baseline="-25000" dirty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– 0101</a:t>
            </a:r>
            <a:r>
              <a:rPr lang="en-US" sz="1800" baseline="-25000" dirty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= 0010</a:t>
            </a:r>
            <a:r>
              <a:rPr lang="en-US" sz="1800" baseline="-25000" dirty="0">
                <a:solidFill>
                  <a:srgbClr val="FF0000"/>
                </a:solidFill>
              </a:rPr>
              <a:t>2</a:t>
            </a:r>
            <a:endParaRPr lang="en-US" sz="1800" dirty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arenR" startAt="2"/>
              <a:defRPr/>
            </a:pPr>
            <a:r>
              <a:rPr lang="en-US" sz="1800" dirty="0"/>
              <a:t>What is 7+ (-5) in binary? </a:t>
            </a:r>
          </a:p>
          <a:p>
            <a:pPr marL="400050" lvl="1" indent="0">
              <a:buNone/>
              <a:defRPr/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0111</a:t>
            </a:r>
            <a:r>
              <a:rPr lang="en-US" sz="1800" baseline="-25000" dirty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+ 1101</a:t>
            </a:r>
            <a:r>
              <a:rPr lang="en-US" sz="1800" baseline="-25000" dirty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= 1 0100</a:t>
            </a:r>
            <a:r>
              <a:rPr lang="en-US" sz="1800" baseline="-25000" dirty="0">
                <a:solidFill>
                  <a:srgbClr val="FF0000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  <a:defRPr/>
            </a:pPr>
            <a:r>
              <a:rPr lang="en-US" sz="1800" dirty="0">
                <a:solidFill>
                  <a:srgbClr val="FF0000"/>
                </a:solidFill>
              </a:rPr>
              <a:t>Need to distinguish A + B, -A + B, A + (-B), and -A + (-B)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772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2514600"/>
          </a:xfrm>
        </p:spPr>
        <p:txBody>
          <a:bodyPr/>
          <a:lstStyle/>
          <a:p>
            <a:r>
              <a:rPr lang="en-US" altLang="ja-JP" sz="1800" dirty="0"/>
              <a:t>Sign</a:t>
            </a:r>
          </a:p>
          <a:p>
            <a:pPr lvl="1">
              <a:defRPr/>
            </a:pPr>
            <a:r>
              <a:rPr lang="en-US" sz="1800" dirty="0"/>
              <a:t>If positive, then MSB is 0</a:t>
            </a:r>
          </a:p>
          <a:p>
            <a:pPr lvl="1">
              <a:defRPr/>
            </a:pPr>
            <a:r>
              <a:rPr lang="en-US" sz="1800" dirty="0"/>
              <a:t>If negative, then MSB is 1</a:t>
            </a:r>
          </a:p>
          <a:p>
            <a:pPr>
              <a:defRPr/>
            </a:pPr>
            <a:r>
              <a:rPr lang="en-US" altLang="ja-JP" sz="1800" dirty="0"/>
              <a:t>But a given positive number and its negative are in a dual representation</a:t>
            </a:r>
          </a:p>
          <a:p>
            <a:pPr lvl="1">
              <a:defRPr/>
            </a:pPr>
            <a:r>
              <a:rPr lang="en-US" altLang="ja-JP" sz="1800" dirty="0"/>
              <a:t>+3 = 0000 0011</a:t>
            </a:r>
          </a:p>
          <a:p>
            <a:pPr lvl="1">
              <a:defRPr/>
            </a:pPr>
            <a:r>
              <a:rPr lang="mr-IN" altLang="ja-JP" sz="1800" dirty="0"/>
              <a:t>–</a:t>
            </a:r>
            <a:r>
              <a:rPr lang="en-US" altLang="ja-JP" sz="1800" dirty="0"/>
              <a:t>3 = 1111 1100 </a:t>
            </a:r>
          </a:p>
          <a:p>
            <a:pPr>
              <a:defRPr/>
            </a:pPr>
            <a:r>
              <a:rPr lang="en-US" altLang="ja-JP" sz="1800" dirty="0"/>
              <a:t>Integer arithmetic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4239E4-A338-BF46-8A36-3F84B4D88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4495800"/>
            <a:ext cx="2133600" cy="18028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4343400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48 + (-19) = 29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181600"/>
            <a:ext cx="1342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carried around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4343400"/>
            <a:ext cx="4429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Arithmetic</a:t>
            </a:r>
            <a:r>
              <a:rPr lang="ja-JP" altLang="en-US"/>
              <a:t> </a:t>
            </a:r>
            <a:r>
              <a:rPr lang="en-US" altLang="ja-JP" dirty="0"/>
              <a:t>is</a:t>
            </a:r>
            <a:r>
              <a:rPr lang="ja-JP" altLang="en-US" dirty="0"/>
              <a:t> </a:t>
            </a:r>
            <a:r>
              <a:rPr lang="en-US" altLang="ja-JP" dirty="0"/>
              <a:t>simpler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ja-JP" altLang="ja-JP" dirty="0"/>
              <a:t>1</a:t>
            </a:r>
            <a:r>
              <a:rPr lang="ja-JP" altLang="en-US" dirty="0"/>
              <a:t> </a:t>
            </a:r>
            <a:r>
              <a:rPr lang="en-US" altLang="ja-JP" dirty="0"/>
              <a:t>carried</a:t>
            </a:r>
            <a:r>
              <a:rPr lang="ja-JP" altLang="en-US"/>
              <a:t> </a:t>
            </a:r>
            <a:r>
              <a:rPr lang="en-US" altLang="ja-JP" dirty="0"/>
              <a:t>around</a:t>
            </a:r>
          </a:p>
          <a:p>
            <a:r>
              <a:rPr lang="en-US" altLang="ja-JP" dirty="0"/>
              <a:t>But:</a:t>
            </a:r>
          </a:p>
          <a:p>
            <a:r>
              <a:rPr lang="en-US" dirty="0"/>
              <a:t>	two zeros: positive zero   00000000</a:t>
            </a:r>
          </a:p>
          <a:p>
            <a:r>
              <a:rPr lang="en-US" dirty="0"/>
              <a:t>		   negative zero 11111111</a:t>
            </a:r>
          </a:p>
        </p:txBody>
      </p:sp>
    </p:spTree>
    <p:extLst>
      <p:ext uri="{BB962C8B-B14F-4D97-AF65-F5344CB8AC3E}">
        <p14:creationId xmlns:p14="http://schemas.microsoft.com/office/powerpoint/2010/main" val="214013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r>
              <a:rPr lang="en-US" altLang="ja-JP" sz="1600" dirty="0"/>
              <a:t>Sign</a:t>
            </a:r>
          </a:p>
          <a:p>
            <a:pPr lvl="1">
              <a:defRPr/>
            </a:pPr>
            <a:r>
              <a:rPr lang="en-US" sz="1600" dirty="0"/>
              <a:t>If positive, then MSB is 0</a:t>
            </a:r>
          </a:p>
          <a:p>
            <a:pPr lvl="1">
              <a:defRPr/>
            </a:pPr>
            <a:r>
              <a:rPr lang="en-US" sz="1600" dirty="0"/>
              <a:t>If negative, then MSB is 1</a:t>
            </a:r>
          </a:p>
          <a:p>
            <a:pPr>
              <a:defRPr/>
            </a:pPr>
            <a:r>
              <a:rPr lang="en-US" altLang="ja-JP" sz="1600" dirty="0"/>
              <a:t>But, given a </a:t>
            </a:r>
            <a:r>
              <a:rPr lang="en-US" altLang="ja-JP" sz="1600" dirty="0" err="1"/>
              <a:t>postitive</a:t>
            </a:r>
            <a:r>
              <a:rPr lang="en-US" altLang="ja-JP" sz="1600" dirty="0"/>
              <a:t> number, its negative number is 1’s complement + 1.</a:t>
            </a:r>
          </a:p>
          <a:p>
            <a:pPr lvl="1">
              <a:defRPr/>
            </a:pPr>
            <a:r>
              <a:rPr lang="en-US" altLang="ja-JP" sz="1600" dirty="0"/>
              <a:t>+3 = 0000 0011</a:t>
            </a:r>
          </a:p>
          <a:p>
            <a:pPr lvl="1">
              <a:defRPr/>
            </a:pPr>
            <a:r>
              <a:rPr lang="mr-IN" altLang="ja-JP" sz="1600" dirty="0"/>
              <a:t>–</a:t>
            </a:r>
            <a:r>
              <a:rPr lang="en-US" altLang="ja-JP" sz="1600" dirty="0"/>
              <a:t>3 = 1111 1100 + 1 = 1111 1101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Example: In 8-bit system, compute the 2’s complement of 0x5E in ARM (or $5E in 68K)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Step 1: Convert to binary: 0x5E = 2_0101 1110 in ARM (or %0101 1110 or 0b01011110 in68K)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Step 2: Complement bits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1010 0001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Step 3: add 1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= 1010 0001 + 1 = 1010 0010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Step 4: Convert to hex again: 2_1010 0010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 0xA2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Example:  In 2-hexa bit system, compute the 16’s complement of 0x5E in ARM (or $5E in 68K)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Step 1: Complement bits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0xA1 (= $A1)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Step 2: add 1</a:t>
            </a:r>
            <a:r>
              <a:rPr lang="en-US" sz="1600" dirty="0">
                <a:sym typeface="Wingdings" pitchFamily="2" charset="2"/>
              </a:rPr>
              <a:t></a:t>
            </a:r>
            <a:r>
              <a:rPr lang="en-US" sz="1600" dirty="0"/>
              <a:t> = 0xA1 + 1 = 0xA2 (= $A2)</a:t>
            </a:r>
          </a:p>
          <a:p>
            <a:pPr>
              <a:defRPr/>
            </a:pPr>
            <a:endParaRPr lang="en-US" altLang="ja-JP" sz="1600" dirty="0"/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632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600" dirty="0"/>
              <a:t>Question (in 4-bit system (nibble))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1600" dirty="0"/>
              <a:t>How to represent zero? 0000 or 1000 ?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     The first one is zero, the second one is -8 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sz="1600" dirty="0"/>
              <a:t>How many unsigned numbers you can have in a nibble system?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	unsigned: 0000 to 1111 (0 to 15), </a:t>
            </a:r>
          </a:p>
          <a:p>
            <a:pPr marL="457200" indent="-457200">
              <a:buFont typeface="+mj-lt"/>
              <a:buAutoNum type="arabicPeriod" startAt="3"/>
              <a:defRPr/>
            </a:pPr>
            <a:r>
              <a:rPr lang="en-US" sz="1600" dirty="0"/>
              <a:t>How many signed numbers (in 2’s complement) you can have in a nibble system?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      Positive: 0000 to 0111 ( 0 to 7)</a:t>
            </a:r>
          </a:p>
          <a:p>
            <a:pPr marL="0" indent="0"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      Negative: 1000 to 1 111 (-8 to -1): So, total 16 numbers</a:t>
            </a:r>
            <a:endParaRPr lang="en-US" sz="1600" dirty="0"/>
          </a:p>
          <a:p>
            <a:pPr marL="457200" indent="-457200">
              <a:buFont typeface="+mj-lt"/>
              <a:buAutoNum type="arabicPeriod" startAt="4"/>
              <a:defRPr/>
            </a:pPr>
            <a:r>
              <a:rPr lang="en-US" sz="1600" dirty="0"/>
              <a:t>With this representation in 4-bits system, </a:t>
            </a:r>
          </a:p>
          <a:p>
            <a:pPr marL="857250" lvl="1" indent="-457200">
              <a:buFont typeface="+mj-lt"/>
              <a:buAutoNum type="arabicParenR"/>
              <a:defRPr/>
            </a:pPr>
            <a:r>
              <a:rPr lang="en-US" sz="1600" dirty="0"/>
              <a:t>What is 7 – 5 in binary?</a:t>
            </a:r>
          </a:p>
          <a:p>
            <a:pPr marL="400050" lvl="1" indent="0"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0111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– 0101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= 0010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endParaRPr lang="en-US" sz="1600" dirty="0">
              <a:solidFill>
                <a:srgbClr val="FF0000"/>
              </a:solidFill>
            </a:endParaRPr>
          </a:p>
          <a:p>
            <a:pPr marL="857250" lvl="1" indent="-457200">
              <a:buFont typeface="+mj-lt"/>
              <a:buAutoNum type="arabicParenR" startAt="2"/>
              <a:defRPr/>
            </a:pPr>
            <a:r>
              <a:rPr lang="en-US" sz="1600" dirty="0"/>
              <a:t>What is 7+ (-5) in binary? </a:t>
            </a:r>
            <a:endParaRPr lang="en-US" sz="1600" dirty="0">
              <a:solidFill>
                <a:srgbClr val="FF0000"/>
              </a:solidFill>
            </a:endParaRPr>
          </a:p>
          <a:p>
            <a:pPr marL="400050" lvl="1" indent="0">
              <a:buNone/>
              <a:defRPr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0111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+ 1011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= 1 0010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</a:p>
          <a:p>
            <a:pPr marL="400050" lvl="1" indent="0">
              <a:buNone/>
              <a:defRPr/>
            </a:pPr>
            <a:r>
              <a:rPr lang="en-US" sz="1600" dirty="0">
                <a:solidFill>
                  <a:srgbClr val="FF0000"/>
                </a:solidFill>
              </a:rPr>
              <a:t>(Since it is 4-bit system, the carry bit won’t appear, so 0010</a:t>
            </a:r>
            <a:r>
              <a:rPr lang="en-US" sz="1600" baseline="-25000" dirty="0">
                <a:solidFill>
                  <a:srgbClr val="FF0000"/>
                </a:solidFill>
              </a:rPr>
              <a:t>2</a:t>
            </a:r>
            <a:r>
              <a:rPr lang="en-US" sz="1600" dirty="0">
                <a:solidFill>
                  <a:srgbClr val="FF0000"/>
                </a:solidFill>
              </a:rPr>
              <a:t>=2</a:t>
            </a:r>
            <a:r>
              <a:rPr lang="en-US" sz="1600" baseline="-25000" dirty="0">
                <a:solidFill>
                  <a:srgbClr val="FF0000"/>
                </a:solidFill>
              </a:rPr>
              <a:t>10</a:t>
            </a:r>
            <a:r>
              <a:rPr lang="en-US" sz="1600" dirty="0">
                <a:solidFill>
                  <a:srgbClr val="FF0000"/>
                </a:solidFill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6195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1800" dirty="0"/>
              <a:t>Arithmetic </a:t>
            </a:r>
            <a:r>
              <a:rPr lang="en-US" sz="1800" b="1" i="1" dirty="0"/>
              <a:t>overflow</a:t>
            </a:r>
            <a:r>
              <a:rPr lang="en-US" sz="1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Adding two positive number results in a negative number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Adding two negative number results in a positive number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How this can be possible?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If the result is out of range, then the computer results in an incorrect answer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For example, in 4-bit system (range is -8 to 7)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/>
              <a:t>7+ 7 = 0 1 1 1  + 0 1 1 1 = 1 1 1 0 (It is not 14, it is -2)</a:t>
            </a:r>
            <a:r>
              <a:rPr lang="en-US" sz="1800" dirty="0">
                <a:sym typeface="Wingdings" pitchFamily="2" charset="2"/>
              </a:rPr>
              <a:t> incorrect result, negative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800" dirty="0">
                <a:sym typeface="Wingdings" pitchFamily="2" charset="2"/>
              </a:rPr>
              <a:t>(-7)+(-8) = 1 0 0 1 + 1 0 0 0 = 1 0 0 0 1 (it has a carry bit and the result is 1) incorrect, positive</a:t>
            </a: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How the process detect the overflow? It has special bits to check. (Will cover later)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598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Multiplication</a:t>
            </a:r>
            <a:r>
              <a:rPr lang="ja-JP" altLang="en-US" dirty="0"/>
              <a:t>/</a:t>
            </a:r>
            <a:r>
              <a:rPr lang="en-US" altLang="ja-JP" dirty="0"/>
              <a:t>Division</a:t>
            </a:r>
            <a:r>
              <a:rPr lang="ja-JP" altLang="en-US" dirty="0"/>
              <a:t> </a:t>
            </a:r>
            <a:r>
              <a:rPr lang="en-US" altLang="ja-JP" dirty="0"/>
              <a:t>w/</a:t>
            </a:r>
            <a:r>
              <a:rPr lang="ja-JP" altLang="en-US" dirty="0"/>
              <a:t> </a:t>
            </a:r>
            <a:r>
              <a:rPr lang="en-US" altLang="ja-JP" dirty="0"/>
              <a:t>Shifts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sz="2000" dirty="0"/>
              <a:t>Multiplication by shifting left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 left shift = x 2</a:t>
            </a:r>
          </a:p>
          <a:p>
            <a:pPr lvl="1"/>
            <a:r>
              <a:rPr lang="en-US" dirty="0"/>
              <a:t>00001011 (11</a:t>
            </a:r>
            <a:r>
              <a:rPr lang="en-US" baseline="-25000" dirty="0"/>
              <a:t>10</a:t>
            </a:r>
            <a:r>
              <a:rPr lang="en-US" dirty="0"/>
              <a:t>) -&gt; 00010110 (22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r>
              <a:rPr lang="en-US" dirty="0"/>
              <a:t>2 left shifts = x 4</a:t>
            </a:r>
          </a:p>
          <a:p>
            <a:pPr lvl="1"/>
            <a:r>
              <a:rPr lang="en-US" dirty="0"/>
              <a:t>00001100 (12</a:t>
            </a:r>
            <a:r>
              <a:rPr lang="en-US" baseline="-25000" dirty="0"/>
              <a:t>10</a:t>
            </a:r>
            <a:r>
              <a:rPr lang="en-US" dirty="0"/>
              <a:t>) -&gt; 00110000 (48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r>
              <a:rPr lang="en-US" dirty="0"/>
              <a:t>3 left shifts = x 8</a:t>
            </a:r>
          </a:p>
          <a:p>
            <a:pPr lvl="1"/>
            <a:r>
              <a:rPr lang="en-US" dirty="0"/>
              <a:t>00001100 (12</a:t>
            </a:r>
            <a:r>
              <a:rPr lang="en-US" baseline="-25000" dirty="0"/>
              <a:t>10</a:t>
            </a:r>
            <a:r>
              <a:rPr lang="en-US" dirty="0"/>
              <a:t>) -&gt; 01100000 (96</a:t>
            </a:r>
            <a:r>
              <a:rPr lang="en-US" baseline="-25000" dirty="0"/>
              <a:t>10</a:t>
            </a:r>
            <a:r>
              <a:rPr lang="en-US" dirty="0"/>
              <a:t>)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Division by shifting right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397125"/>
          </a:xfrm>
        </p:spPr>
        <p:txBody>
          <a:bodyPr/>
          <a:lstStyle/>
          <a:p>
            <a:r>
              <a:rPr lang="en-US" dirty="0"/>
              <a:t>1 right shift = / 2</a:t>
            </a:r>
          </a:p>
          <a:p>
            <a:pPr lvl="1"/>
            <a:r>
              <a:rPr lang="en-US" dirty="0"/>
              <a:t>00001100 (12</a:t>
            </a:r>
            <a:r>
              <a:rPr lang="en-US" baseline="-25000" dirty="0"/>
              <a:t>10</a:t>
            </a:r>
            <a:r>
              <a:rPr lang="en-US" dirty="0"/>
              <a:t>) -&gt; 00000110 (6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r>
              <a:rPr lang="en-US" dirty="0"/>
              <a:t>2 right shifts = / 4 -&gt;</a:t>
            </a:r>
          </a:p>
          <a:p>
            <a:pPr lvl="1"/>
            <a:r>
              <a:rPr lang="en-US" dirty="0"/>
              <a:t>00001100 (12</a:t>
            </a:r>
            <a:r>
              <a:rPr lang="en-US" baseline="-25000" dirty="0"/>
              <a:t>10</a:t>
            </a:r>
            <a:r>
              <a:rPr lang="en-US" dirty="0"/>
              <a:t>) -&gt; 00000011 (3</a:t>
            </a:r>
            <a:r>
              <a:rPr lang="en-US" baseline="-25000" dirty="0"/>
              <a:t>10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2: Computer Arithmetic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3" name="TextBox 12"/>
          <p:cNvSpPr txBox="1"/>
          <p:nvPr/>
        </p:nvSpPr>
        <p:spPr>
          <a:xfrm>
            <a:off x="5029200" y="4800600"/>
            <a:ext cx="20951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953735"/>
                </a:solidFill>
              </a:rPr>
              <a:t>Then, how about:</a:t>
            </a:r>
          </a:p>
          <a:p>
            <a:r>
              <a:rPr lang="en-US" b="1" dirty="0">
                <a:solidFill>
                  <a:srgbClr val="953735"/>
                </a:solidFill>
              </a:rPr>
              <a:t>5 / 2 = ?</a:t>
            </a:r>
          </a:p>
          <a:p>
            <a:r>
              <a:rPr lang="en-US" b="1" dirty="0">
                <a:solidFill>
                  <a:srgbClr val="953735"/>
                </a:solidFill>
              </a:rPr>
              <a:t>-7 / 2 = ?</a:t>
            </a:r>
          </a:p>
        </p:txBody>
      </p:sp>
    </p:spTree>
    <p:extLst>
      <p:ext uri="{BB962C8B-B14F-4D97-AF65-F5344CB8AC3E}">
        <p14:creationId xmlns:p14="http://schemas.microsoft.com/office/powerpoint/2010/main" val="405179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9606</TotalTime>
  <Words>1823</Words>
  <Application>Microsoft Macintosh PowerPoint</Application>
  <PresentationFormat>On-screen Show (4:3)</PresentationFormat>
  <Paragraphs>285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8" baseType="lpstr">
      <vt:lpstr>Frutiger 55 Roman</vt:lpstr>
      <vt:lpstr>Arial</vt:lpstr>
      <vt:lpstr>Calibri</vt:lpstr>
      <vt:lpstr>Times New Roman</vt:lpstr>
      <vt:lpstr>1_Office Theme</vt:lpstr>
      <vt:lpstr>Office Theme</vt:lpstr>
      <vt:lpstr>2_Office Theme</vt:lpstr>
      <vt:lpstr>3_Office Theme</vt:lpstr>
      <vt:lpstr>4_Office Theme</vt:lpstr>
      <vt:lpstr>CSS 422 Hardware and Computer Organization </vt:lpstr>
      <vt:lpstr>Topics</vt:lpstr>
      <vt:lpstr>Signed Magnitude</vt:lpstr>
      <vt:lpstr>Signed Magnitude</vt:lpstr>
      <vt:lpstr>One’s Complement</vt:lpstr>
      <vt:lpstr>Two’s Complement</vt:lpstr>
      <vt:lpstr>Two’s Complement</vt:lpstr>
      <vt:lpstr>Two’s complement arithmetic</vt:lpstr>
      <vt:lpstr>Multiplication/Division w/ Shifts</vt:lpstr>
      <vt:lpstr>Real Numbers in Binary</vt:lpstr>
      <vt:lpstr>Real Numbers and Recurring Fractions </vt:lpstr>
      <vt:lpstr>Real Number in Computers</vt:lpstr>
      <vt:lpstr>Real Number Formats</vt:lpstr>
      <vt:lpstr>Fixed-Point Representation</vt:lpstr>
      <vt:lpstr>Floating-Point Representation</vt:lpstr>
      <vt:lpstr>Floating-Point Representation</vt:lpstr>
      <vt:lpstr>Normalization and Bias Exponent</vt:lpstr>
      <vt:lpstr>Summary</vt:lpstr>
      <vt:lpstr>Custom Show 1</vt:lpstr>
    </vt:vector>
  </TitlesOfParts>
  <Company>Pluto Sound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CSc3360 Windowing Systems Programming</dc:title>
  <dc:creator>Stephen J. Pellicer</dc:creator>
  <cp:lastModifiedBy>Munehiro Fukuda</cp:lastModifiedBy>
  <cp:revision>551</cp:revision>
  <cp:lastPrinted>1601-01-01T00:00:00Z</cp:lastPrinted>
  <dcterms:created xsi:type="dcterms:W3CDTF">2006-01-05T18:10:09Z</dcterms:created>
  <dcterms:modified xsi:type="dcterms:W3CDTF">2023-01-05T05:53:01Z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