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57" r:id="rId2"/>
    <p:sldId id="715" r:id="rId3"/>
    <p:sldId id="718" r:id="rId4"/>
    <p:sldId id="716" r:id="rId5"/>
    <p:sldId id="726" r:id="rId6"/>
    <p:sldId id="727" r:id="rId7"/>
    <p:sldId id="674" r:id="rId8"/>
    <p:sldId id="713" r:id="rId9"/>
    <p:sldId id="712" r:id="rId10"/>
    <p:sldId id="730" r:id="rId11"/>
    <p:sldId id="731" r:id="rId12"/>
    <p:sldId id="732" r:id="rId13"/>
    <p:sldId id="733" r:id="rId14"/>
    <p:sldId id="719" r:id="rId15"/>
    <p:sldId id="720" r:id="rId16"/>
    <p:sldId id="734" r:id="rId17"/>
    <p:sldId id="738" r:id="rId18"/>
    <p:sldId id="721" r:id="rId19"/>
    <p:sldId id="722" r:id="rId20"/>
    <p:sldId id="725" r:id="rId21"/>
    <p:sldId id="728" r:id="rId22"/>
    <p:sldId id="735" r:id="rId23"/>
    <p:sldId id="723" r:id="rId24"/>
    <p:sldId id="736" r:id="rId25"/>
    <p:sldId id="724" r:id="rId26"/>
    <p:sldId id="729" r:id="rId27"/>
    <p:sldId id="737" r:id="rId28"/>
    <p:sldId id="30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84247" autoAdjust="0"/>
  </p:normalViewPr>
  <p:slideViewPr>
    <p:cSldViewPr snapToGrid="0">
      <p:cViewPr varScale="1">
        <p:scale>
          <a:sx n="33" d="100"/>
          <a:sy n="33" d="100"/>
        </p:scale>
        <p:origin x="1096"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shka Kalra" userId="283a90bb3cb89044" providerId="LiveId" clId="{45FF73CB-7E7C-4CB8-8DFC-0B0A1CAA0EE7}"/>
    <pc:docChg chg="undo custSel addSld delSld modSld">
      <pc:chgData name="Anushka Kalra" userId="283a90bb3cb89044" providerId="LiveId" clId="{45FF73CB-7E7C-4CB8-8DFC-0B0A1CAA0EE7}" dt="2024-07-13T02:57:47.637" v="434" actId="478"/>
      <pc:docMkLst>
        <pc:docMk/>
      </pc:docMkLst>
      <pc:sldChg chg="addSp modSp add mod">
        <pc:chgData name="Anushka Kalra" userId="283a90bb3cb89044" providerId="LiveId" clId="{45FF73CB-7E7C-4CB8-8DFC-0B0A1CAA0EE7}" dt="2024-07-12T10:15:09.052" v="19" actId="14100"/>
        <pc:sldMkLst>
          <pc:docMk/>
          <pc:sldMk cId="1594365271" sldId="712"/>
        </pc:sldMkLst>
        <pc:spChg chg="mod">
          <ac:chgData name="Anushka Kalra" userId="283a90bb3cb89044" providerId="LiveId" clId="{45FF73CB-7E7C-4CB8-8DFC-0B0A1CAA0EE7}" dt="2024-07-12T10:13:41.616" v="6" actId="14100"/>
          <ac:spMkLst>
            <pc:docMk/>
            <pc:sldMk cId="1594365271" sldId="712"/>
            <ac:spMk id="7" creationId="{00000000-0000-0000-0000-000000000000}"/>
          </ac:spMkLst>
        </pc:spChg>
        <pc:picChg chg="mod">
          <ac:chgData name="Anushka Kalra" userId="283a90bb3cb89044" providerId="LiveId" clId="{45FF73CB-7E7C-4CB8-8DFC-0B0A1CAA0EE7}" dt="2024-07-12T10:15:09.052" v="19" actId="14100"/>
          <ac:picMkLst>
            <pc:docMk/>
            <pc:sldMk cId="1594365271" sldId="712"/>
            <ac:picMk id="16" creationId="{00000000-0000-0000-0000-000000000000}"/>
          </ac:picMkLst>
        </pc:picChg>
        <pc:picChg chg="mod">
          <ac:chgData name="Anushka Kalra" userId="283a90bb3cb89044" providerId="LiveId" clId="{45FF73CB-7E7C-4CB8-8DFC-0B0A1CAA0EE7}" dt="2024-07-12T10:13:58.704" v="12" actId="1076"/>
          <ac:picMkLst>
            <pc:docMk/>
            <pc:sldMk cId="1594365271" sldId="712"/>
            <ac:picMk id="17" creationId="{00000000-0000-0000-0000-000000000000}"/>
          </ac:picMkLst>
        </pc:picChg>
        <pc:picChg chg="add mod">
          <ac:chgData name="Anushka Kalra" userId="283a90bb3cb89044" providerId="LiveId" clId="{45FF73CB-7E7C-4CB8-8DFC-0B0A1CAA0EE7}" dt="2024-07-12T10:15:02.869" v="18" actId="14100"/>
          <ac:picMkLst>
            <pc:docMk/>
            <pc:sldMk cId="1594365271" sldId="712"/>
            <ac:picMk id="11266" creationId="{8D8E79DB-3205-7981-CFC3-519552CD2190}"/>
          </ac:picMkLst>
        </pc:picChg>
      </pc:sldChg>
      <pc:sldChg chg="addSp delSp modSp mod">
        <pc:chgData name="Anushka Kalra" userId="283a90bb3cb89044" providerId="LiveId" clId="{45FF73CB-7E7C-4CB8-8DFC-0B0A1CAA0EE7}" dt="2024-07-12T11:48:20.956" v="371" actId="20577"/>
        <pc:sldMkLst>
          <pc:docMk/>
          <pc:sldMk cId="3914896062" sldId="729"/>
        </pc:sldMkLst>
        <pc:spChg chg="mod">
          <ac:chgData name="Anushka Kalra" userId="283a90bb3cb89044" providerId="LiveId" clId="{45FF73CB-7E7C-4CB8-8DFC-0B0A1CAA0EE7}" dt="2024-07-12T11:48:20.956" v="371" actId="20577"/>
          <ac:spMkLst>
            <pc:docMk/>
            <pc:sldMk cId="3914896062" sldId="729"/>
            <ac:spMk id="2" creationId="{4990CFBD-5D3D-4EE1-658D-18D6E1F62F28}"/>
          </ac:spMkLst>
        </pc:spChg>
        <pc:spChg chg="del">
          <ac:chgData name="Anushka Kalra" userId="283a90bb3cb89044" providerId="LiveId" clId="{45FF73CB-7E7C-4CB8-8DFC-0B0A1CAA0EE7}" dt="2024-07-12T11:27:07.975" v="219" actId="478"/>
          <ac:spMkLst>
            <pc:docMk/>
            <pc:sldMk cId="3914896062" sldId="729"/>
            <ac:spMk id="3" creationId="{58F2B613-2BF0-8E28-AECF-DA1DB6F9D685}"/>
          </ac:spMkLst>
        </pc:spChg>
        <pc:spChg chg="add">
          <ac:chgData name="Anushka Kalra" userId="283a90bb3cb89044" providerId="LiveId" clId="{45FF73CB-7E7C-4CB8-8DFC-0B0A1CAA0EE7}" dt="2024-07-12T11:38:34.813" v="267"/>
          <ac:spMkLst>
            <pc:docMk/>
            <pc:sldMk cId="3914896062" sldId="729"/>
            <ac:spMk id="5" creationId="{3490EA27-05BA-88F1-FA74-F925914D7296}"/>
          </ac:spMkLst>
        </pc:spChg>
        <pc:spChg chg="add del mod">
          <ac:chgData name="Anushka Kalra" userId="283a90bb3cb89044" providerId="LiveId" clId="{45FF73CB-7E7C-4CB8-8DFC-0B0A1CAA0EE7}" dt="2024-07-12T11:39:01.583" v="271" actId="478"/>
          <ac:spMkLst>
            <pc:docMk/>
            <pc:sldMk cId="3914896062" sldId="729"/>
            <ac:spMk id="6" creationId="{268A5C2D-AB29-9FAE-38AB-B3D1467C5D03}"/>
          </ac:spMkLst>
        </pc:spChg>
        <pc:spChg chg="add">
          <ac:chgData name="Anushka Kalra" userId="283a90bb3cb89044" providerId="LiveId" clId="{45FF73CB-7E7C-4CB8-8DFC-0B0A1CAA0EE7}" dt="2024-07-12T11:39:29.073" v="272"/>
          <ac:spMkLst>
            <pc:docMk/>
            <pc:sldMk cId="3914896062" sldId="729"/>
            <ac:spMk id="7" creationId="{F3F3CD28-D24C-6394-619E-B1236C803DF3}"/>
          </ac:spMkLst>
        </pc:spChg>
        <pc:spChg chg="add del mod">
          <ac:chgData name="Anushka Kalra" userId="283a90bb3cb89044" providerId="LiveId" clId="{45FF73CB-7E7C-4CB8-8DFC-0B0A1CAA0EE7}" dt="2024-07-12T11:39:44.143" v="276" actId="478"/>
          <ac:spMkLst>
            <pc:docMk/>
            <pc:sldMk cId="3914896062" sldId="729"/>
            <ac:spMk id="8" creationId="{17F84537-8889-1176-0463-6595DA583294}"/>
          </ac:spMkLst>
        </pc:spChg>
        <pc:spChg chg="add mod">
          <ac:chgData name="Anushka Kalra" userId="283a90bb3cb89044" providerId="LiveId" clId="{45FF73CB-7E7C-4CB8-8DFC-0B0A1CAA0EE7}" dt="2024-07-12T11:40:25.643" v="281" actId="1076"/>
          <ac:spMkLst>
            <pc:docMk/>
            <pc:sldMk cId="3914896062" sldId="729"/>
            <ac:spMk id="11" creationId="{4FD77EB1-8C99-5FB5-A6E7-0675975A40A1}"/>
          </ac:spMkLst>
        </pc:spChg>
        <pc:graphicFrameChg chg="add del mod modGraphic">
          <ac:chgData name="Anushka Kalra" userId="283a90bb3cb89044" providerId="LiveId" clId="{45FF73CB-7E7C-4CB8-8DFC-0B0A1CAA0EE7}" dt="2024-07-12T11:36:49.233" v="265" actId="3680"/>
          <ac:graphicFrameMkLst>
            <pc:docMk/>
            <pc:sldMk cId="3914896062" sldId="729"/>
            <ac:graphicFrameMk id="4" creationId="{067BAA4B-470C-7D6C-5135-1F2852501550}"/>
          </ac:graphicFrameMkLst>
        </pc:graphicFrameChg>
        <pc:picChg chg="add mod">
          <ac:chgData name="Anushka Kalra" userId="283a90bb3cb89044" providerId="LiveId" clId="{45FF73CB-7E7C-4CB8-8DFC-0B0A1CAA0EE7}" dt="2024-07-12T11:41:06.777" v="302" actId="14100"/>
          <ac:picMkLst>
            <pc:docMk/>
            <pc:sldMk cId="3914896062" sldId="729"/>
            <ac:picMk id="10" creationId="{B1A9D204-FF5D-3294-F412-C8C7E7BD1436}"/>
          </ac:picMkLst>
        </pc:picChg>
      </pc:sldChg>
      <pc:sldChg chg="addSp delSp modSp new mod modAnim">
        <pc:chgData name="Anushka Kalra" userId="283a90bb3cb89044" providerId="LiveId" clId="{45FF73CB-7E7C-4CB8-8DFC-0B0A1CAA0EE7}" dt="2024-07-12T10:18:06.273" v="33" actId="478"/>
        <pc:sldMkLst>
          <pc:docMk/>
          <pc:sldMk cId="2033649654" sldId="730"/>
        </pc:sldMkLst>
        <pc:spChg chg="del">
          <ac:chgData name="Anushka Kalra" userId="283a90bb3cb89044" providerId="LiveId" clId="{45FF73CB-7E7C-4CB8-8DFC-0B0A1CAA0EE7}" dt="2024-07-12T10:18:06.273" v="33" actId="478"/>
          <ac:spMkLst>
            <pc:docMk/>
            <pc:sldMk cId="2033649654" sldId="730"/>
            <ac:spMk id="3" creationId="{484091A2-11B6-1515-FFC2-8B8887E6DB64}"/>
          </ac:spMkLst>
        </pc:spChg>
        <pc:spChg chg="add mod">
          <ac:chgData name="Anushka Kalra" userId="283a90bb3cb89044" providerId="LiveId" clId="{45FF73CB-7E7C-4CB8-8DFC-0B0A1CAA0EE7}" dt="2024-07-12T10:17:42.398" v="28" actId="108"/>
          <ac:spMkLst>
            <pc:docMk/>
            <pc:sldMk cId="2033649654" sldId="730"/>
            <ac:spMk id="6" creationId="{F29A3BC2-F59F-B5FA-CC9E-712DF66B8905}"/>
          </ac:spMkLst>
        </pc:spChg>
        <pc:picChg chg="add mod">
          <ac:chgData name="Anushka Kalra" userId="283a90bb3cb89044" providerId="LiveId" clId="{45FF73CB-7E7C-4CB8-8DFC-0B0A1CAA0EE7}" dt="2024-07-12T10:17:49.519" v="29" actId="14100"/>
          <ac:picMkLst>
            <pc:docMk/>
            <pc:sldMk cId="2033649654" sldId="730"/>
            <ac:picMk id="4" creationId="{8E02C7B5-B9F5-04AE-0D5C-D72D62F40FD8}"/>
          </ac:picMkLst>
        </pc:picChg>
        <pc:picChg chg="add mod">
          <ac:chgData name="Anushka Kalra" userId="283a90bb3cb89044" providerId="LiveId" clId="{45FF73CB-7E7C-4CB8-8DFC-0B0A1CAA0EE7}" dt="2024-07-12T10:17:57.652" v="32" actId="14100"/>
          <ac:picMkLst>
            <pc:docMk/>
            <pc:sldMk cId="2033649654" sldId="730"/>
            <ac:picMk id="5" creationId="{7560E770-00D5-BD1F-33B7-0371EE31B3C6}"/>
          </ac:picMkLst>
        </pc:picChg>
      </pc:sldChg>
      <pc:sldChg chg="addSp delSp modSp new mod">
        <pc:chgData name="Anushka Kalra" userId="283a90bb3cb89044" providerId="LiveId" clId="{45FF73CB-7E7C-4CB8-8DFC-0B0A1CAA0EE7}" dt="2024-07-12T11:20:39.404" v="218"/>
        <pc:sldMkLst>
          <pc:docMk/>
          <pc:sldMk cId="1704418747" sldId="731"/>
        </pc:sldMkLst>
        <pc:spChg chg="del">
          <ac:chgData name="Anushka Kalra" userId="283a90bb3cb89044" providerId="LiveId" clId="{45FF73CB-7E7C-4CB8-8DFC-0B0A1CAA0EE7}" dt="2024-07-12T10:25:54.678" v="67" actId="478"/>
          <ac:spMkLst>
            <pc:docMk/>
            <pc:sldMk cId="1704418747" sldId="731"/>
            <ac:spMk id="2" creationId="{CF97304B-6486-2EE9-EE78-2AD9FA332BD4}"/>
          </ac:spMkLst>
        </pc:spChg>
        <pc:spChg chg="del">
          <ac:chgData name="Anushka Kalra" userId="283a90bb3cb89044" providerId="LiveId" clId="{45FF73CB-7E7C-4CB8-8DFC-0B0A1CAA0EE7}" dt="2024-07-12T10:25:58.797" v="68" actId="478"/>
          <ac:spMkLst>
            <pc:docMk/>
            <pc:sldMk cId="1704418747" sldId="731"/>
            <ac:spMk id="3" creationId="{882B26CA-8F71-62DA-8262-06A446A6B6E8}"/>
          </ac:spMkLst>
        </pc:spChg>
        <pc:spChg chg="add del mod">
          <ac:chgData name="Anushka Kalra" userId="283a90bb3cb89044" providerId="LiveId" clId="{45FF73CB-7E7C-4CB8-8DFC-0B0A1CAA0EE7}" dt="2024-07-12T10:24:44.227" v="51"/>
          <ac:spMkLst>
            <pc:docMk/>
            <pc:sldMk cId="1704418747" sldId="731"/>
            <ac:spMk id="6" creationId="{EA665631-EA48-CAEC-A81A-D2AE85E5DC9E}"/>
          </ac:spMkLst>
        </pc:spChg>
        <pc:spChg chg="add mod">
          <ac:chgData name="Anushka Kalra" userId="283a90bb3cb89044" providerId="LiveId" clId="{45FF73CB-7E7C-4CB8-8DFC-0B0A1CAA0EE7}" dt="2024-07-12T10:25:48.063" v="66" actId="1076"/>
          <ac:spMkLst>
            <pc:docMk/>
            <pc:sldMk cId="1704418747" sldId="731"/>
            <ac:spMk id="7" creationId="{DF207236-DA6D-8C3F-85B1-098314E9AE35}"/>
          </ac:spMkLst>
        </pc:spChg>
        <pc:spChg chg="add del mod">
          <ac:chgData name="Anushka Kalra" userId="283a90bb3cb89044" providerId="LiveId" clId="{45FF73CB-7E7C-4CB8-8DFC-0B0A1CAA0EE7}" dt="2024-07-12T10:24:44.211" v="49" actId="478"/>
          <ac:spMkLst>
            <pc:docMk/>
            <pc:sldMk cId="1704418747" sldId="731"/>
            <ac:spMk id="8" creationId="{8A0DB15D-660B-4741-0916-15B7667A120C}"/>
          </ac:spMkLst>
        </pc:spChg>
        <pc:spChg chg="add del mod">
          <ac:chgData name="Anushka Kalra" userId="283a90bb3cb89044" providerId="LiveId" clId="{45FF73CB-7E7C-4CB8-8DFC-0B0A1CAA0EE7}" dt="2024-07-12T11:20:39.404" v="218"/>
          <ac:spMkLst>
            <pc:docMk/>
            <pc:sldMk cId="1704418747" sldId="731"/>
            <ac:spMk id="9" creationId="{D78B87DA-A9C3-191E-E062-B92339E9E406}"/>
          </ac:spMkLst>
        </pc:spChg>
        <pc:spChg chg="add mod">
          <ac:chgData name="Anushka Kalra" userId="283a90bb3cb89044" providerId="LiveId" clId="{45FF73CB-7E7C-4CB8-8DFC-0B0A1CAA0EE7}" dt="2024-07-12T11:20:31.023" v="216" actId="1076"/>
          <ac:spMkLst>
            <pc:docMk/>
            <pc:sldMk cId="1704418747" sldId="731"/>
            <ac:spMk id="10" creationId="{C7FFEF22-6D9B-5F32-9211-1F71AA466D22}"/>
          </ac:spMkLst>
        </pc:spChg>
        <pc:picChg chg="add mod">
          <ac:chgData name="Anushka Kalra" userId="283a90bb3cb89044" providerId="LiveId" clId="{45FF73CB-7E7C-4CB8-8DFC-0B0A1CAA0EE7}" dt="2024-07-12T11:18:51.538" v="203" actId="14100"/>
          <ac:picMkLst>
            <pc:docMk/>
            <pc:sldMk cId="1704418747" sldId="731"/>
            <ac:picMk id="5" creationId="{BF32EEDD-8BAF-03D2-E078-8D2A662E4649}"/>
          </ac:picMkLst>
        </pc:picChg>
      </pc:sldChg>
      <pc:sldChg chg="addSp delSp modSp add mod delAnim modAnim">
        <pc:chgData name="Anushka Kalra" userId="283a90bb3cb89044" providerId="LiveId" clId="{45FF73CB-7E7C-4CB8-8DFC-0B0A1CAA0EE7}" dt="2024-07-12T10:32:44.214" v="166" actId="1076"/>
        <pc:sldMkLst>
          <pc:docMk/>
          <pc:sldMk cId="1206927709" sldId="732"/>
        </pc:sldMkLst>
        <pc:spChg chg="mod">
          <ac:chgData name="Anushka Kalra" userId="283a90bb3cb89044" providerId="LiveId" clId="{45FF73CB-7E7C-4CB8-8DFC-0B0A1CAA0EE7}" dt="2024-07-12T10:28:38.278" v="70" actId="1076"/>
          <ac:spMkLst>
            <pc:docMk/>
            <pc:sldMk cId="1206927709" sldId="732"/>
            <ac:spMk id="2" creationId="{E7B8100D-48E5-FD27-4835-3E963E1D507B}"/>
          </ac:spMkLst>
        </pc:spChg>
        <pc:spChg chg="mod">
          <ac:chgData name="Anushka Kalra" userId="283a90bb3cb89044" providerId="LiveId" clId="{45FF73CB-7E7C-4CB8-8DFC-0B0A1CAA0EE7}" dt="2024-07-12T10:32:44.214" v="166" actId="1076"/>
          <ac:spMkLst>
            <pc:docMk/>
            <pc:sldMk cId="1206927709" sldId="732"/>
            <ac:spMk id="3" creationId="{2894757B-F147-D92E-4925-B1373ADD3122}"/>
          </ac:spMkLst>
        </pc:spChg>
        <pc:spChg chg="mod">
          <ac:chgData name="Anushka Kalra" userId="283a90bb3cb89044" providerId="LiveId" clId="{45FF73CB-7E7C-4CB8-8DFC-0B0A1CAA0EE7}" dt="2024-07-12T10:31:57.552" v="155" actId="1076"/>
          <ac:spMkLst>
            <pc:docMk/>
            <pc:sldMk cId="1206927709" sldId="732"/>
            <ac:spMk id="12" creationId="{97BB3752-464D-B69B-1CBC-38EDC04ECE21}"/>
          </ac:spMkLst>
        </pc:spChg>
        <pc:spChg chg="mod">
          <ac:chgData name="Anushka Kalra" userId="283a90bb3cb89044" providerId="LiveId" clId="{45FF73CB-7E7C-4CB8-8DFC-0B0A1CAA0EE7}" dt="2024-07-12T10:31:54.833" v="154" actId="1076"/>
          <ac:spMkLst>
            <pc:docMk/>
            <pc:sldMk cId="1206927709" sldId="732"/>
            <ac:spMk id="14" creationId="{879CE877-7E04-7DB0-2A3B-B325E4A2EC3D}"/>
          </ac:spMkLst>
        </pc:spChg>
        <pc:picChg chg="add mod">
          <ac:chgData name="Anushka Kalra" userId="283a90bb3cb89044" providerId="LiveId" clId="{45FF73CB-7E7C-4CB8-8DFC-0B0A1CAA0EE7}" dt="2024-07-12T10:32:26.136" v="165" actId="14100"/>
          <ac:picMkLst>
            <pc:docMk/>
            <pc:sldMk cId="1206927709" sldId="732"/>
            <ac:picMk id="4" creationId="{9C3ED0BB-778B-24E9-0C57-F514E2F76C34}"/>
          </ac:picMkLst>
        </pc:picChg>
        <pc:picChg chg="mod">
          <ac:chgData name="Anushka Kalra" userId="283a90bb3cb89044" providerId="LiveId" clId="{45FF73CB-7E7C-4CB8-8DFC-0B0A1CAA0EE7}" dt="2024-07-12T10:31:45.592" v="152" actId="1076"/>
          <ac:picMkLst>
            <pc:docMk/>
            <pc:sldMk cId="1206927709" sldId="732"/>
            <ac:picMk id="5" creationId="{B666D588-CE97-9B86-5188-398F6FF4B3B7}"/>
          </ac:picMkLst>
        </pc:picChg>
        <pc:picChg chg="mod">
          <ac:chgData name="Anushka Kalra" userId="283a90bb3cb89044" providerId="LiveId" clId="{45FF73CB-7E7C-4CB8-8DFC-0B0A1CAA0EE7}" dt="2024-07-12T10:32:22.062" v="163" actId="1076"/>
          <ac:picMkLst>
            <pc:docMk/>
            <pc:sldMk cId="1206927709" sldId="732"/>
            <ac:picMk id="7" creationId="{BEADFB27-A80F-2CEC-6CDF-CB9AB802D98F}"/>
          </ac:picMkLst>
        </pc:picChg>
        <pc:picChg chg="del">
          <ac:chgData name="Anushka Kalra" userId="283a90bb3cb89044" providerId="LiveId" clId="{45FF73CB-7E7C-4CB8-8DFC-0B0A1CAA0EE7}" dt="2024-07-12T10:28:42.706" v="71" actId="478"/>
          <ac:picMkLst>
            <pc:docMk/>
            <pc:sldMk cId="1206927709" sldId="732"/>
            <ac:picMk id="11" creationId="{BBDCFEC8-6990-9C6A-3523-A4D15D979065}"/>
          </ac:picMkLst>
        </pc:picChg>
        <pc:picChg chg="add mod">
          <ac:chgData name="Anushka Kalra" userId="283a90bb3cb89044" providerId="LiveId" clId="{45FF73CB-7E7C-4CB8-8DFC-0B0A1CAA0EE7}" dt="2024-07-12T10:32:15.752" v="161" actId="14100"/>
          <ac:picMkLst>
            <pc:docMk/>
            <pc:sldMk cId="1206927709" sldId="732"/>
            <ac:picMk id="13314" creationId="{AEA717DF-0E95-13BD-6E89-EFB71DA413C1}"/>
          </ac:picMkLst>
        </pc:picChg>
      </pc:sldChg>
      <pc:sldChg chg="addSp delSp modSp new mod">
        <pc:chgData name="Anushka Kalra" userId="283a90bb3cb89044" providerId="LiveId" clId="{45FF73CB-7E7C-4CB8-8DFC-0B0A1CAA0EE7}" dt="2024-07-12T11:17:11.927" v="202" actId="1076"/>
        <pc:sldMkLst>
          <pc:docMk/>
          <pc:sldMk cId="3186212055" sldId="733"/>
        </pc:sldMkLst>
        <pc:spChg chg="del">
          <ac:chgData name="Anushka Kalra" userId="283a90bb3cb89044" providerId="LiveId" clId="{45FF73CB-7E7C-4CB8-8DFC-0B0A1CAA0EE7}" dt="2024-07-12T11:12:16.860" v="168" actId="478"/>
          <ac:spMkLst>
            <pc:docMk/>
            <pc:sldMk cId="3186212055" sldId="733"/>
            <ac:spMk id="2" creationId="{EC7338BE-3787-1D33-59A7-B6BE70DD32CC}"/>
          </ac:spMkLst>
        </pc:spChg>
        <pc:spChg chg="del">
          <ac:chgData name="Anushka Kalra" userId="283a90bb3cb89044" providerId="LiveId" clId="{45FF73CB-7E7C-4CB8-8DFC-0B0A1CAA0EE7}" dt="2024-07-12T11:12:19.314" v="169" actId="478"/>
          <ac:spMkLst>
            <pc:docMk/>
            <pc:sldMk cId="3186212055" sldId="733"/>
            <ac:spMk id="3" creationId="{0ABF4329-2B38-B60E-82CE-F37B0D92D936}"/>
          </ac:spMkLst>
        </pc:spChg>
        <pc:spChg chg="add mod">
          <ac:chgData name="Anushka Kalra" userId="283a90bb3cb89044" providerId="LiveId" clId="{45FF73CB-7E7C-4CB8-8DFC-0B0A1CAA0EE7}" dt="2024-07-12T11:13:47.110" v="177" actId="14100"/>
          <ac:spMkLst>
            <pc:docMk/>
            <pc:sldMk cId="3186212055" sldId="733"/>
            <ac:spMk id="5" creationId="{13D3AE96-E1D0-27D5-9015-88624BCC03D9}"/>
          </ac:spMkLst>
        </pc:spChg>
        <pc:spChg chg="add del mod">
          <ac:chgData name="Anushka Kalra" userId="283a90bb3cb89044" providerId="LiveId" clId="{45FF73CB-7E7C-4CB8-8DFC-0B0A1CAA0EE7}" dt="2024-07-12T11:17:06.287" v="201"/>
          <ac:spMkLst>
            <pc:docMk/>
            <pc:sldMk cId="3186212055" sldId="733"/>
            <ac:spMk id="6" creationId="{FDC10D0F-A014-61DB-8656-F17CE933F922}"/>
          </ac:spMkLst>
        </pc:spChg>
        <pc:spChg chg="add">
          <ac:chgData name="Anushka Kalra" userId="283a90bb3cb89044" providerId="LiveId" clId="{45FF73CB-7E7C-4CB8-8DFC-0B0A1CAA0EE7}" dt="2024-07-12T11:15:43.468" v="187"/>
          <ac:spMkLst>
            <pc:docMk/>
            <pc:sldMk cId="3186212055" sldId="733"/>
            <ac:spMk id="7" creationId="{5D69D893-B800-5B22-C088-EB3E560335D8}"/>
          </ac:spMkLst>
        </pc:spChg>
        <pc:spChg chg="add mod">
          <ac:chgData name="Anushka Kalra" userId="283a90bb3cb89044" providerId="LiveId" clId="{45FF73CB-7E7C-4CB8-8DFC-0B0A1CAA0EE7}" dt="2024-07-12T11:17:11.927" v="202" actId="1076"/>
          <ac:spMkLst>
            <pc:docMk/>
            <pc:sldMk cId="3186212055" sldId="733"/>
            <ac:spMk id="8" creationId="{6CE50AF6-DC92-CF92-58D1-5FB12470B490}"/>
          </ac:spMkLst>
        </pc:spChg>
        <pc:picChg chg="add mod">
          <ac:chgData name="Anushka Kalra" userId="283a90bb3cb89044" providerId="LiveId" clId="{45FF73CB-7E7C-4CB8-8DFC-0B0A1CAA0EE7}" dt="2024-07-12T11:14:29.144" v="181" actId="732"/>
          <ac:picMkLst>
            <pc:docMk/>
            <pc:sldMk cId="3186212055" sldId="733"/>
            <ac:picMk id="14338" creationId="{CDBE3EA5-9F4E-239B-BE18-D58D84C26AD7}"/>
          </ac:picMkLst>
        </pc:picChg>
        <pc:picChg chg="add mod">
          <ac:chgData name="Anushka Kalra" userId="283a90bb3cb89044" providerId="LiveId" clId="{45FF73CB-7E7C-4CB8-8DFC-0B0A1CAA0EE7}" dt="2024-07-12T11:16:49.611" v="198" actId="1076"/>
          <ac:picMkLst>
            <pc:docMk/>
            <pc:sldMk cId="3186212055" sldId="733"/>
            <ac:picMk id="14340" creationId="{1D7A0D6E-382F-6F69-A9A4-F9F3607BE4E1}"/>
          </ac:picMkLst>
        </pc:picChg>
      </pc:sldChg>
      <pc:sldChg chg="modSp add mod">
        <pc:chgData name="Anushka Kalra" userId="283a90bb3cb89044" providerId="LiveId" clId="{45FF73CB-7E7C-4CB8-8DFC-0B0A1CAA0EE7}" dt="2024-07-12T12:13:38.992" v="378" actId="207"/>
        <pc:sldMkLst>
          <pc:docMk/>
          <pc:sldMk cId="1636683996" sldId="734"/>
        </pc:sldMkLst>
        <pc:spChg chg="mod">
          <ac:chgData name="Anushka Kalra" userId="283a90bb3cb89044" providerId="LiveId" clId="{45FF73CB-7E7C-4CB8-8DFC-0B0A1CAA0EE7}" dt="2024-07-12T12:13:38.992" v="378" actId="207"/>
          <ac:spMkLst>
            <pc:docMk/>
            <pc:sldMk cId="1636683996" sldId="734"/>
            <ac:spMk id="9" creationId="{00000000-0000-0000-0000-000000000000}"/>
          </ac:spMkLst>
        </pc:spChg>
        <pc:spChg chg="mod">
          <ac:chgData name="Anushka Kalra" userId="283a90bb3cb89044" providerId="LiveId" clId="{45FF73CB-7E7C-4CB8-8DFC-0B0A1CAA0EE7}" dt="2024-07-12T12:13:25.595" v="375" actId="207"/>
          <ac:spMkLst>
            <pc:docMk/>
            <pc:sldMk cId="1636683996" sldId="734"/>
            <ac:spMk id="10" creationId="{00000000-0000-0000-0000-000000000000}"/>
          </ac:spMkLst>
        </pc:spChg>
      </pc:sldChg>
      <pc:sldChg chg="addSp modSp new">
        <pc:chgData name="Anushka Kalra" userId="283a90bb3cb89044" providerId="LiveId" clId="{45FF73CB-7E7C-4CB8-8DFC-0B0A1CAA0EE7}" dt="2024-07-12T12:36:21.306" v="384" actId="1076"/>
        <pc:sldMkLst>
          <pc:docMk/>
          <pc:sldMk cId="2221540227" sldId="735"/>
        </pc:sldMkLst>
        <pc:picChg chg="add mod">
          <ac:chgData name="Anushka Kalra" userId="283a90bb3cb89044" providerId="LiveId" clId="{45FF73CB-7E7C-4CB8-8DFC-0B0A1CAA0EE7}" dt="2024-07-12T12:36:21.306" v="384" actId="1076"/>
          <ac:picMkLst>
            <pc:docMk/>
            <pc:sldMk cId="2221540227" sldId="735"/>
            <ac:picMk id="16386" creationId="{9C5B1822-2F3F-DC06-124B-2158808DBCF4}"/>
          </ac:picMkLst>
        </pc:picChg>
      </pc:sldChg>
      <pc:sldChg chg="addSp delSp modSp new">
        <pc:chgData name="Anushka Kalra" userId="283a90bb3cb89044" providerId="LiveId" clId="{45FF73CB-7E7C-4CB8-8DFC-0B0A1CAA0EE7}" dt="2024-07-12T12:59:09.186" v="404" actId="1076"/>
        <pc:sldMkLst>
          <pc:docMk/>
          <pc:sldMk cId="3742922882" sldId="736"/>
        </pc:sldMkLst>
        <pc:picChg chg="add del mod">
          <ac:chgData name="Anushka Kalra" userId="283a90bb3cb89044" providerId="LiveId" clId="{45FF73CB-7E7C-4CB8-8DFC-0B0A1CAA0EE7}" dt="2024-07-12T12:38:32.268" v="389" actId="478"/>
          <ac:picMkLst>
            <pc:docMk/>
            <pc:sldMk cId="3742922882" sldId="736"/>
            <ac:picMk id="17410" creationId="{F8AA7749-67F3-3AA2-907C-ABDAE479D71A}"/>
          </ac:picMkLst>
        </pc:picChg>
        <pc:picChg chg="add del mod">
          <ac:chgData name="Anushka Kalra" userId="283a90bb3cb89044" providerId="LiveId" clId="{45FF73CB-7E7C-4CB8-8DFC-0B0A1CAA0EE7}" dt="2024-07-12T12:54:17.429" v="397" actId="478"/>
          <ac:picMkLst>
            <pc:docMk/>
            <pc:sldMk cId="3742922882" sldId="736"/>
            <ac:picMk id="17412" creationId="{C7939C32-BF3C-3AB1-B317-44EA853DF87C}"/>
          </ac:picMkLst>
        </pc:picChg>
        <pc:picChg chg="add del">
          <ac:chgData name="Anushka Kalra" userId="283a90bb3cb89044" providerId="LiveId" clId="{45FF73CB-7E7C-4CB8-8DFC-0B0A1CAA0EE7}" dt="2024-07-12T12:58:01.178" v="399" actId="478"/>
          <ac:picMkLst>
            <pc:docMk/>
            <pc:sldMk cId="3742922882" sldId="736"/>
            <ac:picMk id="17414" creationId="{B5DDAB96-6B36-2E92-9762-8672C00462A3}"/>
          </ac:picMkLst>
        </pc:picChg>
        <pc:picChg chg="add mod">
          <ac:chgData name="Anushka Kalra" userId="283a90bb3cb89044" providerId="LiveId" clId="{45FF73CB-7E7C-4CB8-8DFC-0B0A1CAA0EE7}" dt="2024-07-12T12:59:09.186" v="404" actId="1076"/>
          <ac:picMkLst>
            <pc:docMk/>
            <pc:sldMk cId="3742922882" sldId="736"/>
            <ac:picMk id="17416" creationId="{847C7600-BFF7-778A-2DEA-905BABD6BB40}"/>
          </ac:picMkLst>
        </pc:picChg>
      </pc:sldChg>
      <pc:sldChg chg="addSp modSp new mod">
        <pc:chgData name="Anushka Kalra" userId="283a90bb3cb89044" providerId="LiveId" clId="{45FF73CB-7E7C-4CB8-8DFC-0B0A1CAA0EE7}" dt="2024-07-12T13:09:57.469" v="425" actId="1076"/>
        <pc:sldMkLst>
          <pc:docMk/>
          <pc:sldMk cId="1949862941" sldId="737"/>
        </pc:sldMkLst>
        <pc:spChg chg="add mod">
          <ac:chgData name="Anushka Kalra" userId="283a90bb3cb89044" providerId="LiveId" clId="{45FF73CB-7E7C-4CB8-8DFC-0B0A1CAA0EE7}" dt="2024-07-12T13:09:57.469" v="425" actId="1076"/>
          <ac:spMkLst>
            <pc:docMk/>
            <pc:sldMk cId="1949862941" sldId="737"/>
            <ac:spMk id="6" creationId="{A3506CEE-272B-2061-49A8-60C60C81E89D}"/>
          </ac:spMkLst>
        </pc:spChg>
        <pc:picChg chg="add mod">
          <ac:chgData name="Anushka Kalra" userId="283a90bb3cb89044" providerId="LiveId" clId="{45FF73CB-7E7C-4CB8-8DFC-0B0A1CAA0EE7}" dt="2024-07-12T13:09:39.194" v="423" actId="1076"/>
          <ac:picMkLst>
            <pc:docMk/>
            <pc:sldMk cId="1949862941" sldId="737"/>
            <ac:picMk id="5" creationId="{445513DB-CF90-54BD-E03F-054B70663F9F}"/>
          </ac:picMkLst>
        </pc:picChg>
      </pc:sldChg>
      <pc:sldChg chg="addSp delSp modSp new mod">
        <pc:chgData name="Anushka Kalra" userId="283a90bb3cb89044" providerId="LiveId" clId="{45FF73CB-7E7C-4CB8-8DFC-0B0A1CAA0EE7}" dt="2024-07-13T02:57:47.637" v="434" actId="478"/>
        <pc:sldMkLst>
          <pc:docMk/>
          <pc:sldMk cId="416578371" sldId="738"/>
        </pc:sldMkLst>
        <pc:spChg chg="del">
          <ac:chgData name="Anushka Kalra" userId="283a90bb3cb89044" providerId="LiveId" clId="{45FF73CB-7E7C-4CB8-8DFC-0B0A1CAA0EE7}" dt="2024-07-13T02:57:47.637" v="434" actId="478"/>
          <ac:spMkLst>
            <pc:docMk/>
            <pc:sldMk cId="416578371" sldId="738"/>
            <ac:spMk id="2" creationId="{4F5D2FE9-742F-4112-644D-6B27606C4F61}"/>
          </ac:spMkLst>
        </pc:spChg>
        <pc:picChg chg="add del mod">
          <ac:chgData name="Anushka Kalra" userId="283a90bb3cb89044" providerId="LiveId" clId="{45FF73CB-7E7C-4CB8-8DFC-0B0A1CAA0EE7}" dt="2024-07-13T02:52:00.594" v="429" actId="478"/>
          <ac:picMkLst>
            <pc:docMk/>
            <pc:sldMk cId="416578371" sldId="738"/>
            <ac:picMk id="5" creationId="{047BB363-A62C-D9E2-D4DC-1DAB5F4D8C8F}"/>
          </ac:picMkLst>
        </pc:picChg>
        <pc:picChg chg="add mod">
          <ac:chgData name="Anushka Kalra" userId="283a90bb3cb89044" providerId="LiveId" clId="{45FF73CB-7E7C-4CB8-8DFC-0B0A1CAA0EE7}" dt="2024-07-13T02:57:40.127" v="433" actId="1076"/>
          <ac:picMkLst>
            <pc:docMk/>
            <pc:sldMk cId="416578371" sldId="738"/>
            <ac:picMk id="7" creationId="{175748DD-9D7C-3923-4949-0F7471BCC258}"/>
          </ac:picMkLst>
        </pc:picChg>
      </pc:sldChg>
      <pc:sldChg chg="new del">
        <pc:chgData name="Anushka Kalra" userId="283a90bb3cb89044" providerId="LiveId" clId="{45FF73CB-7E7C-4CB8-8DFC-0B0A1CAA0EE7}" dt="2024-07-12T13:08:55.817" v="408" actId="47"/>
        <pc:sldMkLst>
          <pc:docMk/>
          <pc:sldMk cId="3052693153" sldId="73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4B6938-B817-4AF7-B732-E3A7B4751EA4}" type="datetimeFigureOut">
              <a:rPr lang="en-IN" smtClean="0"/>
              <a:t>13-07-2024</a:t>
            </a:fld>
            <a:endParaRPr lang="en-IN"/>
          </a:p>
        </p:txBody>
      </p:sp>
      <p:sp>
        <p:nvSpPr>
          <p:cNvPr id="5" name="Footer Placeholder 4"/>
          <p:cNvSpPr>
            <a:spLocks noGrp="1"/>
          </p:cNvSpPr>
          <p:nvPr>
            <p:ph type="ftr" sz="quarter" idx="11"/>
          </p:nvPr>
        </p:nvSpPr>
        <p:spPr>
          <a:xfrm>
            <a:off x="1451579" y="329307"/>
            <a:ext cx="5626774" cy="309201"/>
          </a:xfrm>
        </p:spPr>
        <p:txBody>
          <a:bodyPr/>
          <a:lstStyle/>
          <a:p>
            <a:endParaRPr lang="en-IN"/>
          </a:p>
        </p:txBody>
      </p:sp>
      <p:sp>
        <p:nvSpPr>
          <p:cNvPr id="6" name="Slide Number Placeholder 5"/>
          <p:cNvSpPr>
            <a:spLocks noGrp="1"/>
          </p:cNvSpPr>
          <p:nvPr>
            <p:ph type="sldNum" sz="quarter" idx="12"/>
          </p:nvPr>
        </p:nvSpPr>
        <p:spPr>
          <a:xfrm>
            <a:off x="476834" y="798973"/>
            <a:ext cx="811019" cy="503578"/>
          </a:xfrm>
        </p:spPr>
        <p:txBody>
          <a:bodyPr/>
          <a:lstStyle/>
          <a:p>
            <a:fld id="{FB296E8F-6478-4E8A-8E3A-83A4CFA4E746}" type="slidenum">
              <a:rPr lang="en-IN" smtClean="0"/>
              <a:t>‹#›</a:t>
            </a:fld>
            <a:endParaRPr lang="en-IN"/>
          </a:p>
        </p:txBody>
      </p:sp>
    </p:spTree>
    <p:extLst>
      <p:ext uri="{BB962C8B-B14F-4D97-AF65-F5344CB8AC3E}">
        <p14:creationId xmlns:p14="http://schemas.microsoft.com/office/powerpoint/2010/main" val="2291778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4B6938-B817-4AF7-B732-E3A7B4751EA4}" type="datetimeFigureOut">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296E8F-6478-4E8A-8E3A-83A4CFA4E746}" type="slidenum">
              <a:rPr lang="en-IN" smtClean="0"/>
              <a:t>‹#›</a:t>
            </a:fld>
            <a:endParaRPr lang="en-IN"/>
          </a:p>
        </p:txBody>
      </p:sp>
    </p:spTree>
    <p:extLst>
      <p:ext uri="{BB962C8B-B14F-4D97-AF65-F5344CB8AC3E}">
        <p14:creationId xmlns:p14="http://schemas.microsoft.com/office/powerpoint/2010/main" val="1396363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4B6938-B817-4AF7-B732-E3A7B4751EA4}" type="datetimeFigureOut">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296E8F-6478-4E8A-8E3A-83A4CFA4E746}" type="slidenum">
              <a:rPr lang="en-IN" smtClean="0"/>
              <a:t>‹#›</a:t>
            </a:fld>
            <a:endParaRPr lang="en-IN"/>
          </a:p>
        </p:txBody>
      </p:sp>
    </p:spTree>
    <p:extLst>
      <p:ext uri="{BB962C8B-B14F-4D97-AF65-F5344CB8AC3E}">
        <p14:creationId xmlns:p14="http://schemas.microsoft.com/office/powerpoint/2010/main" val="33548928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D4C31DA-14CA-CFBA-5089-9BCD0585380D}"/>
              </a:ext>
            </a:extLst>
          </p:cNvPr>
          <p:cNvGrpSpPr/>
          <p:nvPr userDrawn="1"/>
        </p:nvGrpSpPr>
        <p:grpSpPr>
          <a:xfrm>
            <a:off x="-21770" y="0"/>
            <a:ext cx="12213771" cy="6858000"/>
            <a:chOff x="-21770" y="0"/>
            <a:chExt cx="12213771" cy="6858000"/>
          </a:xfrm>
        </p:grpSpPr>
        <p:pic>
          <p:nvPicPr>
            <p:cNvPr id="6" name="Picture 5" descr="Tech Background&quot; Images – Browse 8,227 Stock Photos, Vectors, and Video |  Adobe Stock">
              <a:extLst>
                <a:ext uri="{FF2B5EF4-FFF2-40B4-BE49-F238E27FC236}">
                  <a16:creationId xmlns:a16="http://schemas.microsoft.com/office/drawing/2014/main" id="{912EDB8F-0820-57F6-5CDA-EEB6AC9EF35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97530BAD-0593-FBF1-1D42-9B727191475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17794" y="913775"/>
              <a:ext cx="5159490" cy="1423752"/>
            </a:xfrm>
            <a:prstGeom prst="rect">
              <a:avLst/>
            </a:prstGeom>
          </p:spPr>
        </p:pic>
      </p:grpSp>
    </p:spTree>
    <p:extLst>
      <p:ext uri="{BB962C8B-B14F-4D97-AF65-F5344CB8AC3E}">
        <p14:creationId xmlns:p14="http://schemas.microsoft.com/office/powerpoint/2010/main" val="15217166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Half &amp; Half">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5107239" cy="612775"/>
          </a:xfrm>
        </p:spPr>
        <p:txBody>
          <a:bodyPr/>
          <a:lstStyle/>
          <a:p>
            <a:r>
              <a:rPr lang="en-US" dirty="0"/>
              <a:t>Click to edit Master title style</a:t>
            </a:r>
          </a:p>
        </p:txBody>
      </p:sp>
      <p:sp>
        <p:nvSpPr>
          <p:cNvPr id="3" name="Content Placeholder 2"/>
          <p:cNvSpPr>
            <a:spLocks noGrp="1"/>
          </p:cNvSpPr>
          <p:nvPr>
            <p:ph idx="1"/>
          </p:nvPr>
        </p:nvSpPr>
        <p:spPr>
          <a:xfrm>
            <a:off x="678881" y="1659836"/>
            <a:ext cx="5107239"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6096000" y="0"/>
            <a:ext cx="60960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4" name="Picture 3">
            <a:extLst>
              <a:ext uri="{FF2B5EF4-FFF2-40B4-BE49-F238E27FC236}">
                <a16:creationId xmlns:a16="http://schemas.microsoft.com/office/drawing/2014/main" id="{4258C05D-B60D-14D1-7105-F671923254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2418438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Vertical Title and Text">
    <p:spTree>
      <p:nvGrpSpPr>
        <p:cNvPr id="1" name=""/>
        <p:cNvGrpSpPr/>
        <p:nvPr/>
      </p:nvGrpSpPr>
      <p:grpSpPr>
        <a:xfrm>
          <a:off x="0" y="0"/>
          <a:ext cx="0" cy="0"/>
          <a:chOff x="0" y="0"/>
          <a:chExt cx="0" cy="0"/>
        </a:xfrm>
      </p:grpSpPr>
      <p:pic>
        <p:nvPicPr>
          <p:cNvPr id="4" name="Picture 3" descr="Tech Background&quot; Images – Browse 8,227 Stock Photos, Vectors, and Video |  Adobe Stock">
            <a:extLst>
              <a:ext uri="{FF2B5EF4-FFF2-40B4-BE49-F238E27FC236}">
                <a16:creationId xmlns:a16="http://schemas.microsoft.com/office/drawing/2014/main" id="{19625874-6531-A345-C3ED-8BD86E0E300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Vertical Title 1"/>
          <p:cNvSpPr>
            <a:spLocks noGrp="1"/>
          </p:cNvSpPr>
          <p:nvPr>
            <p:ph type="title" orient="vert" hasCustomPrompt="1"/>
          </p:nvPr>
        </p:nvSpPr>
        <p:spPr>
          <a:xfrm rot="16200000">
            <a:off x="4770665" y="-2959994"/>
            <a:ext cx="2628900" cy="12213771"/>
          </a:xfrm>
        </p:spPr>
        <p:txBody>
          <a:bodyPr vert="eaVert">
            <a:normAutofit/>
          </a:bodyPr>
          <a:lstStyle>
            <a:lvl1pPr algn="ctr">
              <a:defRPr sz="8000">
                <a:solidFill>
                  <a:schemeClr val="bg1"/>
                </a:solidFill>
              </a:defRPr>
            </a:lvl1pPr>
          </a:lstStyle>
          <a:p>
            <a:r>
              <a:rPr lang="en-US" dirty="0"/>
              <a:t>Thank You</a:t>
            </a:r>
          </a:p>
        </p:txBody>
      </p:sp>
    </p:spTree>
    <p:extLst>
      <p:ext uri="{BB962C8B-B14F-4D97-AF65-F5344CB8AC3E}">
        <p14:creationId xmlns:p14="http://schemas.microsoft.com/office/powerpoint/2010/main" val="571726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One Thir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5269" y="603666"/>
            <a:ext cx="7057847" cy="5454235"/>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 name="Title 1"/>
          <p:cNvSpPr>
            <a:spLocks noGrp="1"/>
          </p:cNvSpPr>
          <p:nvPr>
            <p:ph type="title"/>
          </p:nvPr>
        </p:nvSpPr>
        <p:spPr>
          <a:xfrm>
            <a:off x="838202" y="2049670"/>
            <a:ext cx="2743200" cy="2562226"/>
          </a:xfrm>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189589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4B6938-B817-4AF7-B732-E3A7B4751EA4}" type="datetimeFigureOut">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296E8F-6478-4E8A-8E3A-83A4CFA4E746}" type="slidenum">
              <a:rPr lang="en-IN" smtClean="0"/>
              <a:t>‹#›</a:t>
            </a:fld>
            <a:endParaRPr lang="en-IN"/>
          </a:p>
        </p:txBody>
      </p:sp>
    </p:spTree>
    <p:extLst>
      <p:ext uri="{BB962C8B-B14F-4D97-AF65-F5344CB8AC3E}">
        <p14:creationId xmlns:p14="http://schemas.microsoft.com/office/powerpoint/2010/main" val="3447698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4B6938-B817-4AF7-B732-E3A7B4751EA4}" type="datetimeFigureOut">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296E8F-6478-4E8A-8E3A-83A4CFA4E746}" type="slidenum">
              <a:rPr lang="en-IN" smtClean="0"/>
              <a:t>‹#›</a:t>
            </a:fld>
            <a:endParaRPr lang="en-IN"/>
          </a:p>
        </p:txBody>
      </p:sp>
    </p:spTree>
    <p:extLst>
      <p:ext uri="{BB962C8B-B14F-4D97-AF65-F5344CB8AC3E}">
        <p14:creationId xmlns:p14="http://schemas.microsoft.com/office/powerpoint/2010/main" val="1330501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4B6938-B817-4AF7-B732-E3A7B4751EA4}" type="datetimeFigureOut">
              <a:rPr lang="en-IN" smtClean="0"/>
              <a:t>13-07-2024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296E8F-6478-4E8A-8E3A-83A4CFA4E746}" type="slidenum">
              <a:rPr lang="en-IN" smtClean="0"/>
              <a:t>‹#›</a:t>
            </a:fld>
            <a:endParaRPr lang="en-IN"/>
          </a:p>
        </p:txBody>
      </p:sp>
    </p:spTree>
    <p:extLst>
      <p:ext uri="{BB962C8B-B14F-4D97-AF65-F5344CB8AC3E}">
        <p14:creationId xmlns:p14="http://schemas.microsoft.com/office/powerpoint/2010/main" val="3334357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4B6938-B817-4AF7-B732-E3A7B4751EA4}" type="datetimeFigureOut">
              <a:rPr lang="en-IN" smtClean="0"/>
              <a:t>13-07-2024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B296E8F-6478-4E8A-8E3A-83A4CFA4E746}" type="slidenum">
              <a:rPr lang="en-IN" smtClean="0"/>
              <a:t>‹#›</a:t>
            </a:fld>
            <a:endParaRPr lang="en-IN"/>
          </a:p>
        </p:txBody>
      </p:sp>
    </p:spTree>
    <p:extLst>
      <p:ext uri="{BB962C8B-B14F-4D97-AF65-F5344CB8AC3E}">
        <p14:creationId xmlns:p14="http://schemas.microsoft.com/office/powerpoint/2010/main" val="1362744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4B6938-B817-4AF7-B732-E3A7B4751EA4}" type="datetimeFigureOut">
              <a:rPr lang="en-IN" smtClean="0"/>
              <a:t>13-07-2024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296E8F-6478-4E8A-8E3A-83A4CFA4E746}" type="slidenum">
              <a:rPr lang="en-IN" smtClean="0"/>
              <a:t>‹#›</a:t>
            </a:fld>
            <a:endParaRPr lang="en-IN"/>
          </a:p>
        </p:txBody>
      </p:sp>
    </p:spTree>
    <p:extLst>
      <p:ext uri="{BB962C8B-B14F-4D97-AF65-F5344CB8AC3E}">
        <p14:creationId xmlns:p14="http://schemas.microsoft.com/office/powerpoint/2010/main" val="3717409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4B6938-B817-4AF7-B732-E3A7B4751EA4}" type="datetimeFigureOut">
              <a:rPr lang="en-IN" smtClean="0"/>
              <a:t>13-07-2024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B296E8F-6478-4E8A-8E3A-83A4CFA4E746}" type="slidenum">
              <a:rPr lang="en-IN" smtClean="0"/>
              <a:t>‹#›</a:t>
            </a:fld>
            <a:endParaRPr lang="en-IN"/>
          </a:p>
        </p:txBody>
      </p:sp>
    </p:spTree>
    <p:extLst>
      <p:ext uri="{BB962C8B-B14F-4D97-AF65-F5344CB8AC3E}">
        <p14:creationId xmlns:p14="http://schemas.microsoft.com/office/powerpoint/2010/main" val="2879547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4B6938-B817-4AF7-B732-E3A7B4751EA4}" type="datetimeFigureOut">
              <a:rPr lang="en-IN" smtClean="0"/>
              <a:t>13-07-2024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296E8F-6478-4E8A-8E3A-83A4CFA4E746}" type="slidenum">
              <a:rPr lang="en-IN" smtClean="0"/>
              <a:t>‹#›</a:t>
            </a:fld>
            <a:endParaRPr lang="en-IN"/>
          </a:p>
        </p:txBody>
      </p:sp>
    </p:spTree>
    <p:extLst>
      <p:ext uri="{BB962C8B-B14F-4D97-AF65-F5344CB8AC3E}">
        <p14:creationId xmlns:p14="http://schemas.microsoft.com/office/powerpoint/2010/main" val="760580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B4B6938-B817-4AF7-B732-E3A7B4751EA4}" type="datetimeFigureOut">
              <a:rPr lang="en-IN" smtClean="0"/>
              <a:t>13-07-2024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FB296E8F-6478-4E8A-8E3A-83A4CFA4E746}" type="slidenum">
              <a:rPr lang="en-IN" smtClean="0"/>
              <a:t>‹#›</a:t>
            </a:fld>
            <a:endParaRPr lang="en-IN"/>
          </a:p>
        </p:txBody>
      </p:sp>
    </p:spTree>
    <p:extLst>
      <p:ext uri="{BB962C8B-B14F-4D97-AF65-F5344CB8AC3E}">
        <p14:creationId xmlns:p14="http://schemas.microsoft.com/office/powerpoint/2010/main" val="492464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B4B6938-B817-4AF7-B732-E3A7B4751EA4}" type="datetimeFigureOut">
              <a:rPr lang="en-IN" smtClean="0"/>
              <a:t>13-07-2024</a:t>
            </a:fld>
            <a:endParaRPr lang="en-IN"/>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B296E8F-6478-4E8A-8E3A-83A4CFA4E746}" type="slidenum">
              <a:rPr lang="en-IN" smtClean="0"/>
              <a:t>‹#›</a:t>
            </a:fld>
            <a:endParaRPr lang="en-IN"/>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7">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2070602"/>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5.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3.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3.xml"/><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3.xml"/><Relationship Id="rId4" Type="http://schemas.openxmlformats.org/officeDocument/2006/relationships/image" Target="../media/image44.png"/></Relationships>
</file>

<file path=ppt/slides/_rels/slide26.xml.rels><?xml version="1.0" encoding="UTF-8" standalone="yes"?>
<Relationships xmlns="http://schemas.openxmlformats.org/package/2006/relationships"><Relationship Id="rId3" Type="http://schemas.openxmlformats.org/officeDocument/2006/relationships/hyperlink" Target="https://human.libretexts.org/Courses/City_College_of_San_Francisco/Writing_Reading_and_College_Success:_A_First-Year_Composition_Course_for_All_Learners_(Kashyap_and_Dyquisto)/05:_Thesis_Statements_Topic_Sentences_and_the_First_Draft/5.04:_Writing_Introductory_and_Concluding_Paragraphs" TargetMode="External"/><Relationship Id="rId2" Type="http://schemas.openxmlformats.org/officeDocument/2006/relationships/image" Target="../media/image45.jpg"/><Relationship Id="rId1" Type="http://schemas.openxmlformats.org/officeDocument/2006/relationships/slideLayout" Target="../slideLayouts/slideLayout13.xml"/><Relationship Id="rId4" Type="http://schemas.openxmlformats.org/officeDocument/2006/relationships/hyperlink" Target="https://creativecommons.org/licenses/by-nc-nd/3.0/"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225F15-9B21-01FF-BD6D-D04F30F7A091}"/>
              </a:ext>
            </a:extLst>
          </p:cNvPr>
          <p:cNvSpPr/>
          <p:nvPr/>
        </p:nvSpPr>
        <p:spPr>
          <a:xfrm>
            <a:off x="1339274" y="2401454"/>
            <a:ext cx="10086108" cy="22813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800" b="1" dirty="0">
                <a:latin typeface="Calibri" panose="020F0502020204030204" pitchFamily="34" charset="0"/>
              </a:rPr>
              <a:t>SALARY PREDICTION</a:t>
            </a:r>
          </a:p>
          <a:p>
            <a:pPr algn="ctr"/>
            <a:r>
              <a:rPr lang="en-US" sz="4400" b="1" dirty="0">
                <a:latin typeface="Calibri" panose="020F0502020204030204" pitchFamily="34" charset="0"/>
              </a:rPr>
              <a:t> </a:t>
            </a:r>
          </a:p>
        </p:txBody>
      </p:sp>
      <p:pic>
        <p:nvPicPr>
          <p:cNvPr id="4" name="Picture 3">
            <a:extLst>
              <a:ext uri="{FF2B5EF4-FFF2-40B4-BE49-F238E27FC236}">
                <a16:creationId xmlns:a16="http://schemas.microsoft.com/office/drawing/2014/main" id="{3EC13166-F87E-0AD6-BFA9-A7DFF56794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2768" y="2392310"/>
            <a:ext cx="9674352" cy="3542360"/>
          </a:xfrm>
          <a:prstGeom prst="rect">
            <a:avLst/>
          </a:prstGeom>
        </p:spPr>
      </p:pic>
      <p:sp>
        <p:nvSpPr>
          <p:cNvPr id="5" name="Rectangle 4">
            <a:extLst>
              <a:ext uri="{FF2B5EF4-FFF2-40B4-BE49-F238E27FC236}">
                <a16:creationId xmlns:a16="http://schemas.microsoft.com/office/drawing/2014/main" id="{4675B7BE-8A9A-B1BA-20AE-488FF04BDE1B}"/>
              </a:ext>
            </a:extLst>
          </p:cNvPr>
          <p:cNvSpPr/>
          <p:nvPr/>
        </p:nvSpPr>
        <p:spPr>
          <a:xfrm>
            <a:off x="4085407" y="6098921"/>
            <a:ext cx="10709585" cy="461665"/>
          </a:xfrm>
          <a:prstGeom prst="rect">
            <a:avLst/>
          </a:prstGeom>
          <a:noFill/>
        </p:spPr>
        <p:txBody>
          <a:bodyPr wrap="square" lIns="91440" tIns="45720" rIns="91440" bIns="45720">
            <a:spAutoFit/>
          </a:bodyPr>
          <a:lstStyle/>
          <a:p>
            <a:pPr algn="ctr"/>
            <a:r>
              <a:rPr lang="en-US" sz="2400" b="1" spc="50" dirty="0">
                <a:ln w="0"/>
                <a:effectLst>
                  <a:innerShdw blurRad="63500" dist="50800" dir="13500000">
                    <a:srgbClr val="000000">
                      <a:alpha val="50000"/>
                    </a:srgbClr>
                  </a:innerShdw>
                </a:effectLst>
              </a:rPr>
              <a:t>SUBMITTED BY :ANUSHKA KALRA</a:t>
            </a:r>
            <a:endParaRPr lang="en-US" sz="2400" b="1" cap="none" spc="50" dirty="0">
              <a:ln w="0"/>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1024334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0FC4F-66AE-AF94-139C-1E58B5ADA4B3}"/>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8E02C7B5-B9F5-04AE-0D5C-D72D62F40FD8}"/>
              </a:ext>
            </a:extLst>
          </p:cNvPr>
          <p:cNvPicPr>
            <a:picLocks noChangeAspect="1"/>
          </p:cNvPicPr>
          <p:nvPr/>
        </p:nvPicPr>
        <p:blipFill>
          <a:blip r:embed="rId2"/>
          <a:stretch>
            <a:fillRect/>
          </a:stretch>
        </p:blipFill>
        <p:spPr>
          <a:xfrm>
            <a:off x="0" y="0"/>
            <a:ext cx="6712264" cy="4261104"/>
          </a:xfrm>
          <a:prstGeom prst="rect">
            <a:avLst/>
          </a:prstGeom>
        </p:spPr>
      </p:pic>
      <p:pic>
        <p:nvPicPr>
          <p:cNvPr id="5" name="Picture 4">
            <a:extLst>
              <a:ext uri="{FF2B5EF4-FFF2-40B4-BE49-F238E27FC236}">
                <a16:creationId xmlns:a16="http://schemas.microsoft.com/office/drawing/2014/main" id="{7560E770-00D5-BD1F-33B7-0371EE31B3C6}"/>
              </a:ext>
            </a:extLst>
          </p:cNvPr>
          <p:cNvPicPr>
            <a:picLocks noChangeAspect="1"/>
          </p:cNvPicPr>
          <p:nvPr/>
        </p:nvPicPr>
        <p:blipFill>
          <a:blip r:embed="rId3"/>
          <a:stretch>
            <a:fillRect/>
          </a:stretch>
        </p:blipFill>
        <p:spPr>
          <a:xfrm>
            <a:off x="6846844" y="607556"/>
            <a:ext cx="5178901" cy="3969991"/>
          </a:xfrm>
          <a:prstGeom prst="rect">
            <a:avLst/>
          </a:prstGeom>
        </p:spPr>
      </p:pic>
      <p:sp>
        <p:nvSpPr>
          <p:cNvPr id="6" name="TextBox 5">
            <a:extLst>
              <a:ext uri="{FF2B5EF4-FFF2-40B4-BE49-F238E27FC236}">
                <a16:creationId xmlns:a16="http://schemas.microsoft.com/office/drawing/2014/main" id="{F29A3BC2-F59F-B5FA-CC9E-712DF66B8905}"/>
              </a:ext>
            </a:extLst>
          </p:cNvPr>
          <p:cNvSpPr txBox="1"/>
          <p:nvPr/>
        </p:nvSpPr>
        <p:spPr>
          <a:xfrm>
            <a:off x="277091" y="4562952"/>
            <a:ext cx="11748654" cy="1384995"/>
          </a:xfrm>
          <a:prstGeom prst="rect">
            <a:avLst/>
          </a:prstGeom>
          <a:noFill/>
        </p:spPr>
        <p:txBody>
          <a:bodyPr wrap="square">
            <a:spAutoFit/>
          </a:bodyPr>
          <a:lstStyle/>
          <a:p>
            <a:pPr marL="285750" indent="-285750">
              <a:buFont typeface="Arial" panose="020B0604020202020204" pitchFamily="34" charset="0"/>
              <a:buChar char="•"/>
            </a:pPr>
            <a:r>
              <a:rPr lang="en-US" sz="1400" dirty="0"/>
              <a:t>The </a:t>
            </a:r>
            <a:r>
              <a:rPr lang="en-US" sz="1400" b="1" dirty="0"/>
              <a:t>DEPT OF ENVIRONMENT PROTECTION</a:t>
            </a:r>
            <a:r>
              <a:rPr lang="en-US" sz="1400" dirty="0"/>
              <a:t> has the highest count at </a:t>
            </a:r>
            <a:r>
              <a:rPr lang="en-US" sz="1400" b="1" dirty="0">
                <a:solidFill>
                  <a:srgbClr val="FF0000"/>
                </a:solidFill>
              </a:rPr>
              <a:t>23.8%</a:t>
            </a:r>
            <a:r>
              <a:rPr lang="en-US" sz="1400" dirty="0"/>
              <a:t>, followed by the </a:t>
            </a:r>
            <a:r>
              <a:rPr lang="en-US" sz="1400" b="1" dirty="0"/>
              <a:t>DEPT OF HEALTH/MENTAL HYGIENE </a:t>
            </a:r>
            <a:r>
              <a:rPr lang="en-US" sz="1400" dirty="0"/>
              <a:t>at </a:t>
            </a:r>
            <a:r>
              <a:rPr lang="en-US" sz="1400" b="1" dirty="0">
                <a:solidFill>
                  <a:srgbClr val="FF0000"/>
                </a:solidFill>
              </a:rPr>
              <a:t>19.4%</a:t>
            </a:r>
            <a:r>
              <a:rPr lang="en-US" sz="1400" dirty="0"/>
              <a:t> and </a:t>
            </a:r>
            <a:r>
              <a:rPr lang="en-US" sz="1400" b="1" dirty="0"/>
              <a:t>HRA/DEPT OF SOCIAL SERVICES </a:t>
            </a:r>
            <a:r>
              <a:rPr lang="en-US" sz="1400" dirty="0"/>
              <a:t>at </a:t>
            </a:r>
            <a:r>
              <a:rPr lang="en-US" sz="1400" b="1" dirty="0">
                <a:solidFill>
                  <a:srgbClr val="FF0000"/>
                </a:solidFill>
              </a:rPr>
              <a:t>18.2%</a:t>
            </a:r>
            <a:r>
              <a:rPr lang="en-US" sz="1400" dirty="0"/>
              <a:t>. The lowest count is for the </a:t>
            </a:r>
            <a:r>
              <a:rPr lang="en-US" sz="1400" b="1" dirty="0"/>
              <a:t>DEPARTMENT OF CORRECTION at 3.1%.</a:t>
            </a:r>
          </a:p>
          <a:p>
            <a:pPr marL="285750" indent="-285750">
              <a:buFont typeface="Arial" panose="020B0604020202020204" pitchFamily="34" charset="0"/>
              <a:buChar char="•"/>
            </a:pPr>
            <a:endParaRPr lang="en-US" sz="1400" b="1"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b="1" dirty="0"/>
              <a:t>Conclusion</a:t>
            </a:r>
            <a:r>
              <a:rPr lang="en-US" sz="1400" dirty="0"/>
              <a:t>: The </a:t>
            </a:r>
            <a:r>
              <a:rPr lang="en-US" sz="1400" b="1" dirty="0"/>
              <a:t>DEPT OF ENVIRONMENT PROTECTION </a:t>
            </a:r>
            <a:r>
              <a:rPr lang="en-US" sz="1400" dirty="0"/>
              <a:t>leads in count, indicating it may have a higher number of employees or projects compared to other agencies.</a:t>
            </a:r>
            <a:endParaRPr lang="en-IN" sz="1400" b="1" dirty="0"/>
          </a:p>
        </p:txBody>
      </p:sp>
    </p:spTree>
    <p:extLst>
      <p:ext uri="{BB962C8B-B14F-4D97-AF65-F5344CB8AC3E}">
        <p14:creationId xmlns:p14="http://schemas.microsoft.com/office/powerpoint/2010/main" val="2033649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F32EEDD-8BAF-03D2-E078-8D2A662E4649}"/>
              </a:ext>
            </a:extLst>
          </p:cNvPr>
          <p:cNvPicPr>
            <a:picLocks noChangeAspect="1"/>
          </p:cNvPicPr>
          <p:nvPr/>
        </p:nvPicPr>
        <p:blipFill>
          <a:blip r:embed="rId2"/>
          <a:stretch>
            <a:fillRect/>
          </a:stretch>
        </p:blipFill>
        <p:spPr>
          <a:xfrm>
            <a:off x="182880" y="191924"/>
            <a:ext cx="5031146" cy="5409473"/>
          </a:xfrm>
          <a:prstGeom prst="rect">
            <a:avLst/>
          </a:prstGeom>
        </p:spPr>
      </p:pic>
      <p:sp>
        <p:nvSpPr>
          <p:cNvPr id="7" name="Rectangle 1">
            <a:extLst>
              <a:ext uri="{FF2B5EF4-FFF2-40B4-BE49-F238E27FC236}">
                <a16:creationId xmlns:a16="http://schemas.microsoft.com/office/drawing/2014/main" id="{DF207236-DA6D-8C3F-85B1-098314E9AE35}"/>
              </a:ext>
            </a:extLst>
          </p:cNvPr>
          <p:cNvSpPr>
            <a:spLocks noChangeArrowheads="1"/>
          </p:cNvSpPr>
          <p:nvPr/>
        </p:nvSpPr>
        <p:spPr bwMode="auto">
          <a:xfrm>
            <a:off x="0" y="5638126"/>
            <a:ext cx="1059039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Exploring the relationship betw</a:t>
            </a:r>
            <a:r>
              <a:rPr lang="en-US" altLang="en-US" sz="2000" dirty="0">
                <a:latin typeface="Arial" panose="020B0604020202020204" pitchFamily="34" charset="0"/>
                <a:cs typeface="Arial" panose="020B0604020202020204" pitchFamily="34" charset="0"/>
              </a:rPr>
              <a:t>ee</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n the maximum salary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salary_max</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and the different agencies. </a:t>
            </a:r>
          </a:p>
        </p:txBody>
      </p:sp>
      <p:sp>
        <p:nvSpPr>
          <p:cNvPr id="10" name="Rectangle 3">
            <a:extLst>
              <a:ext uri="{FF2B5EF4-FFF2-40B4-BE49-F238E27FC236}">
                <a16:creationId xmlns:a16="http://schemas.microsoft.com/office/drawing/2014/main" id="{C7FFEF22-6D9B-5F32-9211-1F71AA466D22}"/>
              </a:ext>
            </a:extLst>
          </p:cNvPr>
          <p:cNvSpPr>
            <a:spLocks noChangeArrowheads="1"/>
          </p:cNvSpPr>
          <p:nvPr/>
        </p:nvSpPr>
        <p:spPr bwMode="auto">
          <a:xfrm>
            <a:off x="5295197" y="719141"/>
            <a:ext cx="6713923" cy="4355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Arial" panose="020B0604020202020204" pitchFamily="34" charset="0"/>
              </a:rPr>
              <a:t>Insights:</a:t>
            </a:r>
            <a:endParaRPr kumimoji="0" lang="en-US" altLang="en-US" sz="10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Salary Range Distribution</a:t>
            </a: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maximum salary (</a:t>
            </a:r>
            <a:r>
              <a:rPr kumimoji="0" lang="en-US" altLang="en-US" sz="1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salary_max</a:t>
            </a: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values range from close to 0 up to about 250,000.</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There is a noticeable concentration of job positions with maximum salaries between 50,000 and 150,000. This indicates that most job postings fall within this salary range.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Agency-Specific Salary Trends</a:t>
            </a: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Department of Health/Mental Hygiene</a:t>
            </a: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Department of Design &amp; Construction</a:t>
            </a: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and </a:t>
            </a:r>
            <a:r>
              <a:rPr kumimoji="0" lang="en-US" altLang="en-US" sz="1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Department of Transportation</a:t>
            </a: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appear to have a wide range of maximum salaries, extending from lower salary ranges up to higher ones.</a:t>
            </a:r>
          </a:p>
          <a:p>
            <a:pPr lvl="8" defTabSz="914400" eaLnBrk="0" fontAlgn="base" hangingPunct="0">
              <a:spcBef>
                <a:spcPct val="0"/>
              </a:spcBef>
              <a:spcAft>
                <a:spcPct val="0"/>
              </a:spcAft>
              <a:buFontTx/>
              <a:buChar char="•"/>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Some agencies like </a:t>
            </a:r>
            <a:r>
              <a:rPr kumimoji="0" lang="en-US" altLang="en-US" sz="1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TEACHERS RETIREMENT SYSTEM</a:t>
            </a: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and </a:t>
            </a:r>
            <a:r>
              <a:rPr kumimoji="0" lang="en-US" altLang="en-US" sz="1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MANHATTAN COMMUNITY BOARD #8</a:t>
            </a: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have fewer data points, indicating they may have fewer job postings in the dataset or a more limited salary range.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High-Salary Agencies</a:t>
            </a: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Agencies like </a:t>
            </a:r>
            <a:r>
              <a:rPr kumimoji="0" lang="en-US" altLang="en-US" sz="1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NYC HOUSING AUTHORITY</a:t>
            </a: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and </a:t>
            </a:r>
            <a:r>
              <a:rPr kumimoji="0" lang="en-US" altLang="en-US" sz="1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DEPARTMENT OF TRANSPORTATION</a:t>
            </a: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have job postings that reach the higher end of the salary spectrum (above 150,000).</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High salary points are more sporadically distributed across fewer agencies, indicating specialized or high-level positions in those departments.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Low-Salary Agencies</a:t>
            </a: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Many agencies have maximum salaries clustered around the lower end of the scale (below 50,000), suggesting these agencies may offer more entry-level or lower-paying positions.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Density of Job Listings</a:t>
            </a: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Agencies such as </a:t>
            </a:r>
            <a:r>
              <a:rPr kumimoji="0" lang="en-US" altLang="en-US" sz="1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DEPARTMENT OF HEALTH/MENTAL HYGIENE</a:t>
            </a: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and </a:t>
            </a:r>
            <a:r>
              <a:rPr kumimoji="0" lang="en-US" altLang="en-US" sz="1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DEPT OF DESIGN &amp; CONSTRUCTION</a:t>
            </a: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have a higher density of job listings across a broad range of salaries. This could indicate a large number of diverse roles within these departments.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04418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100D-48E5-FD27-4835-3E963E1D507B}"/>
              </a:ext>
            </a:extLst>
          </p:cNvPr>
          <p:cNvSpPr>
            <a:spLocks noGrp="1"/>
          </p:cNvSpPr>
          <p:nvPr>
            <p:ph type="title"/>
          </p:nvPr>
        </p:nvSpPr>
        <p:spPr>
          <a:xfrm>
            <a:off x="-1693957" y="54420"/>
            <a:ext cx="9291215" cy="1049235"/>
          </a:xfrm>
        </p:spPr>
        <p:txBody>
          <a:bodyPr>
            <a:normAutofit/>
          </a:bodyPr>
          <a:lstStyle/>
          <a:p>
            <a:r>
              <a:rPr lang="en-US" sz="2400" dirty="0"/>
              <a:t>Visualizing “Posting Type” </a:t>
            </a:r>
            <a:endParaRPr lang="en-IN" sz="2400" dirty="0"/>
          </a:p>
        </p:txBody>
      </p:sp>
      <p:sp>
        <p:nvSpPr>
          <p:cNvPr id="3" name="Content Placeholder 2">
            <a:extLst>
              <a:ext uri="{FF2B5EF4-FFF2-40B4-BE49-F238E27FC236}">
                <a16:creationId xmlns:a16="http://schemas.microsoft.com/office/drawing/2014/main" id="{2894757B-F147-D92E-4925-B1373ADD3122}"/>
              </a:ext>
            </a:extLst>
          </p:cNvPr>
          <p:cNvSpPr>
            <a:spLocks noGrp="1"/>
          </p:cNvSpPr>
          <p:nvPr>
            <p:ph idx="1"/>
          </p:nvPr>
        </p:nvSpPr>
        <p:spPr>
          <a:xfrm>
            <a:off x="61230" y="1103655"/>
            <a:ext cx="10940463" cy="4927832"/>
          </a:xfrm>
        </p:spPr>
        <p:txBody>
          <a:bodyPr>
            <a:normAutofit/>
          </a:bodyPr>
          <a:lstStyle/>
          <a:p>
            <a:r>
              <a:rPr lang="en-US" sz="1600" dirty="0"/>
              <a:t>Here’s the “Posting Type” value count.</a:t>
            </a:r>
            <a:endParaRPr lang="en-IN" sz="1600" dirty="0"/>
          </a:p>
        </p:txBody>
      </p:sp>
      <p:pic>
        <p:nvPicPr>
          <p:cNvPr id="5" name="Picture 4">
            <a:extLst>
              <a:ext uri="{FF2B5EF4-FFF2-40B4-BE49-F238E27FC236}">
                <a16:creationId xmlns:a16="http://schemas.microsoft.com/office/drawing/2014/main" id="{B666D588-CE97-9B86-5188-398F6FF4B3B7}"/>
              </a:ext>
            </a:extLst>
          </p:cNvPr>
          <p:cNvPicPr>
            <a:picLocks noChangeAspect="1"/>
          </p:cNvPicPr>
          <p:nvPr/>
        </p:nvPicPr>
        <p:blipFill>
          <a:blip r:embed="rId2"/>
          <a:stretch>
            <a:fillRect/>
          </a:stretch>
        </p:blipFill>
        <p:spPr>
          <a:xfrm>
            <a:off x="222865" y="1535455"/>
            <a:ext cx="2595476" cy="1290364"/>
          </a:xfrm>
          <a:prstGeom prst="rect">
            <a:avLst/>
          </a:prstGeom>
        </p:spPr>
      </p:pic>
      <p:pic>
        <p:nvPicPr>
          <p:cNvPr id="7" name="Picture 6">
            <a:extLst>
              <a:ext uri="{FF2B5EF4-FFF2-40B4-BE49-F238E27FC236}">
                <a16:creationId xmlns:a16="http://schemas.microsoft.com/office/drawing/2014/main" id="{BEADFB27-A80F-2CEC-6CDF-CB9AB802D98F}"/>
              </a:ext>
            </a:extLst>
          </p:cNvPr>
          <p:cNvPicPr>
            <a:picLocks noChangeAspect="1"/>
          </p:cNvPicPr>
          <p:nvPr/>
        </p:nvPicPr>
        <p:blipFill>
          <a:blip r:embed="rId3"/>
          <a:stretch>
            <a:fillRect/>
          </a:stretch>
        </p:blipFill>
        <p:spPr>
          <a:xfrm>
            <a:off x="150729" y="3739339"/>
            <a:ext cx="5310298" cy="1492757"/>
          </a:xfrm>
          <a:prstGeom prst="rect">
            <a:avLst/>
          </a:prstGeom>
        </p:spPr>
      </p:pic>
      <p:cxnSp>
        <p:nvCxnSpPr>
          <p:cNvPr id="9" name="Straight Connector 8">
            <a:extLst>
              <a:ext uri="{FF2B5EF4-FFF2-40B4-BE49-F238E27FC236}">
                <a16:creationId xmlns:a16="http://schemas.microsoft.com/office/drawing/2014/main" id="{142393D6-195C-4040-9477-7BC019A38A68}"/>
              </a:ext>
            </a:extLst>
          </p:cNvPr>
          <p:cNvCxnSpPr/>
          <p:nvPr/>
        </p:nvCxnSpPr>
        <p:spPr>
          <a:xfrm>
            <a:off x="997470" y="2930236"/>
            <a:ext cx="4710603" cy="0"/>
          </a:xfrm>
          <a:prstGeom prst="line">
            <a:avLst/>
          </a:prstGeom>
        </p:spPr>
        <p:style>
          <a:lnRef idx="3">
            <a:schemeClr val="accent3"/>
          </a:lnRef>
          <a:fillRef idx="0">
            <a:schemeClr val="accent3"/>
          </a:fillRef>
          <a:effectRef idx="2">
            <a:schemeClr val="accent3"/>
          </a:effectRef>
          <a:fontRef idx="minor">
            <a:schemeClr val="tx1"/>
          </a:fontRef>
        </p:style>
      </p:cxnSp>
      <p:sp>
        <p:nvSpPr>
          <p:cNvPr id="12" name="TextBox 11">
            <a:extLst>
              <a:ext uri="{FF2B5EF4-FFF2-40B4-BE49-F238E27FC236}">
                <a16:creationId xmlns:a16="http://schemas.microsoft.com/office/drawing/2014/main" id="{97BB3752-464D-B69B-1CBC-38EDC04ECE21}"/>
              </a:ext>
            </a:extLst>
          </p:cNvPr>
          <p:cNvSpPr txBox="1"/>
          <p:nvPr/>
        </p:nvSpPr>
        <p:spPr>
          <a:xfrm>
            <a:off x="6172568" y="4315897"/>
            <a:ext cx="4829125" cy="1384995"/>
          </a:xfrm>
          <a:prstGeom prst="rect">
            <a:avLst/>
          </a:prstGeom>
          <a:noFill/>
        </p:spPr>
        <p:txBody>
          <a:bodyPr wrap="square" rtlCol="0">
            <a:spAutoFit/>
          </a:bodyPr>
          <a:lstStyle/>
          <a:p>
            <a:pPr marL="285750" indent="-285750">
              <a:buFont typeface="Arial" panose="020B0604020202020204" pitchFamily="34" charset="0"/>
              <a:buChar char="•"/>
            </a:pPr>
            <a:r>
              <a:rPr lang="en-US" sz="1400" b="0" i="0" dirty="0">
                <a:effectLst/>
                <a:latin typeface="Helvetica Neue"/>
              </a:rPr>
              <a:t>'External' reaches up to 2508 on the y-axis. This indicates there are 2508 job postings categorized as external.</a:t>
            </a:r>
          </a:p>
          <a:p>
            <a:pPr marL="285750" indent="-285750">
              <a:buFont typeface="Arial" panose="020B0604020202020204" pitchFamily="34" charset="0"/>
              <a:buChar char="•"/>
            </a:pPr>
            <a:r>
              <a:rPr lang="en-US" sz="1400" dirty="0">
                <a:latin typeface="Helvetica Neue"/>
              </a:rPr>
              <a:t>‘Internal’ reaches up to 2612 on the y-axis. This indicate there are 2612 job postings categorized as internal.</a:t>
            </a:r>
            <a:endParaRPr lang="en-IN" sz="1400" dirty="0"/>
          </a:p>
        </p:txBody>
      </p:sp>
      <p:sp>
        <p:nvSpPr>
          <p:cNvPr id="14" name="TextBox 13">
            <a:extLst>
              <a:ext uri="{FF2B5EF4-FFF2-40B4-BE49-F238E27FC236}">
                <a16:creationId xmlns:a16="http://schemas.microsoft.com/office/drawing/2014/main" id="{879CE877-7E04-7DB0-2A3B-B325E4A2EC3D}"/>
              </a:ext>
            </a:extLst>
          </p:cNvPr>
          <p:cNvSpPr txBox="1"/>
          <p:nvPr/>
        </p:nvSpPr>
        <p:spPr>
          <a:xfrm>
            <a:off x="57081" y="5594566"/>
            <a:ext cx="11877963" cy="954107"/>
          </a:xfrm>
          <a:prstGeom prst="rect">
            <a:avLst/>
          </a:prstGeom>
          <a:noFill/>
        </p:spPr>
        <p:txBody>
          <a:bodyPr wrap="square">
            <a:spAutoFit/>
          </a:bodyPr>
          <a:lstStyle/>
          <a:p>
            <a:r>
              <a:rPr lang="en-US" sz="1400" b="1" i="0" dirty="0">
                <a:effectLst/>
                <a:latin typeface="Helvetica Neue"/>
              </a:rPr>
              <a:t>Organization implications</a:t>
            </a:r>
            <a:r>
              <a:rPr lang="en-US" sz="1400" b="0" i="0" dirty="0">
                <a:effectLst/>
                <a:latin typeface="Helvetica Neue"/>
              </a:rPr>
              <a:t>: If the organization tends to promote from within or promoting internal hiring, which leads them higher internal posting count. Understanding this distribution can help HR departments in workforce planning, ensuring adequate internal opportunities to keep current employees engaged while also bringing in new external talent. Analyzing trends over</a:t>
            </a:r>
          </a:p>
          <a:p>
            <a:r>
              <a:rPr lang="en-US" sz="1400" dirty="0">
                <a:latin typeface="Helvetica Neue"/>
              </a:rPr>
              <a:t>Part time jobs are only in the hourly cycle of the postings </a:t>
            </a:r>
            <a:endParaRPr lang="en-IN" sz="1400" dirty="0"/>
          </a:p>
        </p:txBody>
      </p:sp>
      <p:pic>
        <p:nvPicPr>
          <p:cNvPr id="13314" name="Picture 2">
            <a:extLst>
              <a:ext uri="{FF2B5EF4-FFF2-40B4-BE49-F238E27FC236}">
                <a16:creationId xmlns:a16="http://schemas.microsoft.com/office/drawing/2014/main" id="{AEA717DF-0E95-13BD-6E89-EFB71DA413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8352" y="309327"/>
            <a:ext cx="4640340" cy="303978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9C3ED0BB-778B-24E9-0C57-F514E2F76C34}"/>
              </a:ext>
            </a:extLst>
          </p:cNvPr>
          <p:cNvPicPr>
            <a:picLocks noChangeAspect="1"/>
          </p:cNvPicPr>
          <p:nvPr/>
        </p:nvPicPr>
        <p:blipFill>
          <a:blip r:embed="rId5"/>
          <a:stretch>
            <a:fillRect/>
          </a:stretch>
        </p:blipFill>
        <p:spPr>
          <a:xfrm>
            <a:off x="4089941" y="1103655"/>
            <a:ext cx="2876485" cy="2382402"/>
          </a:xfrm>
          <a:prstGeom prst="rect">
            <a:avLst/>
          </a:prstGeom>
        </p:spPr>
      </p:pic>
    </p:spTree>
    <p:extLst>
      <p:ext uri="{BB962C8B-B14F-4D97-AF65-F5344CB8AC3E}">
        <p14:creationId xmlns:p14="http://schemas.microsoft.com/office/powerpoint/2010/main" val="1206927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3D3AE96-E1D0-27D5-9015-88624BCC03D9}"/>
              </a:ext>
            </a:extLst>
          </p:cNvPr>
          <p:cNvSpPr txBox="1"/>
          <p:nvPr/>
        </p:nvSpPr>
        <p:spPr>
          <a:xfrm>
            <a:off x="4242816" y="128016"/>
            <a:ext cx="8083296" cy="923330"/>
          </a:xfrm>
          <a:prstGeom prst="rect">
            <a:avLst/>
          </a:prstGeom>
          <a:noFill/>
        </p:spPr>
        <p:txBody>
          <a:bodyPr wrap="square">
            <a:spAutoFit/>
          </a:bodyPr>
          <a:lstStyle/>
          <a:p>
            <a:r>
              <a:rPr lang="en-US" sz="1800" dirty="0"/>
              <a:t>A heatmap is generated to visualize the correlation matrix of the entire dataset providing the comprehensive overview of relationship between numerical variables.</a:t>
            </a:r>
            <a:endParaRPr lang="en-IN" dirty="0"/>
          </a:p>
        </p:txBody>
      </p:sp>
      <p:pic>
        <p:nvPicPr>
          <p:cNvPr id="14338" name="Picture 2" descr="EDA- Hotel Booking.pdf">
            <a:extLst>
              <a:ext uri="{FF2B5EF4-FFF2-40B4-BE49-F238E27FC236}">
                <a16:creationId xmlns:a16="http://schemas.microsoft.com/office/drawing/2014/main" id="{CDBE3EA5-9F4E-239B-BE18-D58D84C26AD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4124"/>
          <a:stretch/>
        </p:blipFill>
        <p:spPr bwMode="auto">
          <a:xfrm>
            <a:off x="0" y="128016"/>
            <a:ext cx="3913632" cy="1444752"/>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a:extLst>
              <a:ext uri="{FF2B5EF4-FFF2-40B4-BE49-F238E27FC236}">
                <a16:creationId xmlns:a16="http://schemas.microsoft.com/office/drawing/2014/main" id="{1D7A0D6E-382F-6F69-A9A4-F9F3607BE4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43" y="2161037"/>
            <a:ext cx="6488353" cy="456894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6">
            <a:extLst>
              <a:ext uri="{FF2B5EF4-FFF2-40B4-BE49-F238E27FC236}">
                <a16:creationId xmlns:a16="http://schemas.microsoft.com/office/drawing/2014/main" id="{6CE50AF6-DC92-CF92-58D1-5FB12470B490}"/>
              </a:ext>
            </a:extLst>
          </p:cNvPr>
          <p:cNvSpPr>
            <a:spLocks noChangeArrowheads="1"/>
          </p:cNvSpPr>
          <p:nvPr/>
        </p:nvSpPr>
        <p:spPr bwMode="auto">
          <a:xfrm>
            <a:off x="6926095" y="850392"/>
            <a:ext cx="5265905" cy="6309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Insights:</a:t>
            </a:r>
          </a:p>
          <a:p>
            <a:pPr marL="0" marR="0" lvl="0" indent="0"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Salary Correlation</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457200" marR="0" lvl="1" indent="0"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Salary Range From and Salary Range To</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914400" marR="0" lvl="2" indent="0"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correlation coefficient between Salary Range From and Salary Range To is 0.76, indicating a strong positive correlation. This means that job listings with higher minimum salaries (Salary Range From) also tend to have higher maximum salaries (Salary Range To).</a:t>
            </a:r>
          </a:p>
          <a:p>
            <a:pPr marL="0" marR="0" lvl="0" indent="0"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Number of Positions</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457200" marR="0" lvl="1" indent="0"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Of Positions and Salary Range From/Salary Range To</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914400" marR="0" lvl="2" indent="0"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correlation coefficients between # Of Positions and both Salary Range From (-0.09) and Salary Range To (-0.1) are relatively low and negative. This suggests that the number of positions does not have a strong relationship with the salary ranges, and if there is any relationship, it is weak and slightly inverse.</a:t>
            </a:r>
          </a:p>
          <a:p>
            <a:pPr marL="0" marR="0" lvl="0" indent="0"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Job ID</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457200" marR="0" lvl="1" indent="0"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Job ID and other variables</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914400" marR="0" lvl="2" indent="0"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correlations of Job ID with # Of Positions, Salary Range From, and Salary Range To are very low (-0.049, 0.051, -0.039 respectively). This indicates that Job </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ID is essentially an identifier and does not have a meaningful correlation with these numeric variables.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6212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67E58-1B6D-565D-236B-02E1F5ED10E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AC42E40-1E3C-8F9A-8D17-E9478E0C2604}"/>
              </a:ext>
            </a:extLst>
          </p:cNvPr>
          <p:cNvSpPr>
            <a:spLocks noGrp="1"/>
          </p:cNvSpPr>
          <p:nvPr>
            <p:ph idx="1"/>
          </p:nvPr>
        </p:nvSpPr>
        <p:spPr/>
        <p:txBody>
          <a:bodyPr/>
          <a:lstStyle/>
          <a:p>
            <a:endParaRPr lang="en-IN"/>
          </a:p>
        </p:txBody>
      </p:sp>
      <p:pic>
        <p:nvPicPr>
          <p:cNvPr id="1026" name="Picture 2" descr="Simple Linear Regression&#10;Simple linear regression is when you want to&#10;predict values of one variable, given values of&#10;another variable. For example, you might want to&#10;predict a person's height (in inches) from his&#10;weight (in pounds).&#10;Imagine a sample of ten people for whom you know&#10;their height and weight. You could plot the values&#10;on a graph, with weight on the x axis and height on&#10;the y axis.&#10; ">
            <a:extLst>
              <a:ext uri="{FF2B5EF4-FFF2-40B4-BE49-F238E27FC236}">
                <a16:creationId xmlns:a16="http://schemas.microsoft.com/office/drawing/2014/main" id="{ACB09711-D521-C285-0D7E-D978B32CEC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32485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inear regression">
            <a:extLst>
              <a:ext uri="{FF2B5EF4-FFF2-40B4-BE49-F238E27FC236}">
                <a16:creationId xmlns:a16="http://schemas.microsoft.com/office/drawing/2014/main" id="{CA8A0EE2-B31D-5400-B4E7-5A0C38A8A0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8563" b="11337"/>
          <a:stretch/>
        </p:blipFill>
        <p:spPr bwMode="auto">
          <a:xfrm>
            <a:off x="7734300" y="0"/>
            <a:ext cx="5753100" cy="6057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4938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CDFAE-42A5-7627-61FD-431ADF467C0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7E32D3E-E007-4D1D-231B-34DC02796A6B}"/>
              </a:ext>
            </a:extLst>
          </p:cNvPr>
          <p:cNvSpPr>
            <a:spLocks noGrp="1"/>
          </p:cNvSpPr>
          <p:nvPr>
            <p:ph idx="1"/>
          </p:nvPr>
        </p:nvSpPr>
        <p:spPr/>
        <p:txBody>
          <a:bodyPr/>
          <a:lstStyle/>
          <a:p>
            <a:endParaRPr lang="en-IN"/>
          </a:p>
        </p:txBody>
      </p:sp>
      <p:pic>
        <p:nvPicPr>
          <p:cNvPr id="2050" name="Picture 2" descr="The purpose of regression analysis is to come up&#10;with an equation of a line that fits through that&#10;cluster of points with the minimal amount of&#10;deviations from the line. The deviation of the&#10;points from the line is called &quot;error.&quot; Once you have&#10;this regression equation, if you knew a person's&#10;weight, you could then predict their height. Simple&#10;linear regression is actually the same as a bivariate&#10;correlation between the independent and&#10;dependent variable.&#10; ">
            <a:extLst>
              <a:ext uri="{FF2B5EF4-FFF2-40B4-BE49-F238E27FC236}">
                <a16:creationId xmlns:a16="http://schemas.microsoft.com/office/drawing/2014/main" id="{9C3E62ED-831A-5A3C-15AF-C537F9FC46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3337"/>
            <a:ext cx="9410700" cy="6791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9065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4425042" y="212270"/>
            <a:ext cx="7331529" cy="6057901"/>
          </a:xfrm>
        </p:spPr>
        <p:txBody>
          <a:bodyPr>
            <a:normAutofit/>
          </a:bodyPr>
          <a:lstStyle/>
          <a:p>
            <a:pPr marL="285750" indent="-285750"/>
            <a:r>
              <a:rPr lang="en-US" b="1" u="sng" dirty="0">
                <a:solidFill>
                  <a:schemeClr val="tx1"/>
                </a:solidFill>
                <a:latin typeface="Rockwell" panose="02060603020205020403" pitchFamily="18" charset="0"/>
              </a:rPr>
              <a:t>TRAIN TEST SPLIT </a:t>
            </a:r>
            <a:r>
              <a:rPr lang="en-US" dirty="0">
                <a:solidFill>
                  <a:schemeClr val="tx1"/>
                </a:solidFill>
                <a:latin typeface="Rockwell" panose="02060603020205020403" pitchFamily="18" charset="0"/>
              </a:rPr>
              <a:t>We divided the data into training (80%) and testing (20%) sets.</a:t>
            </a:r>
          </a:p>
          <a:p>
            <a:endParaRPr lang="en-US" dirty="0">
              <a:solidFill>
                <a:schemeClr val="tx1"/>
              </a:solidFill>
              <a:latin typeface="Rockwell" panose="02060603020205020403" pitchFamily="18" charset="0"/>
            </a:endParaRPr>
          </a:p>
          <a:p>
            <a:pPr marL="285750" indent="-285750"/>
            <a:r>
              <a:rPr lang="en-US" dirty="0">
                <a:solidFill>
                  <a:schemeClr val="tx1"/>
                </a:solidFill>
                <a:latin typeface="Rockwell" panose="02060603020205020403" pitchFamily="18" charset="0"/>
              </a:rPr>
              <a:t>Setting a random state ensures </a:t>
            </a:r>
            <a:r>
              <a:rPr lang="en-US" b="1" dirty="0">
                <a:solidFill>
                  <a:schemeClr val="tx1"/>
                </a:solidFill>
                <a:latin typeface="Rockwell" panose="02060603020205020403" pitchFamily="18" charset="0"/>
              </a:rPr>
              <a:t>consistent</a:t>
            </a:r>
            <a:r>
              <a:rPr lang="en-US" dirty="0">
                <a:solidFill>
                  <a:schemeClr val="tx1"/>
                </a:solidFill>
                <a:latin typeface="Rockwell" panose="02060603020205020403" pitchFamily="18" charset="0"/>
              </a:rPr>
              <a:t> </a:t>
            </a:r>
            <a:r>
              <a:rPr lang="en-US" b="1" dirty="0">
                <a:solidFill>
                  <a:schemeClr val="tx1"/>
                </a:solidFill>
                <a:latin typeface="Rockwell" panose="02060603020205020403" pitchFamily="18" charset="0"/>
              </a:rPr>
              <a:t>results and</a:t>
            </a:r>
            <a:r>
              <a:rPr lang="en-US" dirty="0">
                <a:solidFill>
                  <a:schemeClr val="tx1"/>
                </a:solidFill>
                <a:latin typeface="Rockwell" panose="02060603020205020403" pitchFamily="18" charset="0"/>
              </a:rPr>
              <a:t> using stratify=</a:t>
            </a:r>
            <a:r>
              <a:rPr lang="en-US" b="1" dirty="0">
                <a:solidFill>
                  <a:schemeClr val="tx1"/>
                </a:solidFill>
                <a:latin typeface="Rockwell" panose="02060603020205020403" pitchFamily="18" charset="0"/>
              </a:rPr>
              <a:t>y</a:t>
            </a:r>
            <a:r>
              <a:rPr lang="en-US" dirty="0">
                <a:solidFill>
                  <a:schemeClr val="tx1"/>
                </a:solidFill>
                <a:latin typeface="Rockwell" panose="02060603020205020403" pitchFamily="18" charset="0"/>
              </a:rPr>
              <a:t> maintains a proportional </a:t>
            </a:r>
            <a:r>
              <a:rPr lang="en-US" b="1" dirty="0">
                <a:solidFill>
                  <a:schemeClr val="tx1"/>
                </a:solidFill>
                <a:latin typeface="Rockwell" panose="02060603020205020403" pitchFamily="18" charset="0"/>
              </a:rPr>
              <a:t>distribution</a:t>
            </a:r>
            <a:r>
              <a:rPr lang="en-US" dirty="0">
                <a:solidFill>
                  <a:schemeClr val="tx1"/>
                </a:solidFill>
                <a:latin typeface="Rockwell" panose="02060603020205020403" pitchFamily="18" charset="0"/>
              </a:rPr>
              <a:t> of the </a:t>
            </a:r>
            <a:r>
              <a:rPr lang="en-US" b="1" dirty="0">
                <a:solidFill>
                  <a:schemeClr val="tx1"/>
                </a:solidFill>
                <a:latin typeface="Rockwell" panose="02060603020205020403" pitchFamily="18" charset="0"/>
              </a:rPr>
              <a:t>target</a:t>
            </a:r>
            <a:r>
              <a:rPr lang="en-US" dirty="0">
                <a:solidFill>
                  <a:schemeClr val="tx1"/>
                </a:solidFill>
                <a:latin typeface="Rockwell" panose="02060603020205020403" pitchFamily="18" charset="0"/>
              </a:rPr>
              <a:t> </a:t>
            </a:r>
            <a:r>
              <a:rPr lang="en-US" b="1" dirty="0">
                <a:solidFill>
                  <a:schemeClr val="tx1"/>
                </a:solidFill>
                <a:latin typeface="Rockwell" panose="02060603020205020403" pitchFamily="18" charset="0"/>
              </a:rPr>
              <a:t>variable</a:t>
            </a:r>
            <a:r>
              <a:rPr lang="en-US" dirty="0">
                <a:solidFill>
                  <a:schemeClr val="tx1"/>
                </a:solidFill>
                <a:latin typeface="Rockwell" panose="02060603020205020403" pitchFamily="18" charset="0"/>
              </a:rPr>
              <a:t> in both sets.</a:t>
            </a:r>
          </a:p>
          <a:p>
            <a:pPr marL="285750" indent="-285750"/>
            <a:endParaRPr lang="en-IN" dirty="0">
              <a:solidFill>
                <a:schemeClr val="tx1"/>
              </a:solidFill>
              <a:latin typeface="Rockwell" panose="02060603020205020403" pitchFamily="18" charset="0"/>
            </a:endParaRPr>
          </a:p>
          <a:p>
            <a:r>
              <a:rPr lang="en-US" b="1" u="sng" dirty="0">
                <a:solidFill>
                  <a:schemeClr val="tx1"/>
                </a:solidFill>
                <a:latin typeface="Rockwell" panose="02060603020205020403" pitchFamily="18" charset="0"/>
              </a:rPr>
              <a:t>SPLITING THE DATA INTO X &amp; Y</a:t>
            </a:r>
            <a:endParaRPr lang="en-IN" b="1" u="sng" dirty="0">
              <a:solidFill>
                <a:schemeClr val="tx1"/>
              </a:solidFill>
              <a:latin typeface="Rockwell" panose="02060603020205020403" pitchFamily="18" charset="0"/>
            </a:endParaRPr>
          </a:p>
          <a:p>
            <a:pPr marL="285750" indent="-285750"/>
            <a:r>
              <a:rPr lang="en-US" dirty="0">
                <a:solidFill>
                  <a:schemeClr val="tx1"/>
                </a:solidFill>
                <a:latin typeface="Rockwell" panose="02060603020205020403" pitchFamily="18" charset="0"/>
              </a:rPr>
              <a:t>We divided the dataset into two parts: X and y.</a:t>
            </a:r>
          </a:p>
          <a:p>
            <a:endParaRPr lang="en-US" dirty="0">
              <a:solidFill>
                <a:schemeClr val="tx1"/>
              </a:solidFill>
              <a:latin typeface="Rockwell" panose="02060603020205020403" pitchFamily="18" charset="0"/>
            </a:endParaRPr>
          </a:p>
          <a:p>
            <a:pPr marL="285750" indent="-285750"/>
            <a:r>
              <a:rPr lang="en-US" dirty="0">
                <a:solidFill>
                  <a:schemeClr val="tx1"/>
                </a:solidFill>
                <a:latin typeface="Rockwell" panose="02060603020205020403" pitchFamily="18" charset="0"/>
              </a:rPr>
              <a:t>"</a:t>
            </a:r>
            <a:r>
              <a:rPr lang="en-US" b="1" dirty="0">
                <a:solidFill>
                  <a:schemeClr val="tx1"/>
                </a:solidFill>
                <a:latin typeface="Rockwell" panose="02060603020205020403" pitchFamily="18" charset="0"/>
              </a:rPr>
              <a:t>X</a:t>
            </a:r>
            <a:r>
              <a:rPr lang="en-US" dirty="0">
                <a:solidFill>
                  <a:schemeClr val="tx1"/>
                </a:solidFill>
                <a:latin typeface="Rockwell" panose="02060603020205020403" pitchFamily="18" charset="0"/>
              </a:rPr>
              <a:t>" typically represents the </a:t>
            </a:r>
            <a:r>
              <a:rPr lang="en-US" b="1" dirty="0">
                <a:solidFill>
                  <a:schemeClr val="tx1"/>
                </a:solidFill>
                <a:latin typeface="Rockwell" panose="02060603020205020403" pitchFamily="18" charset="0"/>
              </a:rPr>
              <a:t>independent</a:t>
            </a:r>
            <a:r>
              <a:rPr lang="en-US" dirty="0">
                <a:solidFill>
                  <a:schemeClr val="tx1"/>
                </a:solidFill>
                <a:latin typeface="Rockwell" panose="02060603020205020403" pitchFamily="18" charset="0"/>
              </a:rPr>
              <a:t> Variables, and "</a:t>
            </a:r>
            <a:r>
              <a:rPr lang="en-US" b="1" dirty="0">
                <a:solidFill>
                  <a:schemeClr val="tx1"/>
                </a:solidFill>
                <a:latin typeface="Rockwell" panose="02060603020205020403" pitchFamily="18" charset="0"/>
              </a:rPr>
              <a:t>y</a:t>
            </a:r>
            <a:r>
              <a:rPr lang="en-US" dirty="0">
                <a:solidFill>
                  <a:schemeClr val="tx1"/>
                </a:solidFill>
                <a:latin typeface="Rockwell" panose="02060603020205020403" pitchFamily="18" charset="0"/>
              </a:rPr>
              <a:t>" represents the </a:t>
            </a:r>
            <a:r>
              <a:rPr lang="en-US" b="1" dirty="0">
                <a:solidFill>
                  <a:schemeClr val="tx1"/>
                </a:solidFill>
                <a:latin typeface="Rockwell" panose="02060603020205020403" pitchFamily="18" charset="0"/>
              </a:rPr>
              <a:t>Dependent</a:t>
            </a:r>
            <a:r>
              <a:rPr lang="en-US" dirty="0">
                <a:solidFill>
                  <a:schemeClr val="tx1"/>
                </a:solidFill>
                <a:latin typeface="Rockwell" panose="02060603020205020403" pitchFamily="18" charset="0"/>
              </a:rPr>
              <a:t> (</a:t>
            </a:r>
            <a:r>
              <a:rPr lang="en-US" b="1" dirty="0">
                <a:solidFill>
                  <a:schemeClr val="tx1"/>
                </a:solidFill>
                <a:latin typeface="Rockwell" panose="02060603020205020403" pitchFamily="18" charset="0"/>
              </a:rPr>
              <a:t>target</a:t>
            </a:r>
            <a:r>
              <a:rPr lang="en-US" dirty="0">
                <a:solidFill>
                  <a:schemeClr val="tx1"/>
                </a:solidFill>
                <a:latin typeface="Rockwell" panose="02060603020205020403" pitchFamily="18" charset="0"/>
              </a:rPr>
              <a:t> </a:t>
            </a:r>
            <a:r>
              <a:rPr lang="en-US" b="1" dirty="0">
                <a:solidFill>
                  <a:schemeClr val="tx1"/>
                </a:solidFill>
                <a:latin typeface="Rockwell" panose="02060603020205020403" pitchFamily="18" charset="0"/>
              </a:rPr>
              <a:t>variable</a:t>
            </a:r>
            <a:r>
              <a:rPr lang="en-US" dirty="0">
                <a:solidFill>
                  <a:schemeClr val="tx1"/>
                </a:solidFill>
                <a:latin typeface="Rockwell" panose="02060603020205020403" pitchFamily="18" charset="0"/>
              </a:rPr>
              <a:t>) that we want to predict or understand.</a:t>
            </a:r>
            <a:endParaRPr lang="en-IN" dirty="0">
              <a:solidFill>
                <a:schemeClr val="tx1"/>
              </a:solidFill>
              <a:latin typeface="Rockwell" panose="02060603020205020403" pitchFamily="18" charset="0"/>
            </a:endParaRPr>
          </a:p>
          <a:p>
            <a:endParaRPr lang="en-IN" dirty="0">
              <a:latin typeface="Rockwell" panose="02060603020205020403" pitchFamily="18" charset="0"/>
            </a:endParaRPr>
          </a:p>
        </p:txBody>
      </p:sp>
      <p:sp>
        <p:nvSpPr>
          <p:cNvPr id="9" name="Title 8"/>
          <p:cNvSpPr>
            <a:spLocks noGrp="1"/>
          </p:cNvSpPr>
          <p:nvPr>
            <p:ph type="title"/>
          </p:nvPr>
        </p:nvSpPr>
        <p:spPr>
          <a:xfrm>
            <a:off x="669470" y="800100"/>
            <a:ext cx="2432959" cy="4800600"/>
          </a:xfrm>
        </p:spPr>
        <p:txBody>
          <a:bodyPr>
            <a:normAutofit/>
          </a:bodyPr>
          <a:lstStyle/>
          <a:p>
            <a:r>
              <a:rPr lang="en-US" sz="5400" dirty="0">
                <a:solidFill>
                  <a:schemeClr val="tx1"/>
                </a:solidFill>
              </a:rPr>
              <a:t>TRAIN  AND TEST SPLIT </a:t>
            </a:r>
            <a:endParaRPr lang="en-IN" sz="5400" dirty="0">
              <a:solidFill>
                <a:schemeClr val="tx1"/>
              </a:solidFill>
            </a:endParaRPr>
          </a:p>
        </p:txBody>
      </p:sp>
      <p:pic>
        <p:nvPicPr>
          <p:cNvPr id="12" name="Picture 11"/>
          <p:cNvPicPr>
            <a:picLocks noChangeAspect="1"/>
          </p:cNvPicPr>
          <p:nvPr/>
        </p:nvPicPr>
        <p:blipFill>
          <a:blip r:embed="rId2" cstate="print">
            <a:extLst>
              <a:ext uri="{BEBA8EAE-BF5A-486C-A8C5-ECC9F3942E4B}">
                <a14:imgProps xmlns:a14="http://schemas.microsoft.com/office/drawing/2010/main">
                  <a14:imgLayer r:embed="rId3">
                    <a14:imgEffect>
                      <a14:sharpenSoften amount="-3000"/>
                    </a14:imgEffect>
                  </a14:imgLayer>
                </a14:imgProps>
              </a:ext>
              <a:ext uri="{28A0092B-C50C-407E-A947-70E740481C1C}">
                <a14:useLocalDpi xmlns:a14="http://schemas.microsoft.com/office/drawing/2010/main" val="0"/>
              </a:ext>
            </a:extLst>
          </a:blip>
          <a:stretch>
            <a:fillRect/>
          </a:stretch>
        </p:blipFill>
        <p:spPr>
          <a:xfrm>
            <a:off x="2916455" y="5600700"/>
            <a:ext cx="1219200" cy="1219200"/>
          </a:xfrm>
          <a:prstGeom prst="rect">
            <a:avLst/>
          </a:prstGeom>
          <a:effectLst>
            <a:outerShdw dist="50800" dir="5400000" algn="ctr" rotWithShape="0">
              <a:srgbClr val="000000"/>
            </a:outerShdw>
          </a:effectLst>
        </p:spPr>
      </p:pic>
    </p:spTree>
    <p:extLst>
      <p:ext uri="{BB962C8B-B14F-4D97-AF65-F5344CB8AC3E}">
        <p14:creationId xmlns:p14="http://schemas.microsoft.com/office/powerpoint/2010/main" val="1636683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205548-0E78-EFC9-55C6-042CFC86C85F}"/>
              </a:ext>
            </a:extLst>
          </p:cNvPr>
          <p:cNvSpPr>
            <a:spLocks noGrp="1"/>
          </p:cNvSpPr>
          <p:nvPr>
            <p:ph type="title"/>
          </p:nvPr>
        </p:nvSpPr>
        <p:spPr/>
        <p:txBody>
          <a:bodyPr/>
          <a:lstStyle/>
          <a:p>
            <a:endParaRPr lang="en-IN"/>
          </a:p>
        </p:txBody>
      </p:sp>
      <p:pic>
        <p:nvPicPr>
          <p:cNvPr id="7" name="Picture 6">
            <a:extLst>
              <a:ext uri="{FF2B5EF4-FFF2-40B4-BE49-F238E27FC236}">
                <a16:creationId xmlns:a16="http://schemas.microsoft.com/office/drawing/2014/main" id="{175748DD-9D7C-3923-4949-0F7471BCC258}"/>
              </a:ext>
            </a:extLst>
          </p:cNvPr>
          <p:cNvPicPr>
            <a:picLocks noChangeAspect="1"/>
          </p:cNvPicPr>
          <p:nvPr/>
        </p:nvPicPr>
        <p:blipFill>
          <a:blip r:embed="rId2"/>
          <a:stretch>
            <a:fillRect/>
          </a:stretch>
        </p:blipFill>
        <p:spPr>
          <a:xfrm>
            <a:off x="379741" y="169437"/>
            <a:ext cx="9309009" cy="6519126"/>
          </a:xfrm>
          <a:prstGeom prst="rect">
            <a:avLst/>
          </a:prstGeom>
        </p:spPr>
      </p:pic>
    </p:spTree>
    <p:extLst>
      <p:ext uri="{BB962C8B-B14F-4D97-AF65-F5344CB8AC3E}">
        <p14:creationId xmlns:p14="http://schemas.microsoft.com/office/powerpoint/2010/main" val="416578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9D288-55BD-AC4F-841C-5609C0611B7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444BB4E-2DE8-B01F-87F9-9B577662DECC}"/>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18C655A6-29D8-1362-171D-277AFC6499DF}"/>
              </a:ext>
            </a:extLst>
          </p:cNvPr>
          <p:cNvPicPr>
            <a:picLocks noChangeAspect="1"/>
          </p:cNvPicPr>
          <p:nvPr/>
        </p:nvPicPr>
        <p:blipFill rotWithShape="1">
          <a:blip r:embed="rId2"/>
          <a:srcRect t="82828"/>
          <a:stretch/>
        </p:blipFill>
        <p:spPr>
          <a:xfrm>
            <a:off x="0" y="6057902"/>
            <a:ext cx="7626096" cy="1293874"/>
          </a:xfrm>
          <a:prstGeom prst="rect">
            <a:avLst/>
          </a:prstGeom>
        </p:spPr>
      </p:pic>
      <p:pic>
        <p:nvPicPr>
          <p:cNvPr id="3076" name="Picture 4">
            <a:extLst>
              <a:ext uri="{FF2B5EF4-FFF2-40B4-BE49-F238E27FC236}">
                <a16:creationId xmlns:a16="http://schemas.microsoft.com/office/drawing/2014/main" id="{851103C2-0BF4-4A4F-7F4C-CF629C7B97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0070" y="0"/>
            <a:ext cx="4411930" cy="486460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A26A65DB-646C-738A-A194-D82B73D7DD0B}"/>
              </a:ext>
            </a:extLst>
          </p:cNvPr>
          <p:cNvPicPr>
            <a:picLocks noChangeAspect="1"/>
          </p:cNvPicPr>
          <p:nvPr/>
        </p:nvPicPr>
        <p:blipFill>
          <a:blip r:embed="rId4"/>
          <a:stretch>
            <a:fillRect/>
          </a:stretch>
        </p:blipFill>
        <p:spPr>
          <a:xfrm>
            <a:off x="0" y="-800098"/>
            <a:ext cx="7626096" cy="6858000"/>
          </a:xfrm>
          <a:prstGeom prst="rect">
            <a:avLst/>
          </a:prstGeom>
        </p:spPr>
      </p:pic>
    </p:spTree>
    <p:extLst>
      <p:ext uri="{BB962C8B-B14F-4D97-AF65-F5344CB8AC3E}">
        <p14:creationId xmlns:p14="http://schemas.microsoft.com/office/powerpoint/2010/main" val="4069268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561E3-7453-BD58-3A36-DC834672CB4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3E12CAD-ABB4-A69F-79A4-F1BA54281687}"/>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A6992BB3-E50E-911D-76DD-5FE1B6571B21}"/>
              </a:ext>
            </a:extLst>
          </p:cNvPr>
          <p:cNvPicPr>
            <a:picLocks noChangeAspect="1"/>
          </p:cNvPicPr>
          <p:nvPr/>
        </p:nvPicPr>
        <p:blipFill>
          <a:blip r:embed="rId2"/>
          <a:stretch>
            <a:fillRect/>
          </a:stretch>
        </p:blipFill>
        <p:spPr>
          <a:xfrm>
            <a:off x="-237744" y="-134210"/>
            <a:ext cx="7205472" cy="6992210"/>
          </a:xfrm>
          <a:prstGeom prst="rect">
            <a:avLst/>
          </a:prstGeom>
        </p:spPr>
      </p:pic>
      <p:pic>
        <p:nvPicPr>
          <p:cNvPr id="4098" name="Picture 2">
            <a:extLst>
              <a:ext uri="{FF2B5EF4-FFF2-40B4-BE49-F238E27FC236}">
                <a16:creationId xmlns:a16="http://schemas.microsoft.com/office/drawing/2014/main" id="{EAF8E253-4BBA-C671-6282-EBDC432CF9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6353" y="3730752"/>
            <a:ext cx="5330809" cy="315118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32AD80BA-DD31-43CC-B5F8-20A7E4B357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6247" y="0"/>
            <a:ext cx="5585754" cy="3730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9701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8B360-A630-EE21-210D-844E85048949}"/>
              </a:ext>
            </a:extLst>
          </p:cNvPr>
          <p:cNvSpPr>
            <a:spLocks noGrp="1"/>
          </p:cNvSpPr>
          <p:nvPr>
            <p:ph type="title"/>
          </p:nvPr>
        </p:nvSpPr>
        <p:spPr>
          <a:xfrm>
            <a:off x="678884" y="603666"/>
            <a:ext cx="3827802" cy="735277"/>
          </a:xfrm>
        </p:spPr>
        <p:txBody>
          <a:bodyPr>
            <a:normAutofit/>
          </a:bodyPr>
          <a:lstStyle/>
          <a:p>
            <a:r>
              <a:rPr lang="en-US" sz="2800" dirty="0"/>
              <a:t>Introduction</a:t>
            </a:r>
            <a:endParaRPr lang="en-IN" sz="2800" dirty="0"/>
          </a:p>
        </p:txBody>
      </p:sp>
      <p:sp>
        <p:nvSpPr>
          <p:cNvPr id="3" name="Content Placeholder 2">
            <a:extLst>
              <a:ext uri="{FF2B5EF4-FFF2-40B4-BE49-F238E27FC236}">
                <a16:creationId xmlns:a16="http://schemas.microsoft.com/office/drawing/2014/main" id="{67B003C9-103A-47E6-D7EB-87D0A8CB5431}"/>
              </a:ext>
            </a:extLst>
          </p:cNvPr>
          <p:cNvSpPr>
            <a:spLocks noGrp="1"/>
          </p:cNvSpPr>
          <p:nvPr>
            <p:ph idx="1"/>
          </p:nvPr>
        </p:nvSpPr>
        <p:spPr>
          <a:xfrm>
            <a:off x="678882" y="1338943"/>
            <a:ext cx="10834234" cy="4398066"/>
          </a:xfrm>
        </p:spPr>
        <p:txBody>
          <a:bodyPr>
            <a:normAutofit fontScale="92500" lnSpcReduction="20000"/>
          </a:bodyPr>
          <a:lstStyle/>
          <a:p>
            <a:r>
              <a:rPr lang="en-US" sz="1600" dirty="0"/>
              <a:t>In today's dynamic job market, predicting salaries accurately plays a pivotal role in various aspects of workforce management, recruitment, and financial planning. The ability to estimate salaries based on a range of factors empowers organizations to make informed decisions regarding budget allocation, employee compensation, and talent acquisition strategies. Therefore, the development of robust salary prediction models has become increasingly valuable in modern business operations.</a:t>
            </a:r>
          </a:p>
          <a:p>
            <a:r>
              <a:rPr lang="en-US" sz="1600" dirty="0"/>
              <a:t>The goal of our project is to construct a reliable salary prediction system that leverages machine learning techniques to forecast salaries for individuals based on relevant attributes such as Job Titles, experience, skills, and Job Posting location. By analyzing historical salary data and identifying patterns within the job market, our aim is to create a model capable of providing accurate salary estimates for new job listings or assessing the competitiveness of compensation packages offered by employers.</a:t>
            </a:r>
          </a:p>
          <a:p>
            <a:r>
              <a:rPr lang="en-US" sz="1600" dirty="0"/>
              <a:t>Through this project, we seek to address several key challenges in salary prediction, including the inherent variability in compensation across industries, regions, and job roles, as well as the complex interplay of factors influencing salary determination.</a:t>
            </a:r>
          </a:p>
          <a:p>
            <a:r>
              <a:rPr lang="en-US" sz="1600" dirty="0"/>
              <a:t>By applying advanced machine learning algorithms and feature engineering techniques to large-scale datasets, we aim to develop a predictive model that not only achieves high accuracy but also provides insights into the factors driving salary disparities and trends within the job market.</a:t>
            </a:r>
            <a:endParaRPr lang="en-US" sz="2200" dirty="0"/>
          </a:p>
        </p:txBody>
      </p:sp>
    </p:spTree>
    <p:extLst>
      <p:ext uri="{BB962C8B-B14F-4D97-AF65-F5344CB8AC3E}">
        <p14:creationId xmlns:p14="http://schemas.microsoft.com/office/powerpoint/2010/main" val="11986814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4DD1F-4A2D-EC6D-C0B8-5F2C9253AA7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D4DE5F1-7DFF-2D3A-5682-A8FC5916A372}"/>
              </a:ext>
            </a:extLst>
          </p:cNvPr>
          <p:cNvSpPr>
            <a:spLocks noGrp="1"/>
          </p:cNvSpPr>
          <p:nvPr>
            <p:ph idx="1"/>
          </p:nvPr>
        </p:nvSpPr>
        <p:spPr/>
        <p:txBody>
          <a:bodyPr/>
          <a:lstStyle/>
          <a:p>
            <a:endParaRPr lang="en-IN"/>
          </a:p>
        </p:txBody>
      </p:sp>
      <p:pic>
        <p:nvPicPr>
          <p:cNvPr id="7170" name="Picture 2" descr="Decision Trees&#10;• Decision tree is a simple but powerful learning Paradigm.&#10;• It is a type of classification algorithm for supervised learning.&#10;• A decision tree is a tree in which each branch node represents&#10;a choice between a number of alternatives and each leaf node&#10;represents a decision.&#10;• A node with outgoing edges is called an internal or test node.&#10;All other nodes are called leaves (also known as terminal or&#10;decision nodes).&#10; ">
            <a:extLst>
              <a:ext uri="{FF2B5EF4-FFF2-40B4-BE49-F238E27FC236}">
                <a16:creationId xmlns:a16="http://schemas.microsoft.com/office/drawing/2014/main" id="{D9C57EB0-8225-62D2-382F-672025CBEF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723376" cy="685800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DECISION TREE &#10;Hungry &#10;True False &#10;Rainy &#10;People &gt; &#10;10 &#10;YES No &#10;YES &#10;Type &#10;Cost &#10;YES No &#10;No &#10;True &#10;False &#10;True &#10;False &#10;French South Indian &#10;More &#10;Less &#10; ">
            <a:extLst>
              <a:ext uri="{FF2B5EF4-FFF2-40B4-BE49-F238E27FC236}">
                <a16:creationId xmlns:a16="http://schemas.microsoft.com/office/drawing/2014/main" id="{6940BA73-6CEE-D0EA-A962-0D75EB4CFC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23376" y="73440"/>
            <a:ext cx="3468624" cy="5984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0404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0D10E-5193-53F4-EB65-BFFC0F3E39F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51E63F8-2C63-EF6E-40BF-AE46F78FFCF0}"/>
              </a:ext>
            </a:extLst>
          </p:cNvPr>
          <p:cNvSpPr>
            <a:spLocks noGrp="1"/>
          </p:cNvSpPr>
          <p:nvPr>
            <p:ph idx="1"/>
          </p:nvPr>
        </p:nvSpPr>
        <p:spPr/>
        <p:txBody>
          <a:bodyPr/>
          <a:lstStyle/>
          <a:p>
            <a:endParaRPr lang="en-IN"/>
          </a:p>
        </p:txBody>
      </p:sp>
      <p:pic>
        <p:nvPicPr>
          <p:cNvPr id="10242" name="Picture 2" descr="DECISION TREE LEARNING &#10; Pick best attribute &#10; Make a decision tree node containing that attribute &#10; For each value of decision node create a &#10;descendent of node &#10; Sort training example to leaves &#10; Iterate on subsets using remaining attributes &#10; ">
            <a:extLst>
              <a:ext uri="{FF2B5EF4-FFF2-40B4-BE49-F238E27FC236}">
                <a16:creationId xmlns:a16="http://schemas.microsoft.com/office/drawing/2014/main" id="{F13E37CA-0072-676F-98CC-B933E4DDEC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DECISION TREE : PICK BEST ATTRIBUTE &#10; Select the attribute which gives MAXIMUM Information &#10;Gain. &#10; Gain measures how well a given attribute separates &#10;training examples into targeted classes. &#10; Entropy is a measure of the amount of uncertainty in the &#10;(data) set. &#10;H(S) = − 푥∈푋 푝(푥) log2 푝(푥) &#10;S: Current data set for which entropy is calculated. &#10;X: Set of classes in X. &#10;p(x) : The proportion of the number of elements in class to &#10;the number of elements in set. &#10; ">
            <a:extLst>
              <a:ext uri="{FF2B5EF4-FFF2-40B4-BE49-F238E27FC236}">
                <a16:creationId xmlns:a16="http://schemas.microsoft.com/office/drawing/2014/main" id="{4929AB33-2179-0F74-6CCB-A9E30D2D7F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468880"/>
            <a:ext cx="12192000" cy="4389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63687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C7384-B849-A2BA-CD97-CAA2634990E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A3C66B0-2F91-B122-12FC-ED04C6CBAC9B}"/>
              </a:ext>
            </a:extLst>
          </p:cNvPr>
          <p:cNvSpPr>
            <a:spLocks noGrp="1"/>
          </p:cNvSpPr>
          <p:nvPr>
            <p:ph idx="1"/>
          </p:nvPr>
        </p:nvSpPr>
        <p:spPr/>
        <p:txBody>
          <a:bodyPr/>
          <a:lstStyle/>
          <a:p>
            <a:endParaRPr lang="en-IN"/>
          </a:p>
        </p:txBody>
      </p:sp>
      <p:pic>
        <p:nvPicPr>
          <p:cNvPr id="16386" name="Picture 2" descr="Random Forest">
            <a:extLst>
              <a:ext uri="{FF2B5EF4-FFF2-40B4-BE49-F238E27FC236}">
                <a16:creationId xmlns:a16="http://schemas.microsoft.com/office/drawing/2014/main" id="{9C5B1822-2F3F-DC06-124B-2158808DBC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33" y="64500"/>
            <a:ext cx="12077333" cy="679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15402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6303C-FB30-5491-2808-D24A9ACFD14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4672CA2-250F-3FC5-B277-CCA6403C032E}"/>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9AC9E796-76A6-8C5B-02CD-2C57982532CB}"/>
              </a:ext>
            </a:extLst>
          </p:cNvPr>
          <p:cNvPicPr>
            <a:picLocks noChangeAspect="1"/>
          </p:cNvPicPr>
          <p:nvPr/>
        </p:nvPicPr>
        <p:blipFill>
          <a:blip r:embed="rId2"/>
          <a:stretch>
            <a:fillRect/>
          </a:stretch>
        </p:blipFill>
        <p:spPr>
          <a:xfrm>
            <a:off x="0" y="603664"/>
            <a:ext cx="9537652" cy="6076441"/>
          </a:xfrm>
          <a:prstGeom prst="rect">
            <a:avLst/>
          </a:prstGeom>
        </p:spPr>
      </p:pic>
      <p:pic>
        <p:nvPicPr>
          <p:cNvPr id="5122" name="Picture 2">
            <a:extLst>
              <a:ext uri="{FF2B5EF4-FFF2-40B4-BE49-F238E27FC236}">
                <a16:creationId xmlns:a16="http://schemas.microsoft.com/office/drawing/2014/main" id="{ECFFC2BF-B499-A345-8390-F4C034D139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5000" y="1435418"/>
            <a:ext cx="5726999" cy="43529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4">
            <a:extLst>
              <a:ext uri="{FF2B5EF4-FFF2-40B4-BE49-F238E27FC236}">
                <a16:creationId xmlns:a16="http://schemas.microsoft.com/office/drawing/2014/main" id="{1360BDD3-2486-6C66-DB09-30EBBF3C86EE}"/>
              </a:ext>
            </a:extLst>
          </p:cNvPr>
          <p:cNvSpPr>
            <a:spLocks noChangeArrowheads="1"/>
          </p:cNvSpPr>
          <p:nvPr/>
        </p:nvSpPr>
        <p:spPr bwMode="auto">
          <a:xfrm>
            <a:off x="128016" y="6680107"/>
            <a:ext cx="11393424"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[29.55817308 34.61538462 90.14423077 44.15865385 29.03581731] Mean Squared Error (MSE): 0.03 Root Mean Squared Error (RMSE): 0.17 Mean Absolute Error (MAE): 0.04 R^2 Score: 0.9999</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E4255CD2-5C21-934B-AFB2-266938DD9519}"/>
              </a:ext>
            </a:extLst>
          </p:cNvPr>
          <p:cNvPicPr>
            <a:picLocks noChangeAspect="1"/>
          </p:cNvPicPr>
          <p:nvPr/>
        </p:nvPicPr>
        <p:blipFill>
          <a:blip r:embed="rId4"/>
          <a:stretch>
            <a:fillRect/>
          </a:stretch>
        </p:blipFill>
        <p:spPr>
          <a:xfrm>
            <a:off x="0" y="-18539"/>
            <a:ext cx="9537652" cy="551163"/>
          </a:xfrm>
          <a:prstGeom prst="rect">
            <a:avLst/>
          </a:prstGeom>
        </p:spPr>
      </p:pic>
    </p:spTree>
    <p:extLst>
      <p:ext uri="{BB962C8B-B14F-4D97-AF65-F5344CB8AC3E}">
        <p14:creationId xmlns:p14="http://schemas.microsoft.com/office/powerpoint/2010/main" val="3882396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922E4-D24E-4AC5-587B-97874D5BC6C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06BD77F-9B9C-01C1-3842-7BBF9F9E6067}"/>
              </a:ext>
            </a:extLst>
          </p:cNvPr>
          <p:cNvSpPr>
            <a:spLocks noGrp="1"/>
          </p:cNvSpPr>
          <p:nvPr>
            <p:ph idx="1"/>
          </p:nvPr>
        </p:nvSpPr>
        <p:spPr/>
        <p:txBody>
          <a:bodyPr/>
          <a:lstStyle/>
          <a:p>
            <a:endParaRPr lang="en-IN"/>
          </a:p>
        </p:txBody>
      </p:sp>
      <p:pic>
        <p:nvPicPr>
          <p:cNvPr id="17416" name="Picture 8" descr="Random forest | PPT">
            <a:extLst>
              <a:ext uri="{FF2B5EF4-FFF2-40B4-BE49-F238E27FC236}">
                <a16:creationId xmlns:a16="http://schemas.microsoft.com/office/drawing/2014/main" id="{847C7600-BFF7-778A-2DEA-905BABD6BB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3774"/>
            <a:ext cx="9085634" cy="6814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29228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617C7-B7AE-9E1A-B5A7-E47DB41D9D7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9ADE965-FEB3-CF0B-62A2-24756C8A56C7}"/>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9223C9E2-501E-D53D-016C-E72E6F974473}"/>
              </a:ext>
            </a:extLst>
          </p:cNvPr>
          <p:cNvPicPr>
            <a:picLocks noChangeAspect="1"/>
          </p:cNvPicPr>
          <p:nvPr/>
        </p:nvPicPr>
        <p:blipFill>
          <a:blip r:embed="rId2"/>
          <a:stretch>
            <a:fillRect/>
          </a:stretch>
        </p:blipFill>
        <p:spPr>
          <a:xfrm>
            <a:off x="1" y="51215"/>
            <a:ext cx="8800884" cy="510962"/>
          </a:xfrm>
          <a:prstGeom prst="rect">
            <a:avLst/>
          </a:prstGeom>
        </p:spPr>
      </p:pic>
      <p:pic>
        <p:nvPicPr>
          <p:cNvPr id="7" name="Picture 6">
            <a:extLst>
              <a:ext uri="{FF2B5EF4-FFF2-40B4-BE49-F238E27FC236}">
                <a16:creationId xmlns:a16="http://schemas.microsoft.com/office/drawing/2014/main" id="{42A8DE46-6C0E-8F91-8DF8-CE7673B0BD0B}"/>
              </a:ext>
            </a:extLst>
          </p:cNvPr>
          <p:cNvPicPr>
            <a:picLocks noChangeAspect="1"/>
          </p:cNvPicPr>
          <p:nvPr/>
        </p:nvPicPr>
        <p:blipFill>
          <a:blip r:embed="rId3"/>
          <a:stretch>
            <a:fillRect/>
          </a:stretch>
        </p:blipFill>
        <p:spPr>
          <a:xfrm>
            <a:off x="0" y="580331"/>
            <a:ext cx="8800884" cy="6226454"/>
          </a:xfrm>
          <a:prstGeom prst="rect">
            <a:avLst/>
          </a:prstGeom>
        </p:spPr>
      </p:pic>
      <p:pic>
        <p:nvPicPr>
          <p:cNvPr id="6146" name="Picture 2">
            <a:extLst>
              <a:ext uri="{FF2B5EF4-FFF2-40B4-BE49-F238E27FC236}">
                <a16:creationId xmlns:a16="http://schemas.microsoft.com/office/drawing/2014/main" id="{A157D054-A90F-6CF3-0233-2C5BCB1BC5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5001" y="1924745"/>
            <a:ext cx="5391150" cy="4133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53497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0CFBD-5D3D-4EE1-658D-18D6E1F62F28}"/>
              </a:ext>
            </a:extLst>
          </p:cNvPr>
          <p:cNvSpPr>
            <a:spLocks noGrp="1"/>
          </p:cNvSpPr>
          <p:nvPr>
            <p:ph type="title"/>
          </p:nvPr>
        </p:nvSpPr>
        <p:spPr>
          <a:xfrm>
            <a:off x="0" y="58366"/>
            <a:ext cx="8553855" cy="6245156"/>
          </a:xfrm>
        </p:spPr>
        <p:txBody>
          <a:bodyPr>
            <a:noAutofit/>
          </a:bodyPr>
          <a:lstStyle/>
          <a:p>
            <a:pPr algn="l"/>
            <a:r>
              <a:rPr lang="en-US" sz="1050" dirty="0">
                <a:solidFill>
                  <a:schemeClr val="tx1"/>
                </a:solidFill>
                <a:latin typeface="Arial" panose="020B0604020202020204" pitchFamily="34" charset="0"/>
                <a:cs typeface="Arial" panose="020B0604020202020204" pitchFamily="34" charset="0"/>
              </a:rPr>
              <a:t>Here's a comparison of the three regression algorithms (Linear Regression, Decision Tree, and Random Forest) </a:t>
            </a:r>
            <a:r>
              <a:rPr lang="en-US" sz="1050" b="1" dirty="0">
                <a:solidFill>
                  <a:schemeClr val="tx1"/>
                </a:solidFill>
                <a:latin typeface="Arial" panose="020B0604020202020204" pitchFamily="34" charset="0"/>
                <a:cs typeface="Arial" panose="020B0604020202020204" pitchFamily="34" charset="0"/>
              </a:rPr>
              <a:t>based on the metric:</a:t>
            </a:r>
            <a:br>
              <a:rPr lang="en-US" sz="1050" b="1" dirty="0">
                <a:solidFill>
                  <a:schemeClr val="tx1"/>
                </a:solidFill>
                <a:latin typeface="Arial" panose="020B0604020202020204" pitchFamily="34" charset="0"/>
                <a:cs typeface="Arial" panose="020B0604020202020204" pitchFamily="34" charset="0"/>
              </a:rPr>
            </a:br>
            <a:br>
              <a:rPr lang="en-US" sz="1050" b="1" dirty="0">
                <a:solidFill>
                  <a:schemeClr val="tx1"/>
                </a:solidFill>
                <a:latin typeface="Arial" panose="020B0604020202020204" pitchFamily="34" charset="0"/>
                <a:cs typeface="Arial" panose="020B0604020202020204" pitchFamily="34" charset="0"/>
              </a:rPr>
            </a:br>
            <a:r>
              <a:rPr lang="en-US" sz="1050" b="1" dirty="0">
                <a:solidFill>
                  <a:schemeClr val="tx1"/>
                </a:solidFill>
                <a:latin typeface="Arial" panose="020B0604020202020204" pitchFamily="34" charset="0"/>
                <a:cs typeface="Arial" panose="020B0604020202020204" pitchFamily="34" charset="0"/>
              </a:rPr>
              <a:t>| Metric                  | Linear Regression | Decision Tree | Random Forest |</a:t>
            </a:r>
            <a:br>
              <a:rPr lang="en-US" sz="1050" b="1" dirty="0">
                <a:solidFill>
                  <a:schemeClr val="tx1"/>
                </a:solidFill>
                <a:latin typeface="Arial" panose="020B0604020202020204" pitchFamily="34" charset="0"/>
                <a:cs typeface="Arial" panose="020B0604020202020204" pitchFamily="34" charset="0"/>
              </a:rPr>
            </a:br>
            <a:r>
              <a:rPr lang="en-US" sz="1050" b="1" dirty="0">
                <a:solidFill>
                  <a:schemeClr val="tx1"/>
                </a:solidFill>
                <a:latin typeface="Arial" panose="020B0604020202020204" pitchFamily="34" charset="0"/>
                <a:cs typeface="Arial" panose="020B0604020202020204" pitchFamily="34" charset="0"/>
              </a:rPr>
              <a:t>|-------------------------|-------------------|---------------|---------------|</a:t>
            </a:r>
            <a:br>
              <a:rPr lang="en-US" sz="1050" b="1" dirty="0">
                <a:solidFill>
                  <a:schemeClr val="tx1"/>
                </a:solidFill>
                <a:latin typeface="Arial" panose="020B0604020202020204" pitchFamily="34" charset="0"/>
                <a:cs typeface="Arial" panose="020B0604020202020204" pitchFamily="34" charset="0"/>
              </a:rPr>
            </a:br>
            <a:r>
              <a:rPr lang="en-US" sz="1050" b="1" dirty="0">
                <a:solidFill>
                  <a:schemeClr val="tx1"/>
                </a:solidFill>
                <a:latin typeface="Arial" panose="020B0604020202020204" pitchFamily="34" charset="0"/>
                <a:cs typeface="Arial" panose="020B0604020202020204" pitchFamily="34" charset="0"/>
              </a:rPr>
              <a:t>| Mean Squared Error (MSE)| 0.02              | 0.03          | 0.02          |</a:t>
            </a:r>
            <a:br>
              <a:rPr lang="en-US" sz="1050" b="1" dirty="0">
                <a:solidFill>
                  <a:schemeClr val="tx1"/>
                </a:solidFill>
                <a:latin typeface="Arial" panose="020B0604020202020204" pitchFamily="34" charset="0"/>
                <a:cs typeface="Arial" panose="020B0604020202020204" pitchFamily="34" charset="0"/>
              </a:rPr>
            </a:br>
            <a:r>
              <a:rPr lang="en-US" sz="1050" b="1" dirty="0">
                <a:solidFill>
                  <a:schemeClr val="tx1"/>
                </a:solidFill>
                <a:latin typeface="Arial" panose="020B0604020202020204" pitchFamily="34" charset="0"/>
                <a:cs typeface="Arial" panose="020B0604020202020204" pitchFamily="34" charset="0"/>
              </a:rPr>
              <a:t>| Root Mean Squared Error (RMSE) | 0.14        | 0.17          | 0.14          |</a:t>
            </a:r>
            <a:br>
              <a:rPr lang="en-US" sz="1050" b="1" dirty="0">
                <a:solidFill>
                  <a:schemeClr val="tx1"/>
                </a:solidFill>
                <a:latin typeface="Arial" panose="020B0604020202020204" pitchFamily="34" charset="0"/>
                <a:cs typeface="Arial" panose="020B0604020202020204" pitchFamily="34" charset="0"/>
              </a:rPr>
            </a:br>
            <a:r>
              <a:rPr lang="en-US" sz="1050" b="1" dirty="0">
                <a:solidFill>
                  <a:schemeClr val="tx1"/>
                </a:solidFill>
                <a:latin typeface="Arial" panose="020B0604020202020204" pitchFamily="34" charset="0"/>
                <a:cs typeface="Arial" panose="020B0604020202020204" pitchFamily="34" charset="0"/>
              </a:rPr>
              <a:t>| Mean Absolute Error (MAE)| 0.06              | 0.04          | 0.04          |</a:t>
            </a:r>
            <a:br>
              <a:rPr lang="en-US" sz="1050" b="1" dirty="0">
                <a:solidFill>
                  <a:schemeClr val="tx1"/>
                </a:solidFill>
                <a:latin typeface="Arial" panose="020B0604020202020204" pitchFamily="34" charset="0"/>
                <a:cs typeface="Arial" panose="020B0604020202020204" pitchFamily="34" charset="0"/>
              </a:rPr>
            </a:br>
            <a:r>
              <a:rPr lang="en-US" sz="1050" b="1" dirty="0">
                <a:solidFill>
                  <a:schemeClr val="tx1"/>
                </a:solidFill>
                <a:latin typeface="Arial" panose="020B0604020202020204" pitchFamily="34" charset="0"/>
                <a:cs typeface="Arial" panose="020B0604020202020204" pitchFamily="34" charset="0"/>
              </a:rPr>
              <a:t>| R² Score                | 0.9999            | 0.9999        | 0.9999        |</a:t>
            </a:r>
            <a:br>
              <a:rPr lang="en-US" sz="1050" b="1" dirty="0">
                <a:solidFill>
                  <a:schemeClr val="tx1"/>
                </a:solidFill>
                <a:latin typeface="Arial" panose="020B0604020202020204" pitchFamily="34" charset="0"/>
                <a:cs typeface="Arial" panose="020B0604020202020204" pitchFamily="34" charset="0"/>
              </a:rPr>
            </a:br>
            <a:br>
              <a:rPr lang="en-US" sz="1050" b="1" dirty="0">
                <a:solidFill>
                  <a:schemeClr val="tx1"/>
                </a:solidFill>
                <a:latin typeface="Arial" panose="020B0604020202020204" pitchFamily="34" charset="0"/>
                <a:cs typeface="Arial" panose="020B0604020202020204" pitchFamily="34" charset="0"/>
              </a:rPr>
            </a:br>
            <a:r>
              <a:rPr lang="en-US" sz="1050" b="1" dirty="0">
                <a:solidFill>
                  <a:schemeClr val="tx1"/>
                </a:solidFill>
                <a:latin typeface="Arial" panose="020B0604020202020204" pitchFamily="34" charset="0"/>
                <a:cs typeface="Arial" panose="020B0604020202020204" pitchFamily="34" charset="0"/>
              </a:rPr>
              <a:t>### Comparison and Analysis:</a:t>
            </a:r>
            <a:br>
              <a:rPr lang="en-US" sz="1050" b="1" dirty="0">
                <a:solidFill>
                  <a:schemeClr val="tx1"/>
                </a:solidFill>
                <a:latin typeface="Arial" panose="020B0604020202020204" pitchFamily="34" charset="0"/>
                <a:cs typeface="Arial" panose="020B0604020202020204" pitchFamily="34" charset="0"/>
              </a:rPr>
            </a:br>
            <a:br>
              <a:rPr lang="en-US" sz="1050" b="1" dirty="0">
                <a:solidFill>
                  <a:schemeClr val="tx1"/>
                </a:solidFill>
                <a:latin typeface="Arial" panose="020B0604020202020204" pitchFamily="34" charset="0"/>
                <a:cs typeface="Arial" panose="020B0604020202020204" pitchFamily="34" charset="0"/>
              </a:rPr>
            </a:br>
            <a:r>
              <a:rPr lang="en-US" sz="1050" b="1" dirty="0">
                <a:solidFill>
                  <a:schemeClr val="tx1"/>
                </a:solidFill>
                <a:latin typeface="Arial" panose="020B0604020202020204" pitchFamily="34" charset="0"/>
                <a:cs typeface="Arial" panose="020B0604020202020204" pitchFamily="34" charset="0"/>
              </a:rPr>
              <a:t>1. Mean Squared Error (MSE):</a:t>
            </a:r>
            <a:br>
              <a:rPr lang="en-US" sz="1050" b="1" dirty="0">
                <a:solidFill>
                  <a:schemeClr val="tx1"/>
                </a:solidFill>
                <a:latin typeface="Arial" panose="020B0604020202020204" pitchFamily="34" charset="0"/>
                <a:cs typeface="Arial" panose="020B0604020202020204" pitchFamily="34" charset="0"/>
              </a:rPr>
            </a:br>
            <a:r>
              <a:rPr lang="en-US" sz="1050" b="1" dirty="0">
                <a:solidFill>
                  <a:schemeClr val="tx1"/>
                </a:solidFill>
                <a:latin typeface="Arial" panose="020B0604020202020204" pitchFamily="34" charset="0"/>
                <a:cs typeface="Arial" panose="020B0604020202020204" pitchFamily="34" charset="0"/>
              </a:rPr>
              <a:t>   - Linear Regression and  Random Forest have the lowest MSE (0.02), indicating that on average, the prediction errors are slightly smaller for these models compared to the Decision Tree (0.03).</a:t>
            </a:r>
            <a:br>
              <a:rPr lang="en-US" sz="1050" b="1" dirty="0">
                <a:solidFill>
                  <a:schemeClr val="tx1"/>
                </a:solidFill>
                <a:latin typeface="Arial" panose="020B0604020202020204" pitchFamily="34" charset="0"/>
                <a:cs typeface="Arial" panose="020B0604020202020204" pitchFamily="34" charset="0"/>
              </a:rPr>
            </a:br>
            <a:br>
              <a:rPr lang="en-US" sz="1050" b="1" dirty="0">
                <a:solidFill>
                  <a:schemeClr val="tx1"/>
                </a:solidFill>
                <a:latin typeface="Arial" panose="020B0604020202020204" pitchFamily="34" charset="0"/>
                <a:cs typeface="Arial" panose="020B0604020202020204" pitchFamily="34" charset="0"/>
              </a:rPr>
            </a:br>
            <a:r>
              <a:rPr lang="en-US" sz="1050" b="1" dirty="0">
                <a:solidFill>
                  <a:schemeClr val="tx1"/>
                </a:solidFill>
                <a:latin typeface="Arial" panose="020B0604020202020204" pitchFamily="34" charset="0"/>
                <a:cs typeface="Arial" panose="020B0604020202020204" pitchFamily="34" charset="0"/>
              </a:rPr>
              <a:t>2. Root Mean Squared Error (RMSE):</a:t>
            </a:r>
            <a:br>
              <a:rPr lang="en-US" sz="1050" b="1" dirty="0">
                <a:solidFill>
                  <a:schemeClr val="tx1"/>
                </a:solidFill>
                <a:latin typeface="Arial" panose="020B0604020202020204" pitchFamily="34" charset="0"/>
                <a:cs typeface="Arial" panose="020B0604020202020204" pitchFamily="34" charset="0"/>
              </a:rPr>
            </a:br>
            <a:r>
              <a:rPr lang="en-US" sz="1050" b="1" dirty="0">
                <a:solidFill>
                  <a:schemeClr val="tx1"/>
                </a:solidFill>
                <a:latin typeface="Arial" panose="020B0604020202020204" pitchFamily="34" charset="0"/>
                <a:cs typeface="Arial" panose="020B0604020202020204" pitchFamily="34" charset="0"/>
              </a:rPr>
              <a:t>   - Linear Regression*and Random Forest both have lower RMSE (0.14) compared to the Decision Tree (0.17). RMSE is useful for understanding the magnitude of prediction errors; lower values indicate better performance.</a:t>
            </a:r>
            <a:br>
              <a:rPr lang="en-US" sz="1050" b="1" dirty="0">
                <a:solidFill>
                  <a:schemeClr val="tx1"/>
                </a:solidFill>
                <a:latin typeface="Arial" panose="020B0604020202020204" pitchFamily="34" charset="0"/>
                <a:cs typeface="Arial" panose="020B0604020202020204" pitchFamily="34" charset="0"/>
              </a:rPr>
            </a:br>
            <a:br>
              <a:rPr lang="en-US" sz="1050" b="1" dirty="0">
                <a:solidFill>
                  <a:schemeClr val="tx1"/>
                </a:solidFill>
                <a:latin typeface="Arial" panose="020B0604020202020204" pitchFamily="34" charset="0"/>
                <a:cs typeface="Arial" panose="020B0604020202020204" pitchFamily="34" charset="0"/>
              </a:rPr>
            </a:br>
            <a:r>
              <a:rPr lang="en-US" sz="1050" b="1" dirty="0">
                <a:solidFill>
                  <a:schemeClr val="tx1"/>
                </a:solidFill>
                <a:latin typeface="Arial" panose="020B0604020202020204" pitchFamily="34" charset="0"/>
                <a:cs typeface="Arial" panose="020B0604020202020204" pitchFamily="34" charset="0"/>
              </a:rPr>
              <a:t>3. Mean Absolute Error (MAE):</a:t>
            </a:r>
            <a:br>
              <a:rPr lang="en-US" sz="1050" b="1" dirty="0">
                <a:solidFill>
                  <a:schemeClr val="tx1"/>
                </a:solidFill>
                <a:latin typeface="Arial" panose="020B0604020202020204" pitchFamily="34" charset="0"/>
                <a:cs typeface="Arial" panose="020B0604020202020204" pitchFamily="34" charset="0"/>
              </a:rPr>
            </a:br>
            <a:r>
              <a:rPr lang="en-US" sz="1050" b="1" dirty="0">
                <a:solidFill>
                  <a:schemeClr val="tx1"/>
                </a:solidFill>
                <a:latin typeface="Arial" panose="020B0604020202020204" pitchFamily="34" charset="0"/>
                <a:cs typeface="Arial" panose="020B0604020202020204" pitchFamily="34" charset="0"/>
              </a:rPr>
              <a:t>   - Decision Tree and Random Forest both have a lower MAE (0.04) compared to Linear Regression (0.06). MAE provides the average absolute error between predicted and actual values, and lower values indicate better accuracy.</a:t>
            </a:r>
            <a:br>
              <a:rPr lang="en-US" sz="1050" b="1" dirty="0">
                <a:solidFill>
                  <a:schemeClr val="tx1"/>
                </a:solidFill>
                <a:latin typeface="Arial" panose="020B0604020202020204" pitchFamily="34" charset="0"/>
                <a:cs typeface="Arial" panose="020B0604020202020204" pitchFamily="34" charset="0"/>
              </a:rPr>
            </a:br>
            <a:br>
              <a:rPr lang="en-US" sz="1050" b="1" dirty="0">
                <a:solidFill>
                  <a:schemeClr val="tx1"/>
                </a:solidFill>
                <a:latin typeface="Arial" panose="020B0604020202020204" pitchFamily="34" charset="0"/>
                <a:cs typeface="Arial" panose="020B0604020202020204" pitchFamily="34" charset="0"/>
              </a:rPr>
            </a:br>
            <a:r>
              <a:rPr lang="en-US" sz="1050" b="1" dirty="0">
                <a:solidFill>
                  <a:schemeClr val="tx1"/>
                </a:solidFill>
                <a:latin typeface="Arial" panose="020B0604020202020204" pitchFamily="34" charset="0"/>
                <a:cs typeface="Arial" panose="020B0604020202020204" pitchFamily="34" charset="0"/>
              </a:rPr>
              <a:t>4. R² Score*:</a:t>
            </a:r>
            <a:br>
              <a:rPr lang="en-US" sz="1050" b="1" dirty="0">
                <a:solidFill>
                  <a:schemeClr val="tx1"/>
                </a:solidFill>
                <a:latin typeface="Arial" panose="020B0604020202020204" pitchFamily="34" charset="0"/>
                <a:cs typeface="Arial" panose="020B0604020202020204" pitchFamily="34" charset="0"/>
              </a:rPr>
            </a:br>
            <a:r>
              <a:rPr lang="en-US" sz="1050" b="1" dirty="0">
                <a:solidFill>
                  <a:schemeClr val="tx1"/>
                </a:solidFill>
                <a:latin typeface="Arial" panose="020B0604020202020204" pitchFamily="34" charset="0"/>
                <a:cs typeface="Arial" panose="020B0604020202020204" pitchFamily="34" charset="0"/>
              </a:rPr>
              <a:t>   - All three models have an R² Score of 0.9999, suggesting that they all explain almost all the variability in the response variable, indicating excellent fit to the data.</a:t>
            </a:r>
            <a:br>
              <a:rPr lang="en-US" sz="1050" b="1" dirty="0">
                <a:solidFill>
                  <a:schemeClr val="tx1"/>
                </a:solidFill>
                <a:latin typeface="Arial" panose="020B0604020202020204" pitchFamily="34" charset="0"/>
                <a:cs typeface="Arial" panose="020B0604020202020204" pitchFamily="34" charset="0"/>
              </a:rPr>
            </a:br>
            <a:br>
              <a:rPr lang="en-US" sz="1050" b="1" dirty="0">
                <a:solidFill>
                  <a:schemeClr val="tx1"/>
                </a:solidFill>
                <a:latin typeface="Arial" panose="020B0604020202020204" pitchFamily="34" charset="0"/>
                <a:cs typeface="Arial" panose="020B0604020202020204" pitchFamily="34" charset="0"/>
              </a:rPr>
            </a:br>
            <a:r>
              <a:rPr lang="en-US" sz="1050" b="1" dirty="0">
                <a:solidFill>
                  <a:schemeClr val="tx1"/>
                </a:solidFill>
                <a:latin typeface="Arial" panose="020B0604020202020204" pitchFamily="34" charset="0"/>
                <a:cs typeface="Arial" panose="020B0604020202020204" pitchFamily="34" charset="0"/>
              </a:rPr>
              <a:t>Conclusion:</a:t>
            </a:r>
            <a:br>
              <a:rPr lang="en-US" sz="1050" b="1" dirty="0">
                <a:solidFill>
                  <a:schemeClr val="tx1"/>
                </a:solidFill>
                <a:latin typeface="Arial" panose="020B0604020202020204" pitchFamily="34" charset="0"/>
                <a:cs typeface="Arial" panose="020B0604020202020204" pitchFamily="34" charset="0"/>
              </a:rPr>
            </a:br>
            <a:br>
              <a:rPr lang="en-US" sz="1050" b="1" dirty="0">
                <a:solidFill>
                  <a:schemeClr val="tx1"/>
                </a:solidFill>
                <a:latin typeface="Arial" panose="020B0604020202020204" pitchFamily="34" charset="0"/>
                <a:cs typeface="Arial" panose="020B0604020202020204" pitchFamily="34" charset="0"/>
              </a:rPr>
            </a:br>
            <a:r>
              <a:rPr lang="en-US" sz="1050" b="1" dirty="0">
                <a:solidFill>
                  <a:schemeClr val="tx1"/>
                </a:solidFill>
                <a:latin typeface="Arial" panose="020B0604020202020204" pitchFamily="34" charset="0"/>
                <a:cs typeface="Arial" panose="020B0604020202020204" pitchFamily="34" charset="0"/>
              </a:rPr>
              <a:t>- Random Forest appears to be the best model overall. It has the lowest or equally low MSE and RMSE, and the MAE is tied with the Decision Tree for the lowest value. Additionally, it maintains a perfect R² score.</a:t>
            </a:r>
            <a:br>
              <a:rPr lang="en-US" sz="1050" b="1" dirty="0">
                <a:solidFill>
                  <a:schemeClr val="tx1"/>
                </a:solidFill>
                <a:latin typeface="Arial" panose="020B0604020202020204" pitchFamily="34" charset="0"/>
                <a:cs typeface="Arial" panose="020B0604020202020204" pitchFamily="34" charset="0"/>
              </a:rPr>
            </a:br>
            <a:r>
              <a:rPr lang="en-US" sz="1050" b="1" dirty="0">
                <a:solidFill>
                  <a:schemeClr val="tx1"/>
                </a:solidFill>
                <a:latin typeface="Arial" panose="020B0604020202020204" pitchFamily="34" charset="0"/>
                <a:cs typeface="Arial" panose="020B0604020202020204" pitchFamily="34" charset="0"/>
              </a:rPr>
              <a:t>- Linear Regression also performs very well, with comparable MSE and RMSE to the Random Forest. However, its MAE is slightly higher.</a:t>
            </a:r>
            <a:br>
              <a:rPr lang="en-US" sz="1050" b="1" dirty="0">
                <a:solidFill>
                  <a:schemeClr val="tx1"/>
                </a:solidFill>
                <a:latin typeface="Arial" panose="020B0604020202020204" pitchFamily="34" charset="0"/>
                <a:cs typeface="Arial" panose="020B0604020202020204" pitchFamily="34" charset="0"/>
              </a:rPr>
            </a:br>
            <a:r>
              <a:rPr lang="en-US" sz="1050" b="1" dirty="0">
                <a:solidFill>
                  <a:schemeClr val="tx1"/>
                </a:solidFill>
                <a:latin typeface="Arial" panose="020B0604020202020204" pitchFamily="34" charset="0"/>
                <a:cs typeface="Arial" panose="020B0604020202020204" pitchFamily="34" charset="0"/>
              </a:rPr>
              <a:t>- Decision Tree* has a slightly higher MSE and RMSE but matches the Random Forest in MAE and R² score.</a:t>
            </a:r>
            <a:br>
              <a:rPr lang="en-US" sz="1050" b="1" dirty="0">
                <a:solidFill>
                  <a:schemeClr val="tx1"/>
                </a:solidFill>
                <a:latin typeface="Arial" panose="020B0604020202020204" pitchFamily="34" charset="0"/>
                <a:cs typeface="Arial" panose="020B0604020202020204" pitchFamily="34" charset="0"/>
              </a:rPr>
            </a:br>
            <a:br>
              <a:rPr lang="en-US" sz="1050" b="1" dirty="0">
                <a:solidFill>
                  <a:schemeClr val="tx1"/>
                </a:solidFill>
                <a:latin typeface="Arial" panose="020B0604020202020204" pitchFamily="34" charset="0"/>
                <a:cs typeface="Arial" panose="020B0604020202020204" pitchFamily="34" charset="0"/>
              </a:rPr>
            </a:br>
            <a:r>
              <a:rPr lang="en-US" sz="1050" b="1" dirty="0">
                <a:solidFill>
                  <a:schemeClr val="tx1"/>
                </a:solidFill>
                <a:latin typeface="Arial" panose="020B0604020202020204" pitchFamily="34" charset="0"/>
                <a:cs typeface="Arial" panose="020B0604020202020204" pitchFamily="34" charset="0"/>
              </a:rPr>
              <a:t>Given the metrics, the Random Forest model provides a strong combination of low error rates and high explanatory power, making it the best choice among the three for this dataset</a:t>
            </a:r>
            <a:r>
              <a:rPr lang="en-US" sz="1050" dirty="0">
                <a:solidFill>
                  <a:schemeClr val="tx1"/>
                </a:solidFill>
                <a:latin typeface="Arial" panose="020B0604020202020204" pitchFamily="34" charset="0"/>
                <a:cs typeface="Arial" panose="020B0604020202020204" pitchFamily="34" charset="0"/>
              </a:rPr>
              <a:t>.</a:t>
            </a:r>
            <a:endParaRPr lang="en-IN" sz="1050" dirty="0">
              <a:solidFill>
                <a:schemeClr val="tx1"/>
              </a:solidFill>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B1A9D204-FF5D-3294-F412-C8C7E7BD143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735438" y="58367"/>
            <a:ext cx="3456562" cy="5583676"/>
          </a:xfrm>
          <a:prstGeom prst="rect">
            <a:avLst/>
          </a:prstGeom>
        </p:spPr>
      </p:pic>
      <p:sp>
        <p:nvSpPr>
          <p:cNvPr id="11" name="TextBox 10">
            <a:extLst>
              <a:ext uri="{FF2B5EF4-FFF2-40B4-BE49-F238E27FC236}">
                <a16:creationId xmlns:a16="http://schemas.microsoft.com/office/drawing/2014/main" id="{4FD77EB1-8C99-5FB5-A6E7-0675975A40A1}"/>
              </a:ext>
            </a:extLst>
          </p:cNvPr>
          <p:cNvSpPr txBox="1"/>
          <p:nvPr/>
        </p:nvSpPr>
        <p:spPr>
          <a:xfrm>
            <a:off x="8553855" y="3198168"/>
            <a:ext cx="3638145" cy="230832"/>
          </a:xfrm>
          <a:prstGeom prst="rect">
            <a:avLst/>
          </a:prstGeom>
          <a:noFill/>
        </p:spPr>
        <p:txBody>
          <a:bodyPr wrap="square" rtlCol="0">
            <a:spAutoFit/>
          </a:bodyPr>
          <a:lstStyle/>
          <a:p>
            <a:r>
              <a:rPr lang="en-IN" sz="900">
                <a:hlinkClick r:id="rId3" tooltip="https://human.libretexts.org/Courses/City_College_of_San_Francisco/Writing_Reading_and_College_Success:_A_First-Year_Composition_Course_for_All_Learners_(Kashyap_and_Dyquisto)/05:_Thesis_Statements_Topic_Sentences_and_the_First_Draft/5.04:_Writing_Introductory_and_Concluding_Paragraphs"/>
              </a:rPr>
              <a:t>This Photo</a:t>
            </a:r>
            <a:r>
              <a:rPr lang="en-IN" sz="900"/>
              <a:t> by Unknown Author is licensed under </a:t>
            </a:r>
            <a:r>
              <a:rPr lang="en-IN" sz="900">
                <a:hlinkClick r:id="rId4" tooltip="https://creativecommons.org/licenses/by-nc-nd/3.0/"/>
              </a:rPr>
              <a:t>CC BY-NC-ND</a:t>
            </a:r>
            <a:endParaRPr lang="en-IN" sz="900"/>
          </a:p>
        </p:txBody>
      </p:sp>
    </p:spTree>
    <p:extLst>
      <p:ext uri="{BB962C8B-B14F-4D97-AF65-F5344CB8AC3E}">
        <p14:creationId xmlns:p14="http://schemas.microsoft.com/office/powerpoint/2010/main" val="39148960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4502C-77BF-1050-7C5E-E3AD2CFCB7C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2E26171-32AB-5CFF-B1A4-0F8A81733CB4}"/>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445513DB-CF90-54BD-E03F-054B70663F9F}"/>
              </a:ext>
            </a:extLst>
          </p:cNvPr>
          <p:cNvPicPr>
            <a:picLocks noChangeAspect="1"/>
          </p:cNvPicPr>
          <p:nvPr/>
        </p:nvPicPr>
        <p:blipFill>
          <a:blip r:embed="rId2"/>
          <a:stretch>
            <a:fillRect/>
          </a:stretch>
        </p:blipFill>
        <p:spPr>
          <a:xfrm>
            <a:off x="200526" y="633247"/>
            <a:ext cx="11991474" cy="6057901"/>
          </a:xfrm>
          <a:prstGeom prst="rect">
            <a:avLst/>
          </a:prstGeom>
        </p:spPr>
      </p:pic>
      <p:sp>
        <p:nvSpPr>
          <p:cNvPr id="6" name="Rectangle 5">
            <a:extLst>
              <a:ext uri="{FF2B5EF4-FFF2-40B4-BE49-F238E27FC236}">
                <a16:creationId xmlns:a16="http://schemas.microsoft.com/office/drawing/2014/main" id="{A3506CEE-272B-2061-49A8-60C60C81E89D}"/>
              </a:ext>
            </a:extLst>
          </p:cNvPr>
          <p:cNvSpPr/>
          <p:nvPr/>
        </p:nvSpPr>
        <p:spPr>
          <a:xfrm>
            <a:off x="3927809" y="-261298"/>
            <a:ext cx="4673331"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DASHBOARD</a:t>
            </a:r>
          </a:p>
        </p:txBody>
      </p:sp>
    </p:spTree>
    <p:extLst>
      <p:ext uri="{BB962C8B-B14F-4D97-AF65-F5344CB8AC3E}">
        <p14:creationId xmlns:p14="http://schemas.microsoft.com/office/powerpoint/2010/main" val="19498629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1DBBFEC-17D0-1D96-6CDC-0E5B94EF077B}"/>
              </a:ext>
            </a:extLst>
          </p:cNvPr>
          <p:cNvSpPr/>
          <p:nvPr/>
        </p:nvSpPr>
        <p:spPr>
          <a:xfrm>
            <a:off x="0" y="2091872"/>
            <a:ext cx="12192000" cy="1765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b="1" dirty="0">
                <a:latin typeface="Calibri" panose="020F0502020204030204" pitchFamily="34" charset="0"/>
              </a:rPr>
              <a:t>Thank You!</a:t>
            </a:r>
            <a:endParaRPr lang="en-IN" sz="6600" b="1" dirty="0">
              <a:latin typeface="Calibri" panose="020F0502020204030204" pitchFamily="34" charset="0"/>
            </a:endParaRPr>
          </a:p>
        </p:txBody>
      </p:sp>
    </p:spTree>
    <p:extLst>
      <p:ext uri="{BB962C8B-B14F-4D97-AF65-F5344CB8AC3E}">
        <p14:creationId xmlns:p14="http://schemas.microsoft.com/office/powerpoint/2010/main" val="2438371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8B360-A630-EE21-210D-844E85048949}"/>
              </a:ext>
            </a:extLst>
          </p:cNvPr>
          <p:cNvSpPr>
            <a:spLocks noGrp="1"/>
          </p:cNvSpPr>
          <p:nvPr>
            <p:ph type="title"/>
          </p:nvPr>
        </p:nvSpPr>
        <p:spPr>
          <a:xfrm>
            <a:off x="678884" y="603666"/>
            <a:ext cx="3827802" cy="735277"/>
          </a:xfrm>
        </p:spPr>
        <p:txBody>
          <a:bodyPr>
            <a:normAutofit fontScale="90000"/>
          </a:bodyPr>
          <a:lstStyle/>
          <a:p>
            <a:r>
              <a:rPr lang="en-US" sz="2800" dirty="0"/>
              <a:t>Problem Statement:</a:t>
            </a:r>
            <a:endParaRPr lang="en-IN" sz="2800" dirty="0"/>
          </a:p>
        </p:txBody>
      </p:sp>
      <p:sp>
        <p:nvSpPr>
          <p:cNvPr id="3" name="Content Placeholder 2">
            <a:extLst>
              <a:ext uri="{FF2B5EF4-FFF2-40B4-BE49-F238E27FC236}">
                <a16:creationId xmlns:a16="http://schemas.microsoft.com/office/drawing/2014/main" id="{67B003C9-103A-47E6-D7EB-87D0A8CB5431}"/>
              </a:ext>
            </a:extLst>
          </p:cNvPr>
          <p:cNvSpPr>
            <a:spLocks noGrp="1"/>
          </p:cNvSpPr>
          <p:nvPr>
            <p:ph idx="1"/>
          </p:nvPr>
        </p:nvSpPr>
        <p:spPr>
          <a:xfrm>
            <a:off x="678882" y="1338942"/>
            <a:ext cx="10834234" cy="4664693"/>
          </a:xfrm>
        </p:spPr>
        <p:txBody>
          <a:bodyPr>
            <a:normAutofit fontScale="92500" lnSpcReduction="10000"/>
          </a:bodyPr>
          <a:lstStyle/>
          <a:p>
            <a:r>
              <a:rPr lang="en-US" sz="1600" dirty="0"/>
              <a:t>In Today’s competitive job market, accurately predicting salaries for job positions is essential for organizations to make informed decision regarding budget allocation, compensation strategies, and talent acquisition.</a:t>
            </a:r>
          </a:p>
          <a:p>
            <a:r>
              <a:rPr lang="en-US" sz="1600" dirty="0"/>
              <a:t>Employee Satisfaction: Contribution to Job satisfaction by establishing fair and transparent compensation practices, fostering trust and loyalty among employees.</a:t>
            </a:r>
          </a:p>
          <a:p>
            <a:r>
              <a:rPr lang="en-US" sz="1600" dirty="0"/>
              <a:t>The primary challenge we aim to address with our salary prediction project is the accurate estimation of salaries for individuals based on a diverse set of attributes, including but not limited to education level, years of experience, specialized skills, industry sector, and geographic location. Additionally, we seek to account for the complex interactions between these factors and their impact on salary levels across different job roles and industries.</a:t>
            </a:r>
            <a:endParaRPr lang="en-US" sz="2400" dirty="0"/>
          </a:p>
          <a:p>
            <a:r>
              <a:rPr lang="en-US" sz="1600" dirty="0"/>
              <a:t>Furthermore, the availability and quality of data for salary prediction can vary significantly, posing challenges in terms of data preprocessing, feature selection, and model generalization. </a:t>
            </a:r>
          </a:p>
          <a:p>
            <a:r>
              <a:rPr lang="en-US" sz="1600" dirty="0"/>
              <a:t>By developing a robust salary prediction model, our objective is to address these challenges and provide stakeholders with a reliable tool for estimating salaries with a high degree of accuracy and precision. </a:t>
            </a:r>
          </a:p>
          <a:p>
            <a:r>
              <a:rPr lang="en-US" sz="1600" dirty="0"/>
              <a:t>In summary, our salary prediction project seeks to bridge the gap between employer expectations and candidate aspirations by leveraging machine learning techniques to provide transparent and data-driven salary estimations, thereby facilitating more equitable and informed decision-making in the realm of human resource management.</a:t>
            </a:r>
          </a:p>
        </p:txBody>
      </p:sp>
    </p:spTree>
    <p:extLst>
      <p:ext uri="{BB962C8B-B14F-4D97-AF65-F5344CB8AC3E}">
        <p14:creationId xmlns:p14="http://schemas.microsoft.com/office/powerpoint/2010/main" val="140337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8B360-A630-EE21-210D-844E85048949}"/>
              </a:ext>
            </a:extLst>
          </p:cNvPr>
          <p:cNvSpPr>
            <a:spLocks noGrp="1"/>
          </p:cNvSpPr>
          <p:nvPr>
            <p:ph type="title"/>
          </p:nvPr>
        </p:nvSpPr>
        <p:spPr>
          <a:xfrm>
            <a:off x="678882" y="0"/>
            <a:ext cx="3827802" cy="735277"/>
          </a:xfrm>
        </p:spPr>
        <p:txBody>
          <a:bodyPr>
            <a:normAutofit fontScale="90000"/>
          </a:bodyPr>
          <a:lstStyle/>
          <a:p>
            <a:r>
              <a:rPr lang="en-US" sz="2800" dirty="0"/>
              <a:t>Research Objectives:</a:t>
            </a:r>
            <a:endParaRPr lang="en-IN" sz="2800" dirty="0"/>
          </a:p>
        </p:txBody>
      </p:sp>
      <p:sp>
        <p:nvSpPr>
          <p:cNvPr id="3" name="Content Placeholder 2">
            <a:extLst>
              <a:ext uri="{FF2B5EF4-FFF2-40B4-BE49-F238E27FC236}">
                <a16:creationId xmlns:a16="http://schemas.microsoft.com/office/drawing/2014/main" id="{67B003C9-103A-47E6-D7EB-87D0A8CB5431}"/>
              </a:ext>
            </a:extLst>
          </p:cNvPr>
          <p:cNvSpPr>
            <a:spLocks noGrp="1"/>
          </p:cNvSpPr>
          <p:nvPr>
            <p:ph idx="1"/>
          </p:nvPr>
        </p:nvSpPr>
        <p:spPr>
          <a:xfrm>
            <a:off x="896112" y="735276"/>
            <a:ext cx="10434124" cy="4324763"/>
          </a:xfrm>
        </p:spPr>
        <p:txBody>
          <a:bodyPr>
            <a:noAutofit/>
          </a:bodyPr>
          <a:lstStyle/>
          <a:p>
            <a:pPr marL="0" indent="0">
              <a:buNone/>
            </a:pPr>
            <a:r>
              <a:rPr lang="en-US" sz="1600" dirty="0"/>
              <a:t> 1. Analyze Historical Salary Trends: Examine past salary data to identify trends and patterns over time that can inform future predictions.</a:t>
            </a:r>
          </a:p>
          <a:p>
            <a:pPr marL="0" indent="0">
              <a:buNone/>
            </a:pPr>
            <a:r>
              <a:rPr lang="en-US" sz="1600" dirty="0"/>
              <a:t>2. Evaluate the Impact of Educational Background: Study how different levels and types of education influence salary outcomes across various industries and job roles.</a:t>
            </a:r>
          </a:p>
          <a:p>
            <a:pPr marL="0" indent="0">
              <a:buNone/>
            </a:pPr>
            <a:r>
              <a:rPr lang="en-US" sz="1600" dirty="0"/>
              <a:t>3. Examine the Role of Geographic Location: Investigate how location impacts salary, considering factors such as cost of living, local job markets, and regional industry concentrations.</a:t>
            </a:r>
          </a:p>
          <a:p>
            <a:pPr marL="0" indent="0">
              <a:buNone/>
            </a:pPr>
            <a:r>
              <a:rPr lang="en-US" sz="1600" dirty="0"/>
              <a:t>4. Assess the Influence of Experience and Skills: Determine how years of experience and specific skill sets affect salary levels, and identify which skills are most highly compensated in different fields.</a:t>
            </a:r>
          </a:p>
          <a:p>
            <a:pPr marL="0" indent="0">
              <a:buNone/>
            </a:pPr>
            <a:r>
              <a:rPr lang="en-US" sz="1600" dirty="0"/>
              <a:t>5. Integrate Socio-Economic Factors: Explore how socio-economic factors such as gender, race, and socio-economic background influence salary outcomes.</a:t>
            </a:r>
          </a:p>
          <a:p>
            <a:pPr marL="0" indent="0">
              <a:buNone/>
            </a:pPr>
            <a:r>
              <a:rPr lang="en-US" sz="1600" dirty="0"/>
              <a:t>6. Predict Salary Growth Potential: Develop models to predict an individual's potential salary growth over time based on various personal and professional factors.</a:t>
            </a:r>
          </a:p>
          <a:p>
            <a:pPr marL="0" indent="0">
              <a:buNone/>
            </a:pPr>
            <a:r>
              <a:rPr lang="en-US" sz="1600" dirty="0"/>
              <a:t>7. Benchmark Against Industry Standards: Compare predicted salaries with industry standards to ensure competitiveness and fairness in compensation packages.</a:t>
            </a:r>
          </a:p>
          <a:p>
            <a:pPr marL="0" indent="0">
              <a:buNone/>
            </a:pPr>
            <a:r>
              <a:rPr lang="en-US" sz="1600" dirty="0"/>
              <a:t>8. Analyze the Impact of Company Size and Sector: Study how company size and the sector in which it operates affect salary levels and growth.</a:t>
            </a:r>
          </a:p>
          <a:p>
            <a:endParaRPr lang="en-US" sz="1600" dirty="0"/>
          </a:p>
          <a:p>
            <a:endParaRPr lang="en-US" sz="1600" dirty="0"/>
          </a:p>
        </p:txBody>
      </p:sp>
    </p:spTree>
    <p:extLst>
      <p:ext uri="{BB962C8B-B14F-4D97-AF65-F5344CB8AC3E}">
        <p14:creationId xmlns:p14="http://schemas.microsoft.com/office/powerpoint/2010/main" val="3104011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8F375-C417-FEDE-B051-DC1E42F02C9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261F246-4227-0915-67EA-531FD93AEF6B}"/>
              </a:ext>
            </a:extLst>
          </p:cNvPr>
          <p:cNvSpPr>
            <a:spLocks noGrp="1"/>
          </p:cNvSpPr>
          <p:nvPr>
            <p:ph idx="1"/>
          </p:nvPr>
        </p:nvSpPr>
        <p:spPr/>
        <p:txBody>
          <a:bodyPr/>
          <a:lstStyle/>
          <a:p>
            <a:endParaRPr lang="en-IN"/>
          </a:p>
        </p:txBody>
      </p:sp>
      <p:pic>
        <p:nvPicPr>
          <p:cNvPr id="8194" name="Picture 2" descr="MACHINE LEARNING &#10; Supervised Learning &#10; Supervised learning is the machine learning task of &#10;inferring a function from labeled training data. &#10; Approximation &#10; Unsupervised Learning &#10; Trying to find hidden structure in unlabeled data. &#10; Examples given to the learner are unlabeled, there is no &#10;error or reward signal to evaluate a potential solution. &#10; Shorter Description &#10; Reinforcement learning &#10; Learning by interacting with an environment &#10; ">
            <a:extLst>
              <a:ext uri="{FF2B5EF4-FFF2-40B4-BE49-F238E27FC236}">
                <a16:creationId xmlns:a16="http://schemas.microsoft.com/office/drawing/2014/main" id="{7597657E-FBD8-5091-CA4A-0261F1BCED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916"/>
            <a:ext cx="12192000" cy="6048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155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1F942-2794-1A61-6241-075E1C2918A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2929E0A-3AD1-10A9-A313-1FF978279049}"/>
              </a:ext>
            </a:extLst>
          </p:cNvPr>
          <p:cNvSpPr>
            <a:spLocks noGrp="1"/>
          </p:cNvSpPr>
          <p:nvPr>
            <p:ph idx="1"/>
          </p:nvPr>
        </p:nvSpPr>
        <p:spPr/>
        <p:txBody>
          <a:bodyPr/>
          <a:lstStyle/>
          <a:p>
            <a:endParaRPr lang="en-IN"/>
          </a:p>
        </p:txBody>
      </p:sp>
      <p:pic>
        <p:nvPicPr>
          <p:cNvPr id="9218" name="Picture 2" descr="SUPERVISED LEARNING &#10; Classification &#10; Output variable takes class labels. &#10; Ex. Predicting a mail is spam/ham &#10; Regression &#10; Output variable is numeric or continuous. &#10; Ex. Measuring temperature &#10; ">
            <a:extLst>
              <a:ext uri="{FF2B5EF4-FFF2-40B4-BE49-F238E27FC236}">
                <a16:creationId xmlns:a16="http://schemas.microsoft.com/office/drawing/2014/main" id="{DFEA4036-9781-6BAF-27BE-6169C3A123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0203"/>
            <a:ext cx="12192000" cy="6089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3227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853F5-3FF5-F820-B593-B4F4AF27A2B6}"/>
              </a:ext>
            </a:extLst>
          </p:cNvPr>
          <p:cNvSpPr>
            <a:spLocks noGrp="1"/>
          </p:cNvSpPr>
          <p:nvPr>
            <p:ph type="title"/>
          </p:nvPr>
        </p:nvSpPr>
        <p:spPr>
          <a:xfrm>
            <a:off x="511891" y="82239"/>
            <a:ext cx="2572316" cy="702620"/>
          </a:xfrm>
        </p:spPr>
        <p:txBody>
          <a:bodyPr>
            <a:normAutofit fontScale="90000"/>
          </a:bodyPr>
          <a:lstStyle/>
          <a:p>
            <a:r>
              <a:rPr lang="en-US" sz="2800" dirty="0"/>
              <a:t>About</a:t>
            </a:r>
            <a:r>
              <a:rPr lang="en-US" dirty="0"/>
              <a:t> </a:t>
            </a:r>
            <a:r>
              <a:rPr lang="en-US" sz="2800" dirty="0"/>
              <a:t>Dataset</a:t>
            </a:r>
            <a:endParaRPr lang="en-IN" sz="2800" dirty="0"/>
          </a:p>
        </p:txBody>
      </p:sp>
      <p:sp>
        <p:nvSpPr>
          <p:cNvPr id="3" name="Content Placeholder 2">
            <a:extLst>
              <a:ext uri="{FF2B5EF4-FFF2-40B4-BE49-F238E27FC236}">
                <a16:creationId xmlns:a16="http://schemas.microsoft.com/office/drawing/2014/main" id="{5498D2CD-3F24-F46B-D0FD-F213BDB36EC1}"/>
              </a:ext>
            </a:extLst>
          </p:cNvPr>
          <p:cNvSpPr>
            <a:spLocks noGrp="1"/>
          </p:cNvSpPr>
          <p:nvPr>
            <p:ph idx="1"/>
          </p:nvPr>
        </p:nvSpPr>
        <p:spPr>
          <a:xfrm>
            <a:off x="678884" y="1175657"/>
            <a:ext cx="10834234" cy="4897484"/>
          </a:xfrm>
          <a:prstGeom prst="rect">
            <a:avLst/>
          </a:prstGeom>
        </p:spPr>
        <p:txBody>
          <a:bodyPr>
            <a:normAutofit lnSpcReduction="10000"/>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lnSpc>
                <a:spcPct val="100000"/>
              </a:lnSpc>
            </a:pPr>
            <a:r>
              <a:rPr lang="en-US" sz="2200" dirty="0">
                <a:solidFill>
                  <a:schemeClr val="tx1"/>
                </a:solidFill>
              </a:rPr>
              <a:t>The “</a:t>
            </a:r>
            <a:r>
              <a:rPr lang="en-US" sz="2200" dirty="0" err="1">
                <a:solidFill>
                  <a:schemeClr val="tx1"/>
                </a:solidFill>
              </a:rPr>
              <a:t>Jobs_NYC_Postings</a:t>
            </a:r>
            <a:r>
              <a:rPr lang="en-US" sz="2200" dirty="0">
                <a:solidFill>
                  <a:schemeClr val="tx1"/>
                </a:solidFill>
              </a:rPr>
              <a:t>” is a real-world dataset generated and provided by New York city for the purpose of exploring salary prediction task contains simulated data reflecting various influencing salary levels such as Job Title, education, experience, Salary Range, Agency and Posting Type, Work location. Dataset can be used for predictive modeling tasks to estimate salaries based on these factors.</a:t>
            </a:r>
          </a:p>
          <a:p>
            <a:pPr>
              <a:lnSpc>
                <a:spcPct val="100000"/>
              </a:lnSpc>
            </a:pPr>
            <a:r>
              <a:rPr lang="en-US" sz="2200" dirty="0">
                <a:solidFill>
                  <a:schemeClr val="tx1"/>
                </a:solidFill>
              </a:rPr>
              <a:t>Dataset Name: “Jobs_NYC_Postings.csv”</a:t>
            </a:r>
          </a:p>
          <a:p>
            <a:pPr lvl="0">
              <a:lnSpc>
                <a:spcPct val="100000"/>
              </a:lnSpc>
            </a:pPr>
            <a:r>
              <a:rPr lang="en-US" sz="2200" dirty="0">
                <a:solidFill>
                  <a:schemeClr val="tx1"/>
                </a:solidFill>
              </a:rPr>
              <a:t>Dataset Fields:  </a:t>
            </a:r>
          </a:p>
          <a:p>
            <a:pPr lvl="1">
              <a:buFont typeface="Wingdings" panose="05000000000000000000" pitchFamily="2" charset="2"/>
              <a:buChar char="Ø"/>
            </a:pPr>
            <a:r>
              <a:rPr lang="en-US" sz="1900" dirty="0">
                <a:solidFill>
                  <a:schemeClr val="tx1"/>
                </a:solidFill>
              </a:rPr>
              <a:t>Job Titles</a:t>
            </a:r>
          </a:p>
          <a:p>
            <a:pPr lvl="1">
              <a:buFont typeface="Wingdings" panose="05000000000000000000" pitchFamily="2" charset="2"/>
              <a:buChar char="Ø"/>
            </a:pPr>
            <a:r>
              <a:rPr lang="en-US" sz="1900" dirty="0">
                <a:solidFill>
                  <a:schemeClr val="tx1"/>
                </a:solidFill>
              </a:rPr>
              <a:t>Experience</a:t>
            </a:r>
          </a:p>
          <a:p>
            <a:pPr lvl="1">
              <a:buFont typeface="Wingdings" panose="05000000000000000000" pitchFamily="2" charset="2"/>
              <a:buChar char="Ø"/>
            </a:pPr>
            <a:r>
              <a:rPr lang="en-US" sz="1900" dirty="0">
                <a:solidFill>
                  <a:schemeClr val="tx1"/>
                </a:solidFill>
              </a:rPr>
              <a:t>Salary Range [From – To]</a:t>
            </a:r>
          </a:p>
          <a:p>
            <a:pPr lvl="1">
              <a:buFont typeface="Wingdings" panose="05000000000000000000" pitchFamily="2" charset="2"/>
              <a:buChar char="Ø"/>
            </a:pPr>
            <a:r>
              <a:rPr lang="en-US" sz="1900" dirty="0">
                <a:solidFill>
                  <a:schemeClr val="tx1"/>
                </a:solidFill>
              </a:rPr>
              <a:t>Agency  and Posting Type</a:t>
            </a:r>
          </a:p>
          <a:p>
            <a:pPr lvl="1">
              <a:buFont typeface="Wingdings" panose="05000000000000000000" pitchFamily="2" charset="2"/>
              <a:buChar char="Ø"/>
            </a:pPr>
            <a:r>
              <a:rPr lang="en-US" sz="1900" dirty="0">
                <a:solidFill>
                  <a:schemeClr val="tx1"/>
                </a:solidFill>
              </a:rPr>
              <a:t>Work Location</a:t>
            </a:r>
          </a:p>
        </p:txBody>
      </p:sp>
    </p:spTree>
    <p:extLst>
      <p:ext uri="{BB962C8B-B14F-4D97-AF65-F5344CB8AC3E}">
        <p14:creationId xmlns:p14="http://schemas.microsoft.com/office/powerpoint/2010/main" val="2272459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9DB3DB-2D6A-4800-21E5-71369CC117F1}"/>
              </a:ext>
            </a:extLst>
          </p:cNvPr>
          <p:cNvSpPr>
            <a:spLocks noGrp="1"/>
          </p:cNvSpPr>
          <p:nvPr>
            <p:ph type="title"/>
          </p:nvPr>
        </p:nvSpPr>
        <p:spPr>
          <a:xfrm>
            <a:off x="146957" y="603665"/>
            <a:ext cx="4877625" cy="767935"/>
          </a:xfrm>
        </p:spPr>
        <p:txBody>
          <a:bodyPr>
            <a:normAutofit fontScale="90000"/>
          </a:bodyPr>
          <a:lstStyle/>
          <a:p>
            <a:r>
              <a:rPr lang="en-US" sz="2800" dirty="0"/>
              <a:t>Initial Steps for Data exploring</a:t>
            </a:r>
            <a:endParaRPr lang="en-IN" sz="2800" dirty="0"/>
          </a:p>
        </p:txBody>
      </p:sp>
      <p:sp>
        <p:nvSpPr>
          <p:cNvPr id="5" name="Content Placeholder 4">
            <a:extLst>
              <a:ext uri="{FF2B5EF4-FFF2-40B4-BE49-F238E27FC236}">
                <a16:creationId xmlns:a16="http://schemas.microsoft.com/office/drawing/2014/main" id="{911E276C-DF85-3591-E888-F5B1B9B1522C}"/>
              </a:ext>
            </a:extLst>
          </p:cNvPr>
          <p:cNvSpPr>
            <a:spLocks noGrp="1"/>
          </p:cNvSpPr>
          <p:nvPr>
            <p:ph idx="1"/>
          </p:nvPr>
        </p:nvSpPr>
        <p:spPr>
          <a:xfrm>
            <a:off x="286327" y="1371601"/>
            <a:ext cx="5499793" cy="4604326"/>
          </a:xfrm>
        </p:spPr>
        <p:txBody>
          <a:bodyPr>
            <a:normAutofit lnSpcReduction="10000"/>
          </a:bodyPr>
          <a:lstStyle/>
          <a:p>
            <a:r>
              <a:rPr lang="en-US" sz="2400" dirty="0">
                <a:solidFill>
                  <a:schemeClr val="tx1"/>
                </a:solidFill>
              </a:rPr>
              <a:t>Data Collection</a:t>
            </a:r>
          </a:p>
          <a:p>
            <a:r>
              <a:rPr lang="en-US" sz="2400" dirty="0">
                <a:solidFill>
                  <a:schemeClr val="tx1"/>
                </a:solidFill>
              </a:rPr>
              <a:t>Salary Prediction Data, Predicting the salary according to the features</a:t>
            </a:r>
          </a:p>
          <a:p>
            <a:r>
              <a:rPr lang="en-US" sz="2400" dirty="0">
                <a:solidFill>
                  <a:schemeClr val="tx1"/>
                </a:solidFill>
              </a:rPr>
              <a:t>Explore, Clean and prepare dataset</a:t>
            </a:r>
          </a:p>
          <a:p>
            <a:r>
              <a:rPr lang="en-US" sz="2400" dirty="0">
                <a:solidFill>
                  <a:schemeClr val="tx1"/>
                </a:solidFill>
              </a:rPr>
              <a:t>Importing Libraries:</a:t>
            </a:r>
          </a:p>
          <a:p>
            <a:pPr lvl="1">
              <a:lnSpc>
                <a:spcPct val="100000"/>
              </a:lnSpc>
              <a:buFont typeface="Wingdings" panose="05000000000000000000" pitchFamily="2" charset="2"/>
              <a:buChar char="Ø"/>
            </a:pPr>
            <a:r>
              <a:rPr lang="en-US" sz="1800" dirty="0">
                <a:solidFill>
                  <a:schemeClr val="tx1"/>
                </a:solidFill>
              </a:rPr>
              <a:t>Importing </a:t>
            </a:r>
            <a:r>
              <a:rPr lang="en-US" sz="1800" b="1" dirty="0">
                <a:solidFill>
                  <a:schemeClr val="tx1"/>
                </a:solidFill>
              </a:rPr>
              <a:t>NumPy</a:t>
            </a:r>
            <a:r>
              <a:rPr lang="en-US" sz="1800" dirty="0">
                <a:solidFill>
                  <a:schemeClr val="tx1"/>
                </a:solidFill>
              </a:rPr>
              <a:t> and </a:t>
            </a:r>
            <a:r>
              <a:rPr lang="en-US" sz="1800" b="1" dirty="0">
                <a:solidFill>
                  <a:schemeClr val="tx1"/>
                </a:solidFill>
              </a:rPr>
              <a:t>pandas</a:t>
            </a:r>
          </a:p>
          <a:p>
            <a:pPr lvl="1">
              <a:lnSpc>
                <a:spcPct val="100000"/>
              </a:lnSpc>
              <a:buFont typeface="Wingdings" panose="05000000000000000000" pitchFamily="2" charset="2"/>
              <a:buChar char="Ø"/>
            </a:pPr>
            <a:r>
              <a:rPr lang="en-US" sz="1800" b="1" dirty="0">
                <a:solidFill>
                  <a:schemeClr val="tx1"/>
                </a:solidFill>
              </a:rPr>
              <a:t>Matplotlib.pylot </a:t>
            </a:r>
            <a:r>
              <a:rPr lang="en-US" sz="1800" dirty="0">
                <a:solidFill>
                  <a:schemeClr val="tx1"/>
                </a:solidFill>
              </a:rPr>
              <a:t>for visualization</a:t>
            </a:r>
          </a:p>
          <a:p>
            <a:pPr lvl="1">
              <a:lnSpc>
                <a:spcPct val="100000"/>
              </a:lnSpc>
              <a:buFont typeface="Wingdings" panose="05000000000000000000" pitchFamily="2" charset="2"/>
              <a:buChar char="Ø"/>
            </a:pPr>
            <a:r>
              <a:rPr lang="en-US" sz="1800" b="1" dirty="0">
                <a:solidFill>
                  <a:schemeClr val="tx1"/>
                </a:solidFill>
              </a:rPr>
              <a:t>Seaborn </a:t>
            </a:r>
            <a:r>
              <a:rPr lang="en-US" sz="1800" dirty="0">
                <a:solidFill>
                  <a:schemeClr val="tx1"/>
                </a:solidFill>
              </a:rPr>
              <a:t>visualization library</a:t>
            </a:r>
          </a:p>
          <a:p>
            <a:pPr lvl="1">
              <a:lnSpc>
                <a:spcPct val="100000"/>
              </a:lnSpc>
              <a:buFont typeface="Wingdings" panose="05000000000000000000" pitchFamily="2" charset="2"/>
              <a:buChar char="Ø"/>
            </a:pPr>
            <a:r>
              <a:rPr lang="en-US" sz="1800" b="1" dirty="0">
                <a:solidFill>
                  <a:schemeClr val="tx1"/>
                </a:solidFill>
              </a:rPr>
              <a:t>Scikit-learn [sklearn] </a:t>
            </a:r>
            <a:r>
              <a:rPr lang="en-US" sz="1800" dirty="0">
                <a:solidFill>
                  <a:schemeClr val="tx1"/>
                </a:solidFill>
              </a:rPr>
              <a:t>is used python library for Machine Learning.</a:t>
            </a:r>
          </a:p>
          <a:p>
            <a:pPr lvl="1">
              <a:lnSpc>
                <a:spcPct val="100000"/>
              </a:lnSpc>
              <a:buFont typeface="Wingdings" panose="05000000000000000000" pitchFamily="2" charset="2"/>
              <a:buChar char="Ø"/>
            </a:pPr>
            <a:r>
              <a:rPr lang="en-US" sz="1800" b="1" dirty="0">
                <a:solidFill>
                  <a:schemeClr val="tx1"/>
                </a:solidFill>
              </a:rPr>
              <a:t>Ipython.display </a:t>
            </a:r>
            <a:r>
              <a:rPr lang="en-US" sz="1800" dirty="0">
                <a:solidFill>
                  <a:schemeClr val="tx1"/>
                </a:solidFill>
              </a:rPr>
              <a:t>for importing image.</a:t>
            </a:r>
          </a:p>
          <a:p>
            <a:pPr lvl="1">
              <a:lnSpc>
                <a:spcPct val="100000"/>
              </a:lnSpc>
              <a:buFont typeface="Wingdings" panose="05000000000000000000" pitchFamily="2" charset="2"/>
              <a:buChar char="Ø"/>
            </a:pPr>
            <a:r>
              <a:rPr lang="en-US" sz="1800" dirty="0">
                <a:solidFill>
                  <a:schemeClr val="tx1"/>
                </a:solidFill>
              </a:rPr>
              <a:t>Import </a:t>
            </a:r>
            <a:r>
              <a:rPr lang="en-US" sz="1800" b="1" dirty="0">
                <a:solidFill>
                  <a:schemeClr val="tx1"/>
                </a:solidFill>
              </a:rPr>
              <a:t>warnings</a:t>
            </a:r>
            <a:r>
              <a:rPr lang="en-US" sz="1800" dirty="0">
                <a:solidFill>
                  <a:schemeClr val="tx1"/>
                </a:solidFill>
              </a:rPr>
              <a:t> used for handle warnings</a:t>
            </a:r>
            <a:r>
              <a:rPr lang="en-US" sz="1800" dirty="0"/>
              <a:t>.</a:t>
            </a:r>
          </a:p>
          <a:p>
            <a:pPr>
              <a:buFont typeface="Wingdings" panose="05000000000000000000" pitchFamily="2" charset="2"/>
              <a:buChar char="Ø"/>
            </a:pPr>
            <a:endParaRPr lang="en-IN" sz="1800" dirty="0"/>
          </a:p>
        </p:txBody>
      </p:sp>
      <p:pic>
        <p:nvPicPr>
          <p:cNvPr id="7" name="Picture 6">
            <a:extLst>
              <a:ext uri="{FF2B5EF4-FFF2-40B4-BE49-F238E27FC236}">
                <a16:creationId xmlns:a16="http://schemas.microsoft.com/office/drawing/2014/main" id="{9F0846D5-8189-F0B1-2930-9F4D016AC45C}"/>
              </a:ext>
            </a:extLst>
          </p:cNvPr>
          <p:cNvPicPr>
            <a:picLocks noChangeAspect="1"/>
          </p:cNvPicPr>
          <p:nvPr/>
        </p:nvPicPr>
        <p:blipFill>
          <a:blip r:embed="rId2"/>
          <a:stretch>
            <a:fillRect/>
          </a:stretch>
        </p:blipFill>
        <p:spPr>
          <a:xfrm>
            <a:off x="6243798" y="1813966"/>
            <a:ext cx="5661875" cy="3230067"/>
          </a:xfrm>
          <a:prstGeom prst="rect">
            <a:avLst/>
          </a:prstGeom>
        </p:spPr>
      </p:pic>
    </p:spTree>
    <p:extLst>
      <p:ext uri="{BB962C8B-B14F-4D97-AF65-F5344CB8AC3E}">
        <p14:creationId xmlns:p14="http://schemas.microsoft.com/office/powerpoint/2010/main" val="1344420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endParaRPr lang="en-IN" dirty="0"/>
          </a:p>
        </p:txBody>
      </p:sp>
      <p:sp>
        <p:nvSpPr>
          <p:cNvPr id="7" name="Content Placeholder 6"/>
          <p:cNvSpPr>
            <a:spLocks noGrp="1"/>
          </p:cNvSpPr>
          <p:nvPr>
            <p:ph idx="1"/>
          </p:nvPr>
        </p:nvSpPr>
        <p:spPr>
          <a:xfrm>
            <a:off x="0" y="1948344"/>
            <a:ext cx="7966841" cy="4909656"/>
          </a:xfrm>
        </p:spPr>
        <p:txBody>
          <a:bodyPr>
            <a:normAutofit fontScale="92500" lnSpcReduction="20000"/>
          </a:bodyPr>
          <a:lstStyle/>
          <a:p>
            <a:r>
              <a:rPr lang="en-US" b="1" dirty="0"/>
              <a:t>EDA Process for Salary Range Prediction</a:t>
            </a:r>
          </a:p>
          <a:p>
            <a:r>
              <a:rPr lang="en-US" b="1" dirty="0"/>
              <a:t>Data Inspection:</a:t>
            </a:r>
            <a:r>
              <a:rPr lang="en-US" dirty="0"/>
              <a:t> Reviewed dataset features such as job ID, number of positions, salary ranges, and agency details.</a:t>
            </a:r>
          </a:p>
          <a:p>
            <a:r>
              <a:rPr lang="en-US" b="1" dirty="0"/>
              <a:t>Handling Missing Values:</a:t>
            </a:r>
            <a:r>
              <a:rPr lang="en-US" dirty="0"/>
              <a:t> Identified and resolved missing data for completeness.</a:t>
            </a:r>
          </a:p>
          <a:p>
            <a:r>
              <a:rPr lang="en-US" b="1" dirty="0"/>
              <a:t>Categorical Encoding:</a:t>
            </a:r>
            <a:r>
              <a:rPr lang="en-US" dirty="0"/>
              <a:t> Converted categorical variables (e.g., agency, job title) to numerical using one-hot encoding.</a:t>
            </a:r>
          </a:p>
          <a:p>
            <a:r>
              <a:rPr lang="en-US" b="1" dirty="0"/>
              <a:t>Distribution Analysis:</a:t>
            </a:r>
            <a:r>
              <a:rPr lang="en-US" dirty="0"/>
              <a:t> Analyzed numerical feature distributions to understand their spread.</a:t>
            </a:r>
          </a:p>
          <a:p>
            <a:r>
              <a:rPr lang="en-US" b="1" dirty="0"/>
              <a:t>Correlation Analysis:</a:t>
            </a:r>
            <a:r>
              <a:rPr lang="en-US" dirty="0"/>
              <a:t> Explored feature relationships to identify salary predictors.</a:t>
            </a:r>
          </a:p>
          <a:p>
            <a:r>
              <a:rPr lang="en-US" b="1" dirty="0"/>
              <a:t>Visualization:</a:t>
            </a:r>
            <a:r>
              <a:rPr lang="en-US" dirty="0"/>
              <a:t> Used histograms, box plots, and scatter plots to identify patterns and trends.</a:t>
            </a:r>
          </a:p>
          <a:p>
            <a:endParaRPr lang="en-US" dirty="0"/>
          </a:p>
        </p:txBody>
      </p:sp>
      <p:sp>
        <p:nvSpPr>
          <p:cNvPr id="8" name="Rectangle 7"/>
          <p:cNvSpPr/>
          <p:nvPr/>
        </p:nvSpPr>
        <p:spPr>
          <a:xfrm>
            <a:off x="-130629" y="0"/>
            <a:ext cx="12322629" cy="1562100"/>
          </a:xfrm>
          <a:prstGeom prst="rect">
            <a:avLst/>
          </a:prstGeom>
          <a:solidFill>
            <a:schemeClr val="tx1">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5400" dirty="0"/>
              <a:t>Exploratory Data Analysis (EDA)</a:t>
            </a:r>
            <a:endParaRPr lang="en-IN" sz="5400" spc="50" dirty="0">
              <a:ln w="0"/>
              <a:solidFill>
                <a:schemeClr val="bg2"/>
              </a:solidFill>
              <a:effectLst>
                <a:innerShdw blurRad="63500" dist="50800" dir="13500000">
                  <a:srgbClr val="000000">
                    <a:alpha val="50000"/>
                  </a:srgbClr>
                </a:innerShdw>
              </a:effectLst>
            </a:endParaRPr>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3794" y="-54945"/>
            <a:ext cx="4338205" cy="2768162"/>
          </a:xfrm>
          <a:prstGeom prst="rect">
            <a:avLst/>
          </a:prstGeom>
        </p:spPr>
      </p:pic>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3794" y="3517736"/>
            <a:ext cx="4338205" cy="2629216"/>
          </a:xfrm>
          <a:prstGeom prst="rect">
            <a:avLst/>
          </a:prstGeom>
        </p:spPr>
      </p:pic>
      <p:pic>
        <p:nvPicPr>
          <p:cNvPr id="11266" name="Picture 2" descr="What is Exploratory Data Analysis? - GeeksforGeeks">
            <a:extLst>
              <a:ext uri="{FF2B5EF4-FFF2-40B4-BE49-F238E27FC236}">
                <a16:creationId xmlns:a16="http://schemas.microsoft.com/office/drawing/2014/main" id="{8D8E79DB-3205-7981-CFC3-519552CD21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
            <a:ext cx="7966840" cy="1853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436527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1343</TotalTime>
  <Words>2250</Words>
  <Application>Microsoft Office PowerPoint</Application>
  <PresentationFormat>Widescreen</PresentationFormat>
  <Paragraphs>102</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Courier New</vt:lpstr>
      <vt:lpstr>Helvetica Neue</vt:lpstr>
      <vt:lpstr>Rockwell</vt:lpstr>
      <vt:lpstr>Wingdings</vt:lpstr>
      <vt:lpstr>Gallery</vt:lpstr>
      <vt:lpstr>PowerPoint Presentation</vt:lpstr>
      <vt:lpstr>Introduction</vt:lpstr>
      <vt:lpstr>Problem Statement:</vt:lpstr>
      <vt:lpstr>Research Objectives:</vt:lpstr>
      <vt:lpstr>PowerPoint Presentation</vt:lpstr>
      <vt:lpstr>PowerPoint Presentation</vt:lpstr>
      <vt:lpstr>About Dataset</vt:lpstr>
      <vt:lpstr>Initial Steps for Data exploring</vt:lpstr>
      <vt:lpstr>PowerPoint Presentation</vt:lpstr>
      <vt:lpstr>PowerPoint Presentation</vt:lpstr>
      <vt:lpstr>PowerPoint Presentation</vt:lpstr>
      <vt:lpstr>Visualizing “Posting Type” </vt:lpstr>
      <vt:lpstr>PowerPoint Presentation</vt:lpstr>
      <vt:lpstr>PowerPoint Presentation</vt:lpstr>
      <vt:lpstr>PowerPoint Presentation</vt:lpstr>
      <vt:lpstr>TRAIN  AND TEST SPLIT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Here's a comparison of the three regression algorithms (Linear Regression, Decision Tree, and Random Forest) based on the metric:  | Metric                  | Linear Regression | Decision Tree | Random Forest | |-------------------------|-------------------|---------------|---------------| | Mean Squared Error (MSE)| 0.02              | 0.03          | 0.02          | | Root Mean Squared Error (RMSE) | 0.14        | 0.17          | 0.14          | | Mean Absolute Error (MAE)| 0.06              | 0.04          | 0.04          | | R² Score                | 0.9999            | 0.9999        | 0.9999        |  ### Comparison and Analysis:  1. Mean Squared Error (MSE):    - Linear Regression and  Random Forest have the lowest MSE (0.02), indicating that on average, the prediction errors are slightly smaller for these models compared to the Decision Tree (0.03).  2. Root Mean Squared Error (RMSE):    - Linear Regression*and Random Forest both have lower RMSE (0.14) compared to the Decision Tree (0.17). RMSE is useful for understanding the magnitude of prediction errors; lower values indicate better performance.  3. Mean Absolute Error (MAE):    - Decision Tree and Random Forest both have a lower MAE (0.04) compared to Linear Regression (0.06). MAE provides the average absolute error between predicted and actual values, and lower values indicate better accuracy.  4. R² Score*:    - All three models have an R² Score of 0.9999, suggesting that they all explain almost all the variability in the response variable, indicating excellent fit to the data.  Conclusion:  - Random Forest appears to be the best model overall. It has the lowest or equally low MSE and RMSE, and the MAE is tied with the Decision Tree for the lowest value. Additionally, it maintains a perfect R² score. - Linear Regression also performs very well, with comparable MSE and RMSE to the Random Forest. However, its MAE is slightly higher. - Decision Tree* has a slightly higher MSE and RMSE but matches the Random Forest in MAE and R² score.  Given the metrics, the Random Forest model provides a strong combination of low error rates and high explanatory power, making it the best choice among the three for this dataset.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Anushka Kalra</dc:creator>
  <cp:lastModifiedBy>Anushka Kalra</cp:lastModifiedBy>
  <cp:revision>2</cp:revision>
  <dcterms:created xsi:type="dcterms:W3CDTF">2024-07-11T14:45:13Z</dcterms:created>
  <dcterms:modified xsi:type="dcterms:W3CDTF">2024-07-13T02:59:27Z</dcterms:modified>
</cp:coreProperties>
</file>