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5" r:id="rId8"/>
    <p:sldId id="266" r:id="rId9"/>
    <p:sldId id="267" r:id="rId10"/>
    <p:sldId id="2146847058" r:id="rId11"/>
    <p:sldId id="2146847059"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D1684-C1CD-4459-9489-AF536607B347}" v="886" dt="2025-06-23T08:18:14.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2" d="100"/>
          <a:sy n="62" d="100"/>
        </p:scale>
        <p:origin x="8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image-based-steganography-using-python/" TargetMode="External"/><Relationship Id="rId2" Type="http://schemas.openxmlformats.org/officeDocument/2006/relationships/hyperlink" Target="https://pillow.readthedocs.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nushka40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STEGANOGRAPHY -  Hiding information in the image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8433" y="387655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Student Name-Anushka Shree</a:t>
            </a:r>
          </a:p>
          <a:p>
            <a:r>
              <a:rPr lang="en-US" sz="2000" b="1" dirty="0">
                <a:solidFill>
                  <a:schemeClr val="accent1">
                    <a:lumMod val="75000"/>
                  </a:schemeClr>
                </a:solidFill>
                <a:latin typeface="Arial"/>
                <a:cs typeface="Arial"/>
              </a:rPr>
              <a:t>College Name-Patna Science College(Patna University)</a:t>
            </a:r>
            <a:endParaRPr lang="en-US" dirty="0">
              <a:solidFill>
                <a:schemeClr val="accent1">
                  <a:lumMod val="75000"/>
                </a:schemeClr>
              </a:solidFill>
              <a:latin typeface="Franklin Gothic Book"/>
              <a:cs typeface="Arial"/>
            </a:endParaRPr>
          </a:p>
          <a:p>
            <a:r>
              <a:rPr lang="en-US" sz="2000" b="1" dirty="0">
                <a:solidFill>
                  <a:schemeClr val="accent1">
                    <a:lumMod val="75000"/>
                  </a:schemeClr>
                </a:solidFill>
                <a:latin typeface="Arial"/>
                <a:cs typeface="Arial"/>
              </a:rPr>
              <a:t>Department-Mater of Computer Application(MCA)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716643"/>
            <a:ext cx="11029615" cy="4258707"/>
          </a:xfrm>
        </p:spPr>
        <p:txBody>
          <a:bodyPr/>
          <a:lstStyle/>
          <a:p>
            <a:pPr marL="305435" indent="-305435">
              <a:buFont typeface="Wingdings 2"/>
              <a:buChar char=""/>
            </a:pPr>
            <a:r>
              <a:rPr lang="en-US" sz="2400" dirty="0">
                <a:ea typeface="+mn-lt"/>
                <a:cs typeface="+mn-lt"/>
              </a:rPr>
              <a:t>Implement image encryption before embedding.</a:t>
            </a:r>
            <a:endParaRPr lang="en-US" sz="2400" dirty="0"/>
          </a:p>
          <a:p>
            <a:pPr marL="305435" indent="-305435">
              <a:buFont typeface="Wingdings 2"/>
              <a:buChar char=""/>
            </a:pPr>
            <a:r>
              <a:rPr lang="en-US" sz="2400" dirty="0">
                <a:ea typeface="+mn-lt"/>
                <a:cs typeface="+mn-lt"/>
              </a:rPr>
              <a:t>Extend support to audio/video steganography.</a:t>
            </a:r>
            <a:endParaRPr lang="en-US" sz="2400" dirty="0"/>
          </a:p>
          <a:p>
            <a:pPr marL="305435" indent="-305435">
              <a:buFont typeface="Wingdings 2"/>
              <a:buChar char=""/>
            </a:pPr>
            <a:r>
              <a:rPr lang="en-US" sz="2400" dirty="0">
                <a:ea typeface="+mn-lt"/>
                <a:cs typeface="+mn-lt"/>
              </a:rPr>
              <a:t>Add GUI for user-friendliness.</a:t>
            </a:r>
            <a:endParaRPr lang="en-US" sz="2400" dirty="0"/>
          </a:p>
          <a:p>
            <a:pPr marL="305435" indent="-305435">
              <a:buFont typeface="Wingdings 2"/>
              <a:buChar char=""/>
            </a:pPr>
            <a:r>
              <a:rPr lang="en-US" sz="2400" dirty="0">
                <a:ea typeface="+mn-lt"/>
                <a:cs typeface="+mn-lt"/>
              </a:rPr>
              <a:t>Use machine learning for steganalysis.</a:t>
            </a:r>
            <a:endParaRPr lang="en-US" sz="2400" dirty="0"/>
          </a:p>
          <a:p>
            <a:pPr marL="0" indent="0">
              <a:buNone/>
            </a:pPr>
            <a:endParaRPr lang="en-US" sz="24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0493" y="755012"/>
            <a:ext cx="11029616" cy="85526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706452" y="1719560"/>
            <a:ext cx="11029615" cy="4673324"/>
          </a:xfrm>
        </p:spPr>
        <p:txBody>
          <a:bodyPr>
            <a:normAutofit/>
          </a:bodyPr>
          <a:lstStyle/>
          <a:p>
            <a:pPr marL="305435" indent="-305435">
              <a:buNone/>
            </a:pPr>
            <a:r>
              <a:rPr lang="en-IN" sz="2800" dirty="0">
                <a:solidFill>
                  <a:srgbClr val="0F0F0F"/>
                </a:solidFill>
                <a:ea typeface="+mn-lt"/>
                <a:cs typeface="+mn-lt"/>
              </a:rPr>
              <a:t>- </a:t>
            </a:r>
            <a:r>
              <a:rPr lang="en-IN" sz="2800" dirty="0">
                <a:solidFill>
                  <a:srgbClr val="0F0F0F"/>
                </a:solidFill>
                <a:ea typeface="+mn-lt"/>
                <a:cs typeface="+mn-lt"/>
                <a:hlinkClick r:id="rId2"/>
              </a:rPr>
              <a:t>https://pillow.readthedocs.io/</a:t>
            </a:r>
            <a:endParaRPr lang="en-US"/>
          </a:p>
          <a:p>
            <a:pPr marL="305435" indent="-305435">
              <a:buNone/>
            </a:pPr>
            <a:r>
              <a:rPr lang="en-IN" sz="2800" dirty="0">
                <a:solidFill>
                  <a:srgbClr val="0F0F0F"/>
                </a:solidFill>
                <a:ea typeface="+mn-lt"/>
                <a:cs typeface="+mn-lt"/>
              </a:rPr>
              <a:t>- </a:t>
            </a:r>
            <a:r>
              <a:rPr lang="en-IN" sz="2800" dirty="0">
                <a:solidFill>
                  <a:srgbClr val="0F0F0F"/>
                </a:solidFill>
                <a:ea typeface="+mn-lt"/>
                <a:cs typeface="+mn-lt"/>
                <a:hlinkClick r:id="rId3"/>
              </a:rPr>
              <a:t>https://www.geeksforgeeks.org/image-based-steganography-using-python/</a:t>
            </a:r>
            <a:endParaRPr lang="en-IN"/>
          </a:p>
          <a:p>
            <a:pPr marL="305435" indent="-305435">
              <a:buNone/>
            </a:pPr>
            <a:r>
              <a:rPr lang="en-IN" sz="2800" dirty="0">
                <a:solidFill>
                  <a:srgbClr val="0F0F0F"/>
                </a:solidFill>
                <a:ea typeface="+mn-lt"/>
                <a:cs typeface="+mn-lt"/>
              </a:rPr>
              <a:t>- Python official documentation</a:t>
            </a:r>
            <a:endParaRPr lang="en-IN" dirty="0"/>
          </a:p>
          <a:p>
            <a:pPr marL="305435" indent="-305435">
              <a:buNone/>
            </a:pPr>
            <a:r>
              <a:rPr lang="en-IN" sz="2800" dirty="0">
                <a:solidFill>
                  <a:srgbClr val="0F0F0F"/>
                </a:solidFill>
                <a:ea typeface="+mn-lt"/>
                <a:cs typeface="+mn-lt"/>
              </a:rPr>
              <a:t>- AICTE Cyber Security Internship Material</a:t>
            </a:r>
            <a:endParaRPr lang="en-IN" dirty="0"/>
          </a:p>
          <a:p>
            <a:pPr marL="0" indent="0">
              <a:buNone/>
            </a:pPr>
            <a:endParaRPr lang="en-IN" sz="2800" b="1"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8638" y="1879896"/>
            <a:ext cx="11008582" cy="4978104"/>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Images used </a:t>
            </a:r>
          </a:p>
          <a:p>
            <a:pPr marL="305435" indent="-305435"/>
            <a:r>
              <a:rPr lang="en-US" sz="2000" b="1" dirty="0">
                <a:latin typeface="Arial"/>
                <a:ea typeface="+mn-lt"/>
                <a:cs typeface="Arial"/>
              </a:rPr>
              <a:t>Screenshots of Code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739063"/>
          </a:xfrm>
        </p:spPr>
        <p:txBody>
          <a:bodyPr>
            <a:normAutofit fontScale="90000"/>
          </a:bodyPr>
          <a:lstStyle/>
          <a:p>
            <a:r>
              <a:rPr lang="en-US" sz="4000" b="1">
                <a:solidFill>
                  <a:schemeClr val="accent1"/>
                </a:solidFill>
                <a:latin typeface="Arial" panose="020B0604020202020204" pitchFamily="34" charset="0"/>
                <a:cs typeface="Arial" panose="020B0604020202020204" pitchFamily="34" charset="0"/>
              </a:rPr>
              <a:t>Problem Statement</a:t>
            </a:r>
            <a:endParaRPr lang="en-US" sz="40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67225" y="1717796"/>
            <a:ext cx="11029615" cy="4673324"/>
          </a:xfrm>
        </p:spPr>
        <p:txBody>
          <a:bodyPr>
            <a:normAutofit/>
          </a:bodyPr>
          <a:lstStyle/>
          <a:p>
            <a:pPr marL="305435" indent="-305435"/>
            <a:r>
              <a:rPr lang="en-US" sz="2800" dirty="0">
                <a:ea typeface="+mn-lt"/>
                <a:cs typeface="+mn-lt"/>
              </a:rPr>
              <a:t>In today's digital world, secure communication is essential. Steganography is a method that hides data within digital media such as images. This project aims to hide and retrieve secret messages inside images without altering the visual appearance. It demonstrates how messages can be embedded using Python and retrieved without data loss. The purpose is to ensure data confidentiality and prevent detection during transmission.</a:t>
            </a:r>
            <a:endParaRPr lang="en-US"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799237"/>
          </a:xfrm>
        </p:spPr>
        <p:txBody>
          <a:bodyPr>
            <a:normAutofit/>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716644"/>
            <a:ext cx="11029615" cy="4673324"/>
          </a:xfrm>
        </p:spPr>
        <p:txBody>
          <a:bodyPr>
            <a:normAutofit/>
          </a:bodyPr>
          <a:lstStyle/>
          <a:p>
            <a:pPr marL="305435" indent="-305435">
              <a:buNone/>
            </a:pPr>
            <a:endParaRPr lang="en-IN" b="1" dirty="0"/>
          </a:p>
          <a:p>
            <a:pPr marL="305435" indent="-305435">
              <a:buFont typeface="Wingdings 2"/>
              <a:buChar char=""/>
            </a:pPr>
            <a:r>
              <a:rPr lang="en-IN" sz="2800" b="1" dirty="0">
                <a:solidFill>
                  <a:srgbClr val="0F0F0F"/>
                </a:solidFill>
                <a:ea typeface="+mn-lt"/>
                <a:cs typeface="+mn-lt"/>
              </a:rPr>
              <a:t>Tools Used</a:t>
            </a:r>
            <a:r>
              <a:rPr lang="en-IN" sz="2800" dirty="0">
                <a:solidFill>
                  <a:srgbClr val="0F0F0F"/>
                </a:solidFill>
                <a:ea typeface="+mn-lt"/>
                <a:cs typeface="+mn-lt"/>
              </a:rPr>
              <a:t>:</a:t>
            </a:r>
            <a:endParaRPr lang="en-IN" dirty="0"/>
          </a:p>
          <a:p>
            <a:pPr marL="915670" lvl="1" indent="-285750">
              <a:buFont typeface="Wingdings 2"/>
              <a:buChar char=""/>
            </a:pPr>
            <a:r>
              <a:rPr lang="en-IN" sz="2800" dirty="0">
                <a:solidFill>
                  <a:srgbClr val="0F0F0F"/>
                </a:solidFill>
                <a:ea typeface="+mn-lt"/>
                <a:cs typeface="+mn-lt"/>
              </a:rPr>
              <a:t>Python</a:t>
            </a:r>
            <a:endParaRPr lang="en-IN" dirty="0"/>
          </a:p>
          <a:p>
            <a:pPr marL="915670" lvl="1" indent="-285750">
              <a:buFont typeface="Wingdings 2"/>
              <a:buChar char=""/>
            </a:pPr>
            <a:r>
              <a:rPr lang="en-IN" sz="2800" dirty="0" err="1">
                <a:solidFill>
                  <a:srgbClr val="0F0F0F"/>
                </a:solidFill>
                <a:ea typeface="+mn-lt"/>
                <a:cs typeface="+mn-lt"/>
              </a:rPr>
              <a:t>jupyter</a:t>
            </a:r>
            <a:r>
              <a:rPr lang="en-IN" sz="2800" dirty="0">
                <a:solidFill>
                  <a:srgbClr val="0F0F0F"/>
                </a:solidFill>
                <a:ea typeface="+mn-lt"/>
                <a:cs typeface="+mn-lt"/>
              </a:rPr>
              <a:t> Notebook</a:t>
            </a:r>
            <a:endParaRPr lang="en-IN" dirty="0"/>
          </a:p>
          <a:p>
            <a:pPr marL="305435" indent="-305435">
              <a:buFont typeface="Wingdings 2"/>
              <a:buChar char=""/>
            </a:pPr>
            <a:r>
              <a:rPr lang="en-IN" sz="2800" b="1" dirty="0">
                <a:solidFill>
                  <a:srgbClr val="0F0F0F"/>
                </a:solidFill>
                <a:ea typeface="+mn-lt"/>
                <a:cs typeface="+mn-lt"/>
              </a:rPr>
              <a:t>Libraries Required</a:t>
            </a:r>
            <a:r>
              <a:rPr lang="en-IN" sz="2800" dirty="0">
                <a:solidFill>
                  <a:srgbClr val="0F0F0F"/>
                </a:solidFill>
                <a:ea typeface="+mn-lt"/>
                <a:cs typeface="+mn-lt"/>
              </a:rPr>
              <a:t>:</a:t>
            </a:r>
            <a:endParaRPr lang="en-IN" dirty="0"/>
          </a:p>
          <a:p>
            <a:pPr marL="915670" lvl="1" indent="-285750">
              <a:buFont typeface="Wingdings 2"/>
              <a:buChar char=""/>
            </a:pPr>
            <a:r>
              <a:rPr lang="en-IN" sz="2800" dirty="0">
                <a:solidFill>
                  <a:srgbClr val="0F0F0F"/>
                </a:solidFill>
                <a:ea typeface="+mn-lt"/>
                <a:cs typeface="+mn-lt"/>
              </a:rPr>
              <a:t>Pillow</a:t>
            </a:r>
            <a:endParaRPr lang="en-IN" dirty="0"/>
          </a:p>
          <a:p>
            <a:pPr marL="915670" lvl="1" indent="-285750">
              <a:buFont typeface="Wingdings 2"/>
              <a:buChar char=""/>
            </a:pPr>
            <a:r>
              <a:rPr lang="en-IN" sz="2800" dirty="0">
                <a:solidFill>
                  <a:srgbClr val="0F0F0F"/>
                </a:solidFill>
                <a:ea typeface="+mn-lt"/>
                <a:cs typeface="+mn-lt"/>
              </a:rPr>
              <a:t>NumPy (optional)</a:t>
            </a:r>
            <a:endParaRPr lang="en-IN" dirty="0"/>
          </a:p>
          <a:p>
            <a:pPr marL="305435" indent="-305435">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9762"/>
            <a:ext cx="11029615" cy="4942265"/>
          </a:xfrm>
        </p:spPr>
        <p:txBody>
          <a:bodyPr>
            <a:normAutofit/>
          </a:bodyPr>
          <a:lstStyle/>
          <a:p>
            <a:pPr marL="305435" indent="-305435">
              <a:buNone/>
            </a:pPr>
            <a:r>
              <a:rPr lang="en-US" sz="2800" dirty="0">
                <a:ea typeface="+mn-lt"/>
                <a:cs typeface="+mn-lt"/>
              </a:rPr>
              <a:t>Step-by-step process:</a:t>
            </a:r>
            <a:endParaRPr lang="en-US" dirty="0"/>
          </a:p>
          <a:p>
            <a:pPr marL="305435" indent="-305435">
              <a:buFont typeface="Wingdings 2"/>
              <a:buChar char=""/>
            </a:pPr>
            <a:r>
              <a:rPr lang="en-US" sz="2800" dirty="0">
                <a:ea typeface="+mn-lt"/>
                <a:cs typeface="+mn-lt"/>
              </a:rPr>
              <a:t>Load the original image using Pillow.</a:t>
            </a:r>
            <a:endParaRPr lang="en-US" dirty="0"/>
          </a:p>
          <a:p>
            <a:pPr marL="305435" indent="-305435">
              <a:buFont typeface="Wingdings 2"/>
              <a:buChar char=""/>
            </a:pPr>
            <a:r>
              <a:rPr lang="en-US" sz="2800" dirty="0">
                <a:ea typeface="+mn-lt"/>
                <a:cs typeface="+mn-lt"/>
              </a:rPr>
              <a:t>Convert the secret message to binary.</a:t>
            </a:r>
            <a:endParaRPr lang="en-US" dirty="0"/>
          </a:p>
          <a:p>
            <a:pPr marL="305435" indent="-305435">
              <a:buFont typeface="Wingdings 2"/>
              <a:buChar char=""/>
            </a:pPr>
            <a:r>
              <a:rPr lang="en-US" sz="2800" dirty="0">
                <a:ea typeface="+mn-lt"/>
                <a:cs typeface="+mn-lt"/>
              </a:rPr>
              <a:t>Hide bits of message into pixel RGB values (LSB technique).</a:t>
            </a:r>
            <a:endParaRPr lang="en-US" dirty="0"/>
          </a:p>
          <a:p>
            <a:pPr marL="305435" indent="-305435">
              <a:buFont typeface="Wingdings 2"/>
              <a:buChar char=""/>
            </a:pPr>
            <a:r>
              <a:rPr lang="en-US" sz="2800" dirty="0">
                <a:ea typeface="+mn-lt"/>
                <a:cs typeface="+mn-lt"/>
              </a:rPr>
              <a:t>Save the image with the hidden message.</a:t>
            </a:r>
            <a:endParaRPr lang="en-US" dirty="0"/>
          </a:p>
          <a:p>
            <a:pPr marL="305435" indent="-305435">
              <a:buFont typeface="Wingdings 2"/>
              <a:buChar char=""/>
            </a:pPr>
            <a:r>
              <a:rPr lang="en-US" sz="2800" dirty="0">
                <a:ea typeface="+mn-lt"/>
                <a:cs typeface="+mn-lt"/>
              </a:rPr>
              <a:t>Decode by reading LSB bits from image pixels.</a:t>
            </a:r>
            <a:endParaRPr lang="en-US" dirty="0"/>
          </a:p>
          <a:p>
            <a:pPr marL="305435" indent="-305435">
              <a:buFont typeface="Wingdings 2"/>
              <a:buChar char=""/>
            </a:pPr>
            <a:r>
              <a:rPr lang="en-US" sz="2800" dirty="0">
                <a:ea typeface="+mn-lt"/>
                <a:cs typeface="+mn-lt"/>
              </a:rPr>
              <a:t>Convert binary back to characters to retrieve the secret.</a:t>
            </a:r>
            <a:endParaRPr lang="en-US" dirty="0"/>
          </a:p>
          <a:p>
            <a:pPr marL="0" indent="0">
              <a:buNone/>
            </a:pP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03009"/>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01898" y="1492526"/>
            <a:ext cx="11029615" cy="4673324"/>
          </a:xfrm>
        </p:spPr>
        <p:txBody>
          <a:bodyPr>
            <a:normAutofit fontScale="92500" lnSpcReduction="10000"/>
          </a:bodyPr>
          <a:lstStyle/>
          <a:p>
            <a:pPr marL="305435" indent="-305435">
              <a:buNone/>
            </a:pPr>
            <a:endParaRPr lang="en-US" sz="2200" dirty="0">
              <a:solidFill>
                <a:srgbClr val="000000"/>
              </a:solidFill>
            </a:endParaRPr>
          </a:p>
          <a:p>
            <a:pPr marL="305435" indent="-305435">
              <a:buFont typeface="Wingdings 2,Sans-Serif"/>
            </a:pPr>
            <a:r>
              <a:rPr lang="en-US" sz="2200" dirty="0"/>
              <a:t>Original Image (input-image.jpg)</a:t>
            </a:r>
            <a:endParaRPr lang="en-US" sz="2200" dirty="0">
              <a:solidFill>
                <a:srgbClr val="000000"/>
              </a:solidFill>
            </a:endParaRPr>
          </a:p>
          <a:p>
            <a:pPr marL="305435" indent="-305435">
              <a:buFont typeface="Wingdings 2,Sans-Serif"/>
            </a:pPr>
            <a:r>
              <a:rPr lang="en-US" sz="2200" dirty="0"/>
              <a:t>Encoded Image (output-image.png)</a:t>
            </a:r>
            <a:endParaRPr lang="en-US" sz="2200" dirty="0">
              <a:solidFill>
                <a:srgbClr val="000000"/>
              </a:solidFill>
            </a:endParaRPr>
          </a:p>
          <a:p>
            <a:pPr marL="305435" indent="-305435">
              <a:buFont typeface="Wingdings 2,Sans-Serif"/>
            </a:pPr>
            <a:r>
              <a:rPr lang="en-US" sz="2200" dirty="0"/>
              <a:t>Screenshot of Encoding Code</a:t>
            </a:r>
            <a:endParaRPr lang="en-US" sz="2200" dirty="0">
              <a:solidFill>
                <a:srgbClr val="000000"/>
              </a:solidFill>
            </a:endParaRPr>
          </a:p>
          <a:p>
            <a:pPr marL="305435" indent="-305435">
              <a:buFont typeface="Wingdings 2,Sans-Serif"/>
            </a:pPr>
            <a:r>
              <a:rPr lang="en-US" sz="2200" dirty="0"/>
              <a:t>Screenshot of Decoding Code</a:t>
            </a:r>
            <a:endParaRPr lang="en-US" sz="2200" dirty="0">
              <a:solidFill>
                <a:srgbClr val="000000"/>
              </a:solidFill>
            </a:endParaRPr>
          </a:p>
          <a:p>
            <a:pPr marL="305435" indent="-305435">
              <a:buFont typeface="Wingdings 2,Sans-Serif"/>
            </a:pPr>
            <a:r>
              <a:rPr lang="en-US" sz="2200" dirty="0"/>
              <a:t>Output: </a:t>
            </a:r>
            <a:r>
              <a:rPr lang="en-US" sz="2200" dirty="0">
                <a:latin typeface="Consolas"/>
              </a:rPr>
              <a:t>Decoded message: This is a secret message.</a:t>
            </a:r>
            <a:endParaRPr lang="en-US" sz="2200" dirty="0">
              <a:solidFill>
                <a:srgbClr val="000000"/>
              </a:solidFill>
              <a:latin typeface="Consolas"/>
            </a:endParaRPr>
          </a:p>
          <a:p>
            <a:pPr marL="305435" indent="-305435">
              <a:buFont typeface="Wingdings 2,Sans-Serif"/>
            </a:pPr>
            <a:r>
              <a:rPr lang="en-US" sz="2200" dirty="0"/>
              <a:t>Observation: </a:t>
            </a:r>
            <a:r>
              <a:rPr lang="en-US" sz="2200" i="1" dirty="0"/>
              <a:t>Both images look identical, which confirms successful steganography.</a:t>
            </a:r>
            <a:endParaRPr lang="en-US" sz="2200" dirty="0">
              <a:solidFill>
                <a:srgbClr val="000000"/>
              </a:solidFill>
            </a:endParaRPr>
          </a:p>
          <a:p>
            <a:pPr marL="0" indent="0">
              <a:buNone/>
            </a:pPr>
            <a:endParaRPr lang="en-US" sz="2200" dirty="0">
              <a:solidFill>
                <a:srgbClr val="000000"/>
              </a:solidFill>
            </a:endParaRPr>
          </a:p>
          <a:p>
            <a:pPr marL="305435" indent="-305435">
              <a:buFont typeface="Wingdings 2"/>
            </a:pPr>
            <a:r>
              <a:rPr lang="en-US" sz="2200" b="1" dirty="0" err="1"/>
              <a:t>Github</a:t>
            </a:r>
            <a:r>
              <a:rPr lang="en-US" sz="2200" b="1" dirty="0"/>
              <a:t> link</a:t>
            </a:r>
            <a:endParaRPr lang="en-US" sz="2200" dirty="0">
              <a:solidFill>
                <a:srgbClr val="000000"/>
              </a:solidFill>
            </a:endParaRPr>
          </a:p>
          <a:p>
            <a:pPr marL="305435" indent="-305435">
              <a:buFont typeface="Wingdings 2"/>
            </a:pPr>
            <a:r>
              <a:rPr lang="en-US" sz="2200" dirty="0">
                <a:hlinkClick r:id="rId2"/>
              </a:rPr>
              <a:t>https://github.com/Anushka407</a:t>
            </a:r>
            <a:endParaRPr lang="en-US"/>
          </a:p>
          <a:p>
            <a:pPr marL="305435" indent="-305435">
              <a:buFont typeface="Wingdings 2" panose="05020102010507070707" pitchFamily="18" charset="2"/>
              <a:buChar char=""/>
            </a:pPr>
            <a:endParaRPr lang="en-US" sz="2800" dirty="0"/>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5057-D5E6-959E-7835-2EB8C60C6420}"/>
              </a:ext>
            </a:extLst>
          </p:cNvPr>
          <p:cNvSpPr>
            <a:spLocks noGrp="1"/>
          </p:cNvSpPr>
          <p:nvPr>
            <p:ph type="title"/>
          </p:nvPr>
        </p:nvSpPr>
        <p:spPr>
          <a:xfrm>
            <a:off x="1219930" y="729658"/>
            <a:ext cx="10390879" cy="988332"/>
          </a:xfrm>
        </p:spPr>
        <p:txBody>
          <a:bodyPr>
            <a:normAutofit/>
          </a:bodyPr>
          <a:lstStyle/>
          <a:p>
            <a:r>
              <a:rPr lang="en-US" sz="4000" dirty="0">
                <a:solidFill>
                  <a:schemeClr val="accent1"/>
                </a:solidFill>
              </a:rPr>
              <a:t>IMAGES</a:t>
            </a:r>
            <a:r>
              <a:rPr lang="en-US" dirty="0"/>
              <a:t> </a:t>
            </a:r>
            <a:r>
              <a:rPr lang="en-US" sz="4000" dirty="0">
                <a:solidFill>
                  <a:schemeClr val="accent1"/>
                </a:solidFill>
              </a:rPr>
              <a:t>USED</a:t>
            </a:r>
            <a:r>
              <a:rPr lang="en-US" dirty="0"/>
              <a:t> </a:t>
            </a:r>
            <a:r>
              <a:rPr lang="en-US" sz="4000" dirty="0">
                <a:solidFill>
                  <a:schemeClr val="accent1"/>
                </a:solidFill>
              </a:rPr>
              <a:t>IN</a:t>
            </a:r>
            <a:r>
              <a:rPr lang="en-US" dirty="0"/>
              <a:t> </a:t>
            </a:r>
            <a:r>
              <a:rPr lang="en-US" sz="4000" dirty="0">
                <a:solidFill>
                  <a:schemeClr val="accent1"/>
                </a:solidFill>
              </a:rPr>
              <a:t>THIS</a:t>
            </a:r>
            <a:r>
              <a:rPr lang="en-US" dirty="0"/>
              <a:t> </a:t>
            </a:r>
            <a:r>
              <a:rPr lang="en-US" sz="4000" dirty="0">
                <a:solidFill>
                  <a:schemeClr val="accent1"/>
                </a:solidFill>
              </a:rPr>
              <a:t>PROJECT</a:t>
            </a:r>
          </a:p>
        </p:txBody>
      </p:sp>
      <p:sp>
        <p:nvSpPr>
          <p:cNvPr id="7" name="Text Placeholder 6">
            <a:extLst>
              <a:ext uri="{FF2B5EF4-FFF2-40B4-BE49-F238E27FC236}">
                <a16:creationId xmlns:a16="http://schemas.microsoft.com/office/drawing/2014/main" id="{9EDC407E-4415-CB4C-9DED-33465605AC2C}"/>
              </a:ext>
            </a:extLst>
          </p:cNvPr>
          <p:cNvSpPr>
            <a:spLocks noGrp="1"/>
          </p:cNvSpPr>
          <p:nvPr>
            <p:ph type="body" idx="1"/>
          </p:nvPr>
        </p:nvSpPr>
        <p:spPr>
          <a:xfrm>
            <a:off x="457926" y="1847479"/>
            <a:ext cx="5194769" cy="557784"/>
          </a:xfrm>
        </p:spPr>
        <p:txBody>
          <a:bodyPr/>
          <a:lstStyle/>
          <a:p>
            <a:r>
              <a:rPr lang="en-US" dirty="0"/>
              <a:t>         </a:t>
            </a:r>
            <a:r>
              <a:rPr lang="en-US" sz="2400" b="1" dirty="0"/>
              <a:t>INPUT IMAGE/ORIGINAL IMAGE</a:t>
            </a:r>
          </a:p>
        </p:txBody>
      </p:sp>
      <p:pic>
        <p:nvPicPr>
          <p:cNvPr id="5" name="Content Placeholder 4" descr="A child in a car with a cat&#10;&#10;AI-generated content may be incorrect.">
            <a:extLst>
              <a:ext uri="{FF2B5EF4-FFF2-40B4-BE49-F238E27FC236}">
                <a16:creationId xmlns:a16="http://schemas.microsoft.com/office/drawing/2014/main" id="{74FAEA6F-E224-7F66-BC7B-996AEA953165}"/>
              </a:ext>
            </a:extLst>
          </p:cNvPr>
          <p:cNvPicPr>
            <a:picLocks noGrp="1" noChangeAspect="1"/>
          </p:cNvPicPr>
          <p:nvPr>
            <p:ph sz="half" idx="2"/>
          </p:nvPr>
        </p:nvPicPr>
        <p:blipFill>
          <a:blip r:embed="rId2"/>
          <a:stretch>
            <a:fillRect/>
          </a:stretch>
        </p:blipFill>
        <p:spPr>
          <a:xfrm>
            <a:off x="1105578" y="2410292"/>
            <a:ext cx="3898663" cy="2935287"/>
          </a:xfrm>
        </p:spPr>
      </p:pic>
      <p:sp>
        <p:nvSpPr>
          <p:cNvPr id="8" name="Text Placeholder 7">
            <a:extLst>
              <a:ext uri="{FF2B5EF4-FFF2-40B4-BE49-F238E27FC236}">
                <a16:creationId xmlns:a16="http://schemas.microsoft.com/office/drawing/2014/main" id="{14FED626-5093-E051-E4D8-53E8FA42B162}"/>
              </a:ext>
            </a:extLst>
          </p:cNvPr>
          <p:cNvSpPr>
            <a:spLocks noGrp="1"/>
          </p:cNvSpPr>
          <p:nvPr>
            <p:ph type="body" sz="quarter" idx="3"/>
          </p:nvPr>
        </p:nvSpPr>
        <p:spPr>
          <a:xfrm>
            <a:off x="6416039" y="1858686"/>
            <a:ext cx="5194770" cy="553373"/>
          </a:xfrm>
        </p:spPr>
        <p:txBody>
          <a:bodyPr/>
          <a:lstStyle/>
          <a:p>
            <a:r>
              <a:rPr lang="en-US" dirty="0"/>
              <a:t>        </a:t>
            </a:r>
            <a:r>
              <a:rPr lang="en-US" sz="2400" b="1" dirty="0"/>
              <a:t>OUTPUT IMAGE/ENCODED IMAGE</a:t>
            </a:r>
          </a:p>
        </p:txBody>
      </p:sp>
      <p:pic>
        <p:nvPicPr>
          <p:cNvPr id="6" name="Content Placeholder 5" descr="A child in a car with a cat&#10;&#10;AI-generated content may be incorrect.">
            <a:extLst>
              <a:ext uri="{FF2B5EF4-FFF2-40B4-BE49-F238E27FC236}">
                <a16:creationId xmlns:a16="http://schemas.microsoft.com/office/drawing/2014/main" id="{D18E43D8-9C45-73FB-697F-6ACC8058ECD4}"/>
              </a:ext>
            </a:extLst>
          </p:cNvPr>
          <p:cNvPicPr>
            <a:picLocks noGrp="1" noChangeAspect="1"/>
          </p:cNvPicPr>
          <p:nvPr>
            <p:ph sz="quarter" idx="4"/>
          </p:nvPr>
        </p:nvPicPr>
        <p:blipFill>
          <a:blip r:embed="rId3"/>
          <a:stretch>
            <a:fillRect/>
          </a:stretch>
        </p:blipFill>
        <p:spPr>
          <a:xfrm>
            <a:off x="7176552" y="2410292"/>
            <a:ext cx="3898663" cy="2935287"/>
          </a:xfrm>
        </p:spPr>
      </p:pic>
      <p:sp>
        <p:nvSpPr>
          <p:cNvPr id="11" name="TextBox 10">
            <a:extLst>
              <a:ext uri="{FF2B5EF4-FFF2-40B4-BE49-F238E27FC236}">
                <a16:creationId xmlns:a16="http://schemas.microsoft.com/office/drawing/2014/main" id="{4B5594E5-EB73-9ACA-52DD-8CEA4F76C2B5}"/>
              </a:ext>
            </a:extLst>
          </p:cNvPr>
          <p:cNvSpPr txBox="1"/>
          <p:nvPr/>
        </p:nvSpPr>
        <p:spPr>
          <a:xfrm>
            <a:off x="1521137" y="5594070"/>
            <a:ext cx="8649524" cy="101566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Decoded message: This is a secret message. </a:t>
            </a:r>
            <a:endParaRPr lang="en-US"/>
          </a:p>
          <a:p>
            <a:pPr algn="l"/>
            <a:r>
              <a:rPr lang="en-US" sz="2000" b="1" dirty="0"/>
              <a:t>Observation: Both images look identical, which confirms successful steganography. </a:t>
            </a:r>
            <a:endParaRPr lang="en-US"/>
          </a:p>
        </p:txBody>
      </p:sp>
    </p:spTree>
    <p:extLst>
      <p:ext uri="{BB962C8B-B14F-4D97-AF65-F5344CB8AC3E}">
        <p14:creationId xmlns:p14="http://schemas.microsoft.com/office/powerpoint/2010/main" val="192798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1E67-4D04-43A3-F2FE-74D55706B1F7}"/>
              </a:ext>
            </a:extLst>
          </p:cNvPr>
          <p:cNvSpPr>
            <a:spLocks noGrp="1"/>
          </p:cNvSpPr>
          <p:nvPr>
            <p:ph type="title"/>
          </p:nvPr>
        </p:nvSpPr>
        <p:spPr>
          <a:xfrm>
            <a:off x="760487" y="539158"/>
            <a:ext cx="11029616" cy="988332"/>
          </a:xfrm>
        </p:spPr>
        <p:txBody>
          <a:bodyPr>
            <a:noAutofit/>
          </a:bodyPr>
          <a:lstStyle/>
          <a:p>
            <a:r>
              <a:rPr lang="en-US" sz="3600" dirty="0">
                <a:solidFill>
                  <a:schemeClr val="accent1"/>
                </a:solidFill>
              </a:rPr>
              <a:t>SCREENSHOTS OF ENCODING AND DECODING CODE</a:t>
            </a:r>
          </a:p>
        </p:txBody>
      </p:sp>
      <p:sp>
        <p:nvSpPr>
          <p:cNvPr id="3" name="Text Placeholder 2">
            <a:extLst>
              <a:ext uri="{FF2B5EF4-FFF2-40B4-BE49-F238E27FC236}">
                <a16:creationId xmlns:a16="http://schemas.microsoft.com/office/drawing/2014/main" id="{1E5FFC18-46F7-609E-FB1B-2F0A248FA931}"/>
              </a:ext>
            </a:extLst>
          </p:cNvPr>
          <p:cNvSpPr>
            <a:spLocks noGrp="1"/>
          </p:cNvSpPr>
          <p:nvPr>
            <p:ph type="body" idx="1"/>
          </p:nvPr>
        </p:nvSpPr>
        <p:spPr>
          <a:xfrm>
            <a:off x="906162" y="1869891"/>
            <a:ext cx="4578445" cy="557784"/>
          </a:xfrm>
        </p:spPr>
        <p:txBody>
          <a:bodyPr/>
          <a:lstStyle/>
          <a:p>
            <a:r>
              <a:rPr lang="en-US" sz="2400" b="1" dirty="0"/>
              <a:t>ENCODING IMAGE</a:t>
            </a:r>
          </a:p>
        </p:txBody>
      </p:sp>
      <p:sp>
        <p:nvSpPr>
          <p:cNvPr id="5" name="Text Placeholder 4">
            <a:extLst>
              <a:ext uri="{FF2B5EF4-FFF2-40B4-BE49-F238E27FC236}">
                <a16:creationId xmlns:a16="http://schemas.microsoft.com/office/drawing/2014/main" id="{646B6A81-6B03-4A07-2D77-FC91EAA702A0}"/>
              </a:ext>
            </a:extLst>
          </p:cNvPr>
          <p:cNvSpPr>
            <a:spLocks noGrp="1"/>
          </p:cNvSpPr>
          <p:nvPr>
            <p:ph type="body" sz="quarter" idx="3"/>
          </p:nvPr>
        </p:nvSpPr>
        <p:spPr>
          <a:xfrm>
            <a:off x="6942715" y="1869892"/>
            <a:ext cx="4130212" cy="564578"/>
          </a:xfrm>
        </p:spPr>
        <p:txBody>
          <a:bodyPr/>
          <a:lstStyle/>
          <a:p>
            <a:r>
              <a:rPr lang="en-US" sz="2400" b="1" dirty="0"/>
              <a:t>DECODING IMAGE</a:t>
            </a:r>
          </a:p>
        </p:txBody>
      </p:sp>
      <p:pic>
        <p:nvPicPr>
          <p:cNvPr id="8" name="Content Placeholder 7" descr="A screenshot of a computer program&#10;&#10;AI-generated content may be incorrect.">
            <a:extLst>
              <a:ext uri="{FF2B5EF4-FFF2-40B4-BE49-F238E27FC236}">
                <a16:creationId xmlns:a16="http://schemas.microsoft.com/office/drawing/2014/main" id="{7DB6D5AA-1068-3E36-9948-4ACF7F8E9344}"/>
              </a:ext>
            </a:extLst>
          </p:cNvPr>
          <p:cNvPicPr>
            <a:picLocks noGrp="1" noChangeAspect="1"/>
          </p:cNvPicPr>
          <p:nvPr>
            <p:ph sz="quarter" idx="4"/>
          </p:nvPr>
        </p:nvPicPr>
        <p:blipFill>
          <a:blip r:embed="rId2"/>
          <a:stretch>
            <a:fillRect/>
          </a:stretch>
        </p:blipFill>
        <p:spPr>
          <a:xfrm>
            <a:off x="6296464" y="2432994"/>
            <a:ext cx="4873623" cy="4021968"/>
          </a:xfrm>
        </p:spPr>
      </p:pic>
      <p:pic>
        <p:nvPicPr>
          <p:cNvPr id="11" name="Content Placeholder 10" descr="A screenshot of a computer program&#10;&#10;AI-generated content may be incorrect.">
            <a:extLst>
              <a:ext uri="{FF2B5EF4-FFF2-40B4-BE49-F238E27FC236}">
                <a16:creationId xmlns:a16="http://schemas.microsoft.com/office/drawing/2014/main" id="{4B166A0A-ABF0-6008-A601-191140A8D7A4}"/>
              </a:ext>
            </a:extLst>
          </p:cNvPr>
          <p:cNvPicPr>
            <a:picLocks noGrp="1" noChangeAspect="1"/>
          </p:cNvPicPr>
          <p:nvPr>
            <p:ph sz="half" idx="2"/>
          </p:nvPr>
        </p:nvPicPr>
        <p:blipFill>
          <a:blip r:embed="rId3"/>
          <a:stretch>
            <a:fillRect/>
          </a:stretch>
        </p:blipFill>
        <p:spPr>
          <a:xfrm>
            <a:off x="393774" y="2432994"/>
            <a:ext cx="5311872" cy="4021968"/>
          </a:xfrm>
        </p:spPr>
      </p:pic>
    </p:spTree>
    <p:extLst>
      <p:ext uri="{BB962C8B-B14F-4D97-AF65-F5344CB8AC3E}">
        <p14:creationId xmlns:p14="http://schemas.microsoft.com/office/powerpoint/2010/main" val="252814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80597"/>
            <a:ext cx="11029616" cy="66476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559761"/>
            <a:ext cx="11029615" cy="4415589"/>
          </a:xfrm>
        </p:spPr>
        <p:txBody>
          <a:bodyPr>
            <a:normAutofit/>
          </a:bodyPr>
          <a:lstStyle/>
          <a:p>
            <a:pPr marL="0" indent="0">
              <a:buNone/>
            </a:pPr>
            <a:r>
              <a:rPr lang="en-IN" sz="2800" dirty="0">
                <a:solidFill>
                  <a:srgbClr val="0F0F0F"/>
                </a:solidFill>
                <a:ea typeface="+mn-lt"/>
                <a:cs typeface="+mn-lt"/>
              </a:rPr>
              <a:t>The project successfully demonstrated text steganography using Python. The message was hidden in the image without changing its appearance. The decoding process was able to retrieve the message exactly. This project shows how data can be concealed securely and simply using the least significant bit method.</a:t>
            </a:r>
            <a:endParaRPr lang="en-US" dirty="0"/>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187</Words>
  <Application>Microsoft Office PowerPoint</Application>
  <PresentationFormat>Widescreen</PresentationFormat>
  <Paragraphs>34</Paragraphs>
  <Slides>12</Slides>
  <Notes>0</Notes>
  <HiddenSlides>1</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STEGANOGRAPHY -  Hiding information in the image</vt:lpstr>
      <vt:lpstr>OUTLINE</vt:lpstr>
      <vt:lpstr>Problem Statement</vt:lpstr>
      <vt:lpstr>System  Approach</vt:lpstr>
      <vt:lpstr>Algorithm &amp; Deployment</vt:lpstr>
      <vt:lpstr>Result</vt:lpstr>
      <vt:lpstr>IMAGES USED IN THIS PROJECT</vt:lpstr>
      <vt:lpstr>SCREENSHOTS OF ENCODING AND DECODING CODE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Nanthini Mohan</cp:lastModifiedBy>
  <cp:revision>301</cp:revision>
  <dcterms:created xsi:type="dcterms:W3CDTF">2021-05-26T16:50:10Z</dcterms:created>
  <dcterms:modified xsi:type="dcterms:W3CDTF">2025-06-23T08:19:55Z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