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AEFA-603F-4B72-86E7-15846DB6A35D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D40A8-2ED9-478B-A14B-911B3296E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7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8D9-B6AB-4464-BC73-41D9D439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39E3-7ADA-4AD2-A965-34D6337E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CAE9-60FA-488F-88C9-B654BD72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4F8A-19A3-46D3-B25C-37B5B2B8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B6E5-B5B2-4298-BBB6-8B4E162E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8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6163-9044-4429-9EAB-FEDB0E07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C8834-23F1-4D04-B082-B807ABCA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8813-4A03-439C-8C7B-1A38DA8B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A490-9CA8-405E-B6AB-BA94AEF7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4E60-9D13-4123-BC5A-AD30D2B5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72EAB-66A2-4AB9-8FD0-B0ED929B1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D8DA0-AE4D-444A-89B7-A2AFF7F0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C033-CB96-45E8-8A87-BA15E2C9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98EB-D4CA-4764-B4C9-D2CDC695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469C-1020-48A7-8A40-D7AA4850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14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1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8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5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2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538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2"/>
          <p:cNvSpPr txBox="1">
            <a:spLocks noGrp="1"/>
          </p:cNvSpPr>
          <p:nvPr>
            <p:ph type="body" idx="2"/>
          </p:nvPr>
        </p:nvSpPr>
        <p:spPr>
          <a:xfrm>
            <a:off x="6197600" y="1981200"/>
            <a:ext cx="53848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2"/>
          <p:cNvSpPr txBox="1">
            <a:spLocks noGrp="1"/>
          </p:cNvSpPr>
          <p:nvPr>
            <p:ph type="body" idx="3"/>
          </p:nvPr>
        </p:nvSpPr>
        <p:spPr>
          <a:xfrm>
            <a:off x="6197600" y="4000500"/>
            <a:ext cx="53848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Google Shape;44;p1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85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6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15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5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1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B2BE-6BB1-4D4E-BA39-89A22813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5979-1CA5-4354-8111-1A091366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CD98-1B79-406C-94E6-908BFD3A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4873-0640-4F4A-846B-65DF3641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2DF1-B560-4F4E-8058-0F15E98D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3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5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5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8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6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9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34C4-4C3A-4662-B665-22718422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27C8-E3EF-4BD0-AD4A-F0CE216E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E957-7B71-4D52-98A5-6CBCBBD4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1ABC-9922-415C-B47C-11C73601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5DFD-5CE7-4B55-985E-85BEFD09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05B2-59B6-4BBF-9EE8-D89BA2E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1962-C7E3-405B-8354-18F417918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EDC0-8E9C-41DA-9CB4-FF6A08DC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4C88-B82B-4F14-8C03-09A4A0B1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1F1D-798F-44B8-9FF5-54C70122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AE3A-5031-4FD1-809D-0EAE5C94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5DB-E71C-4BEA-91F4-153D2573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0DA46-AD60-45E4-8E2C-4CCDFECA0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6971-101C-4F54-8CA0-5D84C8E4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79CBF-4102-44B2-80B7-8B7F3D83C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1F8D3-8E4B-42B9-8E20-69A3441DA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AE5D8-08A3-44DB-B37E-9F25B19C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4FBB2-838F-40C0-AB50-44027DF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88F1A-8549-42C2-AA74-5687AF7D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2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B4BA-DBE1-466E-9A77-CF8382D5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5BF4B-5357-4A05-9B58-BDCBC12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CC023-6EE8-4428-B0B2-D45EC829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9D606-619A-4DEF-9E3A-802DFC2E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34549-F14E-48E1-9856-B8331D29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7CA0-5E60-4BA8-8FE5-BE1DA17F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A7A50-F02E-4928-802F-27BCA40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6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B6D4-8BA0-442A-81FD-724322B9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FB60-4B90-4264-93D0-59B78489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79EE-4C87-41B4-9BEA-1ABD5891A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D9DF-23D8-4623-826E-018E571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FD26-AACC-4EDE-BC6E-D820FC04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7FED-A90A-408F-BC7A-9DE792D4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EF4-CD69-4F19-8F55-4F061CC6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7930C-EDB7-42AC-9153-A6DE8436A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C1BF-D540-4CD3-820D-30979C81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8FE2-3515-4AE2-81E4-873FE99A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852D-351F-4A22-BAF8-7E935095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E112-F819-4B25-B74F-0184327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913E-291F-46EE-9380-3B3E840F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9038-276D-4DB0-9061-BC84211B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EC12-CFCB-4796-A03F-86C76E577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A686-40CF-411B-B7B9-C149698C4FC0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F337-94ED-4E0B-88A7-17ACDBCEF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8A05-C52B-404F-B314-8E73F982E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B480-E676-4192-ACBD-AF3485C7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16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6972-DE3B-4681-A9A1-ACC843E60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CEFB-B408-4E33-AAA3-05721A9C9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9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79" name="Google Shape;4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DESIGN STRATEGIES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9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09834" indent="-341528">
              <a:spcBef>
                <a:spcPts val="0"/>
              </a:spcBef>
              <a:buSzPct val="100000"/>
              <a:buFont typeface="Noto Sans Symbols"/>
              <a:buChar char="▪"/>
            </a:pPr>
            <a:r>
              <a:rPr lang="en-US"/>
              <a:t>Functional design</a:t>
            </a:r>
            <a:endParaRPr/>
          </a:p>
          <a:p>
            <a:pPr marL="737701" lvl="1" indent="-284607">
              <a:spcBef>
                <a:spcPts val="518"/>
              </a:spcBef>
              <a:buSzPct val="100000"/>
              <a:buFont typeface="Noto Sans Symbols"/>
              <a:buChar char="🢭"/>
            </a:pPr>
            <a:r>
              <a:rPr lang="en-US"/>
              <a:t>The system is designed from a functional viewpoint.</a:t>
            </a:r>
            <a:endParaRPr/>
          </a:p>
          <a:p>
            <a:pPr marL="737701" lvl="1" indent="-284607">
              <a:spcBef>
                <a:spcPts val="518"/>
              </a:spcBef>
              <a:buSzPct val="100000"/>
              <a:buFont typeface="Noto Sans Symbols"/>
              <a:buChar char="🢭"/>
            </a:pPr>
            <a:r>
              <a:rPr lang="en-US"/>
              <a:t>The system state is centralized and shared between the functions operating on that state.</a:t>
            </a:r>
            <a:endParaRPr/>
          </a:p>
          <a:p>
            <a:pPr marL="409834" indent="-341528">
              <a:spcBef>
                <a:spcPts val="697"/>
              </a:spcBef>
              <a:buSzPct val="100000"/>
              <a:buFont typeface="Noto Sans Symbols"/>
              <a:buChar char="▪"/>
            </a:pPr>
            <a:r>
              <a:rPr lang="en-US"/>
              <a:t>Object-oriented design</a:t>
            </a:r>
            <a:endParaRPr/>
          </a:p>
          <a:p>
            <a:pPr marL="737701" lvl="1" indent="-284607">
              <a:spcBef>
                <a:spcPts val="518"/>
              </a:spcBef>
              <a:buSzPct val="100000"/>
              <a:buFont typeface="Noto Sans Symbols"/>
              <a:buChar char="🢭"/>
            </a:pPr>
            <a:r>
              <a:rPr lang="en-US"/>
              <a:t>The system is viewed as a collection of interacting objects. </a:t>
            </a:r>
            <a:endParaRPr/>
          </a:p>
          <a:p>
            <a:pPr marL="737701" lvl="1" indent="-284607">
              <a:spcBef>
                <a:spcPts val="518"/>
              </a:spcBef>
              <a:buSzPct val="100000"/>
              <a:buFont typeface="Noto Sans Symbols"/>
              <a:buChar char="🢭"/>
            </a:pPr>
            <a:r>
              <a:rPr lang="en-US"/>
              <a:t>The system state is decentralized and each object manages its own state. </a:t>
            </a:r>
            <a:endParaRPr/>
          </a:p>
          <a:p>
            <a:pPr marL="737701" lvl="1" indent="-284607">
              <a:spcBef>
                <a:spcPts val="518"/>
              </a:spcBef>
              <a:buSzPct val="100000"/>
              <a:buFont typeface="Noto Sans Symbols"/>
              <a:buChar char="🢭"/>
            </a:pPr>
            <a:r>
              <a:rPr lang="en-US"/>
              <a:t>Objects may be instances of an object class and communicate by exchanging methods.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89" name="Google Shape;48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FUNCTIONAL VIEW OF A COMPILER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6250" y="2095500"/>
            <a:ext cx="8547100" cy="375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99" name="Google Shape;49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OBJECT-ORIENTED VIEW OF A COMPILER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1851" y="1663700"/>
            <a:ext cx="7997825" cy="42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09" name="Google Shape;50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DESIGN QUALITY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body" idx="1"/>
          </p:nvPr>
        </p:nvSpPr>
        <p:spPr>
          <a:xfrm>
            <a:off x="2000003" y="177876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9834" indent="-341528" algn="just">
              <a:spcBef>
                <a:spcPts val="0"/>
              </a:spcBef>
              <a:buSzPts val="2800"/>
              <a:buFont typeface="Noto Sans Symbols"/>
              <a:buChar char="▪"/>
            </a:pPr>
            <a:r>
              <a:rPr lang="en-US" sz="2800"/>
              <a:t>Design quality is an elusive concept. Quality depends on specific organizational priorities.</a:t>
            </a:r>
            <a:endParaRPr/>
          </a:p>
          <a:p>
            <a:pPr marL="409834" indent="-341528" algn="just">
              <a:spcBef>
                <a:spcPts val="697"/>
              </a:spcBef>
              <a:buSzPts val="2800"/>
              <a:buFont typeface="Noto Sans Symbols"/>
              <a:buChar char="▪"/>
            </a:pPr>
            <a:r>
              <a:rPr lang="en-US" sz="2800"/>
              <a:t>A “good” design may be the most efficient, the </a:t>
            </a:r>
            <a:br>
              <a:rPr lang="en-US" sz="2800"/>
            </a:br>
            <a:r>
              <a:rPr lang="en-US" sz="2800"/>
              <a:t>cheapest, the most maintainable, the most </a:t>
            </a:r>
            <a:br>
              <a:rPr lang="en-US" sz="2800"/>
            </a:br>
            <a:r>
              <a:rPr lang="en-US" sz="2800"/>
              <a:t>reliable, etc.</a:t>
            </a:r>
            <a:endParaRPr/>
          </a:p>
          <a:p>
            <a:pPr marL="409834" indent="-341528" algn="just">
              <a:spcBef>
                <a:spcPts val="697"/>
              </a:spcBef>
              <a:buSzPts val="2800"/>
              <a:buFont typeface="Noto Sans Symbols"/>
              <a:buChar char="▪"/>
            </a:pPr>
            <a:r>
              <a:rPr lang="en-US" sz="2800"/>
              <a:t>The attributes discussed here are concerned </a:t>
            </a:r>
            <a:br>
              <a:rPr lang="en-US" sz="2800"/>
            </a:br>
            <a:r>
              <a:rPr lang="en-US" sz="2800"/>
              <a:t>with the maintainability of the design.</a:t>
            </a:r>
            <a:endParaRPr/>
          </a:p>
          <a:p>
            <a:pPr marL="409834" indent="-341528" algn="just">
              <a:spcBef>
                <a:spcPts val="697"/>
              </a:spcBef>
              <a:buSzPts val="2800"/>
              <a:buFont typeface="Noto Sans Symbols"/>
              <a:buChar char="▪"/>
            </a:pPr>
            <a:r>
              <a:rPr lang="en-US" sz="2800"/>
              <a:t>Quality characteristics are equally applicable to </a:t>
            </a:r>
            <a:br>
              <a:rPr lang="en-US" sz="2800"/>
            </a:br>
            <a:r>
              <a:rPr lang="en-US" sz="2800"/>
              <a:t>function-oriented and object-oriented designs.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19" name="Google Shape;51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/>
              <a:t>Software Requirement Specifications (SRS) and Design:</a:t>
            </a:r>
            <a:endParaRPr/>
          </a:p>
          <a:p>
            <a:pPr marL="342900">
              <a:spcBef>
                <a:spcPts val="480"/>
              </a:spcBef>
              <a:buSzPts val="2400"/>
              <a:buNone/>
            </a:pPr>
            <a:endParaRPr sz="2400"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 b="1"/>
              <a:t>Low Level Design: </a:t>
            </a:r>
            <a:endParaRPr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 b="1"/>
              <a:t>	Modularization, </a:t>
            </a:r>
            <a:endParaRPr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 b="1"/>
              <a:t>	Design Structure Charts, 	</a:t>
            </a:r>
            <a:endParaRPr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 b="1"/>
              <a:t>	Pseudo Codes, </a:t>
            </a:r>
            <a:endParaRPr sz="2400"/>
          </a:p>
        </p:txBody>
      </p:sp>
      <p:sp>
        <p:nvSpPr>
          <p:cNvPr id="522" name="Google Shape;522;p43"/>
          <p:cNvSpPr txBox="1"/>
          <p:nvPr/>
        </p:nvSpPr>
        <p:spPr>
          <a:xfrm>
            <a:off x="1880858" y="1155532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UNIT-2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28" name="Google Shape;52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0" name="Google Shape;530;p44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/>
              <a:t>Modularization is a technique to divide a software system into multiple discrete and independent modules, which are expected to be capable of carrying out task(s) independently.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Designers tend to design modules such that they can be executed and/or compiled separately and independently.</a:t>
            </a:r>
            <a:endParaRPr/>
          </a:p>
        </p:txBody>
      </p:sp>
      <p:sp>
        <p:nvSpPr>
          <p:cNvPr id="531" name="Google Shape;531;p4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MODULARIZATION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37" name="Google Shape;53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9" name="Google Shape;539;p45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Smaller components are easier to maintain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Program can be divided based on functional aspects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Desired level of abstraction can be brought in the program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Components with high cohesion can be re-used again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Concurrent execution can be made possible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Desired from security aspect</a:t>
            </a:r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ADVANTAGE OF MODULARIZATION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8" name="Google Shape;548;p46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 b="1"/>
              <a:t>Structure Chart</a:t>
            </a:r>
            <a:r>
              <a:rPr lang="en-US" sz="2400"/>
              <a:t> represent hierarchical structure of modules. </a:t>
            </a:r>
            <a:endParaRPr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It breaks down the entire system into lowest functional modules, describe functions and sub-functions of each module of a system to a greater detail.</a:t>
            </a:r>
            <a:endParaRPr sz="2400"/>
          </a:p>
        </p:txBody>
      </p:sp>
      <p:sp>
        <p:nvSpPr>
          <p:cNvPr id="549" name="Google Shape;549;p4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STRUCTURE CHART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55" name="Google Shape;55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7" name="Google Shape;557;p47"/>
          <p:cNvSpPr txBox="1">
            <a:spLocks noGrp="1"/>
          </p:cNvSpPr>
          <p:nvPr>
            <p:ph type="body" idx="1"/>
          </p:nvPr>
        </p:nvSpPr>
        <p:spPr>
          <a:xfrm>
            <a:off x="1995054" y="1717040"/>
            <a:ext cx="8229600" cy="464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b="1"/>
              <a:t>Module</a:t>
            </a:r>
            <a:br>
              <a:rPr lang="en-US" sz="2400"/>
            </a:br>
            <a:r>
              <a:rPr lang="en-US" sz="2400"/>
              <a:t>It represents the process or task of the system. It is of three types.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b="1"/>
              <a:t>Control Module</a:t>
            </a:r>
            <a:br>
              <a:rPr lang="en-US" sz="2400"/>
            </a:br>
            <a:r>
              <a:rPr lang="en-US" sz="2400"/>
              <a:t>A control module branches to more than one sub module.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b="1"/>
              <a:t>Sub Module</a:t>
            </a:r>
            <a:br>
              <a:rPr lang="en-US" sz="2400"/>
            </a:br>
            <a:r>
              <a:rPr lang="en-US" sz="2400"/>
              <a:t>Sub Module is a module which is the part (Child) of another module.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b="1"/>
              <a:t>Library Module</a:t>
            </a:r>
            <a:br>
              <a:rPr lang="en-US" sz="2400"/>
            </a:br>
            <a:r>
              <a:rPr lang="en-US" sz="2400"/>
              <a:t>Library Module are reusable and invokable from any module.</a:t>
            </a:r>
            <a:endParaRPr/>
          </a:p>
        </p:txBody>
      </p:sp>
      <p:sp>
        <p:nvSpPr>
          <p:cNvPr id="558" name="Google Shape;558;p4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SYMBOLS USED IN CONSTRUCTION OF STRUCTURED CHART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64" name="Google Shape;56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MODULE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48" descr="https://media.geeksforgeeks.org/wp-content/uploads/20190402150428/AMAN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367" y="2514601"/>
            <a:ext cx="62769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ARCHITECTURAL DESIGN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1"/>
          </p:nvPr>
        </p:nvSpPr>
        <p:spPr>
          <a:xfrm>
            <a:off x="1981200" y="1701403"/>
            <a:ext cx="8210910" cy="486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Establishing the overall structure of a software 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73" name="Google Shape;5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5" name="Google Shape;575;p49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It represents that control module can select any of the sub module on the basis of some condition.</a:t>
            </a:r>
            <a:endParaRPr sz="2400"/>
          </a:p>
        </p:txBody>
      </p:sp>
      <p:sp>
        <p:nvSpPr>
          <p:cNvPr id="576" name="Google Shape;576;p4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CONDITIONAL CALL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49" descr="https://media.geeksforgeeks.org/wp-content/uploads/20190402151525/Aman1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3409514"/>
            <a:ext cx="4038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83" name="Google Shape;58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5" name="Google Shape;585;p50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It represents the repetitive execution of module by the sub module.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A curved arrow represents loop in the module.</a:t>
            </a:r>
            <a:endParaRPr sz="2400"/>
          </a:p>
        </p:txBody>
      </p:sp>
      <p:sp>
        <p:nvSpPr>
          <p:cNvPr id="586" name="Google Shape;586;p5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LOOP (REPETITIVE CALL OF MODULE)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50" descr="https://media.geeksforgeeks.org/wp-content/uploads/20190402153748/aman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3304" y="3653073"/>
            <a:ext cx="5753100" cy="198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593" name="Google Shape;59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5" name="Google Shape;595;p51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/>
              <a:t>It represents the flow of data between the modules. It is represented by directed arrow with empty circle at the end.</a:t>
            </a:r>
            <a:endParaRPr sz="2400"/>
          </a:p>
        </p:txBody>
      </p:sp>
      <p:sp>
        <p:nvSpPr>
          <p:cNvPr id="596" name="Google Shape;596;p5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FLOW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51" descr="https://media.geeksforgeeks.org/wp-content/uploads/20190402155409/aman3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4992" y="3034149"/>
            <a:ext cx="16097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03" name="Google Shape;60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5" name="Google Shape;605;p52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/>
              <a:t>Physical Storage is that where all the information are to be stored.</a:t>
            </a:r>
            <a:endParaRPr sz="2400"/>
          </a:p>
        </p:txBody>
      </p:sp>
      <p:sp>
        <p:nvSpPr>
          <p:cNvPr id="606" name="Google Shape;606;p5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PHYSICAL STORAGE 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52" descr="https://media.geeksforgeeks.org/wp-content/uploads/20190402155900/aman5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3192" y="3239810"/>
            <a:ext cx="1847850" cy="9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13" name="Google Shape;61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5" name="Google Shape;615;p5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STRUCTURE CHART FOR AN EMAIL SERVER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6" name="Google Shape;616;p53" descr="https://media.geeksforgeeks.org/wp-content/uploads/20190402162652/email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8117" y="1885477"/>
            <a:ext cx="6858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22" name="Google Shape;62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4" name="Google Shape;624;p54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/>
              <a:t>It is a methodology that allows the programmer to represent the implementation of an algorithm.</a:t>
            </a:r>
            <a:endParaRPr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cooked up representation of an algorithm.</a:t>
            </a:r>
            <a:endParaRPr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These include while, do, for, if, switch. Examples below will illustrate this notion</a:t>
            </a:r>
            <a:endParaRPr/>
          </a:p>
        </p:txBody>
      </p:sp>
      <p:sp>
        <p:nvSpPr>
          <p:cNvPr id="625" name="Google Shape;625;p5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PSEUDO CODE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31" name="Google Shape;63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3" name="Google Shape;633;p55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400"/>
              <a:buNone/>
            </a:pPr>
            <a:r>
              <a:rPr lang="en-US" sz="2400"/>
              <a:t>If student's grade is greater than or equal to 60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	Print "passed"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else</a:t>
            </a:r>
            <a:endParaRPr sz="2400"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	Print "failed"</a:t>
            </a:r>
            <a:endParaRPr sz="2400"/>
          </a:p>
        </p:txBody>
      </p:sp>
      <p:sp>
        <p:nvSpPr>
          <p:cNvPr id="634" name="Google Shape;634;p5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PSEUDO CODE EXAMPLE 1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40" name="Google Shape;64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2" name="Google Shape;642;p56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1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2400"/>
              <a:buNone/>
            </a:pPr>
            <a:r>
              <a:rPr lang="en-US" sz="2400" b="1"/>
              <a:t>Pseudocode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While the power of 2 is not larger than 1000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keep on getting the values of the power of 2.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 b="1"/>
              <a:t>C++ statement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int product = 2;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while ( product &lt;= 1000 )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r>
              <a:rPr lang="en-US" sz="2400"/>
              <a:t>product = 2 * product;</a:t>
            </a:r>
            <a:endParaRPr sz="2400"/>
          </a:p>
        </p:txBody>
      </p:sp>
      <p:sp>
        <p:nvSpPr>
          <p:cNvPr id="643" name="Google Shape;643;p5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PSEUDO CODE EXAMPLE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50" name="Google Shape;65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2" name="Google Shape;652;p57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/>
              <a:t>Software Requirement Specifications (SRS) and Design:</a:t>
            </a:r>
            <a:endParaRPr/>
          </a:p>
          <a:p>
            <a:pPr marL="342900">
              <a:spcBef>
                <a:spcPts val="480"/>
              </a:spcBef>
              <a:buSzPts val="2400"/>
              <a:buFont typeface="Noto Sans Symbols"/>
              <a:buChar char="⮚"/>
            </a:pPr>
            <a:r>
              <a:rPr lang="en-US" sz="2400"/>
              <a:t>Flow Charts, Coupling and Cohesion Measures</a:t>
            </a:r>
            <a:endParaRPr/>
          </a:p>
        </p:txBody>
      </p:sp>
      <p:sp>
        <p:nvSpPr>
          <p:cNvPr id="653" name="Google Shape;653;p57"/>
          <p:cNvSpPr txBox="1"/>
          <p:nvPr/>
        </p:nvSpPr>
        <p:spPr>
          <a:xfrm>
            <a:off x="1880858" y="1155532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UNIT-2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59" name="Google Shape;65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5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1" name="Google Shape;661;p58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1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Also called: process flowchart, process flow diagram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A flowchart is a picture of the separate steps of a process in sequential order. 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It is a generic tool that can be adapted for a wide variety of purposes, and can be used to describe various processes, such as a manufacturing process, an administrative or service process, or a project plan. 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 </a:t>
            </a:r>
            <a:endParaRPr sz="2400"/>
          </a:p>
        </p:txBody>
      </p:sp>
      <p:sp>
        <p:nvSpPr>
          <p:cNvPr id="662" name="Google Shape;662;p5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CHARTS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09" name="Google Shape;40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ARCHITECTURAL PARALLELS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2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/>
              <a:t>Architects are the technical interface between the customer and the contractor building the system.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A bad architectural design for a building cannot be rescued by good construction; the same is true for software.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There are specialist types of building and software architects.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There are schools or styles of building and software architecture.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68" name="Google Shape;66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0" name="Google Shape;670;p59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1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WHEN TO USE A FLOWCHART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To develop understanding of how a process is done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To study a process for improvement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To communicate to others how a process is done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When better communication is needed between people involved with the same process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To document a process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When planning a project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671" name="Google Shape;671;p5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CHARTS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77" name="Google Shape;67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1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FLOWCHART BASIC PROCEDURE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Define the process to be diagrammed. Write its title at the top of the work surface.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Discuss and decide on the boundaries of your process: Where or when does the process start? Where or when does it end? Discuss and decide on the level of detail to be included in the diagram.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Arrange the activities in proper sequence.</a:t>
            </a:r>
            <a:endParaRPr/>
          </a:p>
          <a:p>
            <a:pPr marL="342900">
              <a:spcBef>
                <a:spcPts val="480"/>
              </a:spcBef>
              <a:buSzPts val="2400"/>
              <a:buNone/>
            </a:pPr>
            <a:r>
              <a:rPr lang="en-US" sz="2400"/>
              <a:t>.</a:t>
            </a:r>
            <a:endParaRPr/>
          </a:p>
          <a:p>
            <a:pPr marL="342900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680" name="Google Shape;680;p6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CHARTS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86" name="Google Shape;68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8" name="Google Shape;688;p6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CHARTS SYMBOLS MEANING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6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497961" y="1944688"/>
            <a:ext cx="5224655" cy="415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695" name="Google Shape;69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CHARTS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14763" y="3367882"/>
            <a:ext cx="4591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704" name="Google Shape;70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CHARTS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None/>
              <a:tabLst/>
              <a:defRPr/>
            </a:pP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7" name="Google Shape;707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16076" y="1944688"/>
            <a:ext cx="2988425" cy="415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19" name="Google Shape;4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SUB-SYSTEMS AND MODULES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800"/>
            </a:pPr>
            <a:r>
              <a:rPr lang="en-US" sz="2800"/>
              <a:t>A sub-system is a system in its own right whose operation is independent of the services provided by other sub-systems.</a:t>
            </a:r>
            <a:endParaRPr/>
          </a:p>
          <a:p>
            <a:pPr marL="342900" algn="just">
              <a:spcBef>
                <a:spcPts val="560"/>
              </a:spcBef>
              <a:buSzPts val="2800"/>
            </a:pPr>
            <a:r>
              <a:rPr lang="en-US" sz="2800"/>
              <a:t>A module is a system component that provides services to other components but would not normally be considered as a separate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29" name="Google Shape;4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AC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44A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ARCHITECTURAL MODELS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/>
              <a:t>Structure, control and modular decomposition may be based on a particular model or architectural style.</a:t>
            </a:r>
            <a:endParaRPr/>
          </a:p>
          <a:p>
            <a:pPr marL="342900" algn="just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However, most systems are heterogeneous in that different parts of the system are based on different models and, in some cases, the system may follow a composite model.</a:t>
            </a:r>
            <a:endParaRPr/>
          </a:p>
          <a:p>
            <a:pPr marL="342900" algn="just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The architectural model used affects the performance, robustness, distributability and maintainability of the system.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39" name="Google Shape;43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IS ARCHITECTURAL DESIGN?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1981200" y="1676400"/>
            <a:ext cx="8329642" cy="446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process of identifying the sub-systems making up a system and a framework for sub-system communication and control.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boot-strapping process undertaken in parallel with the abstract specification of sub-systems.</a:t>
            </a:r>
            <a:endParaRPr kumimoji="0" sz="3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output of this process is the</a:t>
            </a: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software architecture.</a:t>
            </a:r>
            <a:endParaRPr kumimoji="0" sz="3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49" name="Google Shape;44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“ARCHITECTURAL DESIGN” PROCESS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6"/>
          <p:cNvSpPr txBox="1">
            <a:spLocks noGrp="1"/>
          </p:cNvSpPr>
          <p:nvPr>
            <p:ph type="body" idx="1"/>
          </p:nvPr>
        </p:nvSpPr>
        <p:spPr>
          <a:xfrm>
            <a:off x="1981200" y="1520277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System structuring</a:t>
            </a:r>
            <a:r>
              <a:rPr lang="en-US" sz="2800"/>
              <a:t> – the system is decom-posed into major sub-systems and commun-ication (e.g., data sharing) mechanisms are identified.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Control modelling</a:t>
            </a:r>
            <a:r>
              <a:rPr lang="en-US" sz="2800"/>
              <a:t> – a model of the control relationships between the sub-systems is established.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Modular decomposition</a:t>
            </a:r>
            <a:r>
              <a:rPr lang="en-US" sz="2800"/>
              <a:t> – the identified sub-systems are decomposed into lower-level </a:t>
            </a:r>
            <a:r>
              <a:rPr lang="en-US" sz="2800" i="1"/>
              <a:t>modules</a:t>
            </a:r>
            <a:r>
              <a:rPr lang="en-US" sz="2800"/>
              <a:t> (components, objects, etc.)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59" name="Google Shape;4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TERMINOLOGY ISSUES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Modular decomposition </a:t>
            </a:r>
            <a:r>
              <a:rPr lang="en-US" sz="2800"/>
              <a:t>is sometimes called </a:t>
            </a:r>
            <a:r>
              <a:rPr lang="en-US" sz="2800" b="1"/>
              <a:t>high-level (system) design.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/>
              <a:t>A </a:t>
            </a:r>
            <a:r>
              <a:rPr lang="en-US" sz="2800" b="1"/>
              <a:t>sub-system</a:t>
            </a:r>
            <a:r>
              <a:rPr lang="en-US" sz="2800"/>
              <a:t> is usually a system in its own right, and is sometimes called a </a:t>
            </a:r>
            <a:r>
              <a:rPr lang="en-US" sz="2800" b="1"/>
              <a:t>Product.  (or perhaps a stand-alone “increment”)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/>
              <a:t>A </a:t>
            </a:r>
            <a:r>
              <a:rPr lang="en-US" sz="2800" b="1"/>
              <a:t>module</a:t>
            </a:r>
            <a:r>
              <a:rPr lang="en-US" sz="2800"/>
              <a:t> is a lower-level element that would not normally be considered a separate system; modules are sometimes called </a:t>
            </a:r>
            <a:r>
              <a:rPr lang="en-US" sz="2800" b="1"/>
              <a:t>Components</a:t>
            </a:r>
            <a:r>
              <a:rPr lang="en-US" sz="2800"/>
              <a:t> or </a:t>
            </a:r>
            <a:r>
              <a:rPr lang="en-US" sz="2800" b="1"/>
              <a:t>Objects.</a:t>
            </a:r>
            <a:endParaRPr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469" name="Google Shape;46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1762126" y="857233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8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EXAMPLE OF A SIMPLE BLOCK DIAGRAM: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PACKING ROBOT CONTROL SYSTEM</a:t>
            </a:r>
            <a:endParaRPr kumimoji="0" sz="2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1714488"/>
            <a:ext cx="7620000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urse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Microsoft Office PowerPoint</Application>
  <PresentationFormat>Widescreen</PresentationFormat>
  <Paragraphs>202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Merriweather</vt:lpstr>
      <vt:lpstr>Noto Sans Symbols</vt:lpstr>
      <vt:lpstr>Office Theme</vt:lpstr>
      <vt:lpstr>course_ppt_template</vt:lpstr>
      <vt:lpstr>PowerPoint Presentation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Gayathri-GUSCSE201827142</dc:creator>
  <cp:lastModifiedBy>N Gayathri-GUSCSE201827142</cp:lastModifiedBy>
  <cp:revision>1</cp:revision>
  <dcterms:created xsi:type="dcterms:W3CDTF">2021-09-11T19:31:51Z</dcterms:created>
  <dcterms:modified xsi:type="dcterms:W3CDTF">2021-09-11T19:32:06Z</dcterms:modified>
</cp:coreProperties>
</file>