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354" r:id="rId2"/>
    <p:sldId id="355" r:id="rId3"/>
    <p:sldId id="356" r:id="rId4"/>
    <p:sldId id="357" r:id="rId5"/>
    <p:sldId id="358" r:id="rId6"/>
    <p:sldId id="359"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Lst>
  <p:sldSz cx="9144000" cy="6858000" type="screen4x3"/>
  <p:notesSz cx="6858000" cy="9144000"/>
  <p:embeddedFontLst>
    <p:embeddedFont>
      <p:font typeface="Calibri" panose="020F0502020204030204" pitchFamily="34" charset="0"/>
      <p:regular r:id="rId25"/>
      <p:bold r:id="rId26"/>
      <p:italic r:id="rId27"/>
      <p:boldItalic r:id="rId28"/>
    </p:embeddedFont>
    <p:embeddedFont>
      <p:font typeface="Merriweather"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0" roundtripDataSignature="AMtx7mjbInDo1UgcEDwloAI1ntz2Qa2L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FAFEC4-F860-422D-82B3-866B85261B58}">
  <a:tblStyle styleId="{55FAFEC4-F860-422D-82B3-866B85261B5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69805BEF-9D18-42CB-B5F3-43F470D0F89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380" y="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16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60"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 Id="rId163" Type="http://schemas.openxmlformats.org/officeDocument/2006/relationships/theme" Target="theme/theme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9" name="Google Shape;1209;p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0" name="Google Shape;1210;p9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p1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3" name="Google Shape;1293;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p1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2" name="Google Shape;1302;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p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1" name="Google Shape;1311;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p1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2" name="Google Shape;1322;p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p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1" name="Google Shape;1331;p1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2" name="Google Shape;1332;p1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p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1" name="Google Shape;1341;p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p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1" name="Google Shape;1351;p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p1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0" name="Google Shape;1360;p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p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9" name="Google Shape;1369;p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Google Shape;1377;p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8" name="Google Shape;1378;p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p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9" name="Google Shape;1219;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p1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7" name="Google Shape;1387;p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p1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6" name="Google Shape;1396;p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p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5" name="Google Shape;1405;p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p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8" name="Google Shape;1228;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p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8" name="Google Shape;1238;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7" name="Google Shape;1247;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6" name="Google Shape;1256;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6" name="Google Shape;1266;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p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5" name="Google Shape;1275;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p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4" name="Google Shape;1284;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5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48" name="Google Shape;48;p1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15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5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54" name="Google Shape;54;p1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1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5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0" name="Google Shape;60;p15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1" name="Google Shape;61;p15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2" name="Google Shape;62;p15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3" name="Google Shape;63;p1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15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5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9" name="Google Shape;69;p15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0" name="Google Shape;70;p1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6" name="Google Shape;76;p15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7" name="Google Shape;77;p1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1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58"/>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1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15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5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1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99"/>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700" b="1">
                <a:solidFill>
                  <a:schemeClr val="lt1"/>
                </a:solidFill>
                <a:latin typeface="Calibri"/>
                <a:ea typeface="Calibri"/>
                <a:cs typeface="Calibri"/>
                <a:sym typeface="Calibri"/>
              </a:rPr>
              <a:t>School of Computing Science and Engineering</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C</a:t>
            </a:r>
            <a:r>
              <a:rPr lang="en-US" sz="2000">
                <a:solidFill>
                  <a:schemeClr val="lt1"/>
                </a:solidFill>
                <a:latin typeface="Calibri"/>
                <a:ea typeface="Calibri"/>
                <a:cs typeface="Calibri"/>
                <a:sym typeface="Calibri"/>
              </a:rPr>
              <a:t>ourse Code : BCSE3032	Course Name: SE &amp; TM</a:t>
            </a:r>
            <a:endParaRPr sz="2000"/>
          </a:p>
        </p:txBody>
      </p:sp>
      <p:pic>
        <p:nvPicPr>
          <p:cNvPr id="1213" name="Google Shape;1213;p99"/>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214" name="Google Shape;1214;p99"/>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  B.Tech</a:t>
            </a:r>
            <a:endParaRPr sz="1800">
              <a:solidFill>
                <a:schemeClr val="lt1"/>
              </a:solidFill>
              <a:latin typeface="Merriweather"/>
              <a:ea typeface="Merriweather"/>
              <a:cs typeface="Merriweather"/>
              <a:sym typeface="Merriweather"/>
            </a:endParaRPr>
          </a:p>
        </p:txBody>
      </p:sp>
      <p:sp>
        <p:nvSpPr>
          <p:cNvPr id="1215" name="Google Shape;1215;p99"/>
          <p:cNvSpPr txBox="1">
            <a:spLocks noGrp="1"/>
          </p:cNvSpPr>
          <p:nvPr>
            <p:ph type="body" idx="1"/>
          </p:nvPr>
        </p:nvSpPr>
        <p:spPr>
          <a:xfrm>
            <a:off x="471054" y="1944409"/>
            <a:ext cx="8229600" cy="2590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r>
              <a:rPr lang="en-US" sz="2400"/>
              <a:t>Software Requirement Specifications (SRS) and Design:</a:t>
            </a:r>
            <a:endParaRPr/>
          </a:p>
          <a:p>
            <a:pPr marL="342900" lvl="0" indent="-342900" algn="l" rtl="0">
              <a:spcBef>
                <a:spcPts val="480"/>
              </a:spcBef>
              <a:spcAft>
                <a:spcPts val="0"/>
              </a:spcAft>
              <a:buClr>
                <a:schemeClr val="dk1"/>
              </a:buClr>
              <a:buSzPts val="2400"/>
              <a:buFont typeface="Noto Sans Symbols"/>
              <a:buChar char="⮚"/>
            </a:pPr>
            <a:r>
              <a:rPr lang="en-US" sz="2400"/>
              <a:t>Design Strategies: Function Oriented Design, Object Oriented Design</a:t>
            </a:r>
            <a:endParaRPr/>
          </a:p>
        </p:txBody>
      </p:sp>
      <p:sp>
        <p:nvSpPr>
          <p:cNvPr id="1216" name="Google Shape;1216;p99"/>
          <p:cNvSpPr txBox="1"/>
          <p:nvPr/>
        </p:nvSpPr>
        <p:spPr>
          <a:xfrm>
            <a:off x="356857" y="1155531"/>
            <a:ext cx="8429985" cy="344643"/>
          </a:xfrm>
          <a:prstGeom prst="rect">
            <a:avLst/>
          </a:prstGeom>
          <a:noFill/>
          <a:ln>
            <a:noFill/>
          </a:ln>
        </p:spPr>
        <p:txBody>
          <a:bodyPr spcFirstLastPara="1" wrap="square" lIns="82900" tIns="41450" rIns="82900" bIns="41450" anchor="t"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800" b="1" i="0" cap="none">
                <a:solidFill>
                  <a:schemeClr val="dk1"/>
                </a:solidFill>
                <a:latin typeface="Calibri"/>
                <a:ea typeface="Calibri"/>
                <a:cs typeface="Calibri"/>
                <a:sym typeface="Calibri"/>
              </a:rPr>
              <a:t>UNIT-2</a:t>
            </a:r>
            <a:endParaRPr sz="2800" b="1" i="0"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4"/>
        <p:cNvGrpSpPr/>
        <p:nvPr/>
      </p:nvGrpSpPr>
      <p:grpSpPr>
        <a:xfrm>
          <a:off x="0" y="0"/>
          <a:ext cx="0" cy="0"/>
          <a:chOff x="0" y="0"/>
          <a:chExt cx="0" cy="0"/>
        </a:xfrm>
      </p:grpSpPr>
      <p:sp>
        <p:nvSpPr>
          <p:cNvPr id="1295" name="Google Shape;1295;p108"/>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700" b="1">
                <a:solidFill>
                  <a:schemeClr val="lt1"/>
                </a:solidFill>
                <a:latin typeface="Calibri"/>
                <a:ea typeface="Calibri"/>
                <a:cs typeface="Calibri"/>
                <a:sym typeface="Calibri"/>
              </a:rPr>
              <a:t>School of Computing Science and Engineering</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C</a:t>
            </a:r>
            <a:r>
              <a:rPr lang="en-US" sz="20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br>
              <a:rPr lang="en-US" sz="2000">
                <a:solidFill>
                  <a:schemeClr val="lt1"/>
                </a:solidFill>
                <a:latin typeface="Calibri"/>
                <a:ea typeface="Calibri"/>
                <a:cs typeface="Calibri"/>
                <a:sym typeface="Calibri"/>
              </a:rPr>
            </a:br>
            <a:endParaRPr sz="2000"/>
          </a:p>
        </p:txBody>
      </p:sp>
      <p:pic>
        <p:nvPicPr>
          <p:cNvPr id="1296" name="Google Shape;1296;p108"/>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297" name="Google Shape;1297;p108"/>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Name:B. Tech			</a:t>
            </a:r>
            <a:endParaRPr/>
          </a:p>
        </p:txBody>
      </p:sp>
      <p:sp>
        <p:nvSpPr>
          <p:cNvPr id="1298" name="Google Shape;1298;p108"/>
          <p:cNvSpPr txBox="1">
            <a:spLocks noGrp="1"/>
          </p:cNvSpPr>
          <p:nvPr>
            <p:ph type="body" idx="1"/>
          </p:nvPr>
        </p:nvSpPr>
        <p:spPr>
          <a:xfrm>
            <a:off x="471054" y="2487302"/>
            <a:ext cx="8229600" cy="294849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a:p>
        </p:txBody>
      </p:sp>
      <p:sp>
        <p:nvSpPr>
          <p:cNvPr id="1299" name="Google Shape;1299;p108"/>
          <p:cNvSpPr/>
          <p:nvPr/>
        </p:nvSpPr>
        <p:spPr>
          <a:xfrm>
            <a:off x="794903" y="1295400"/>
            <a:ext cx="7581901" cy="397031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400" b="1">
                <a:solidFill>
                  <a:schemeClr val="dk1"/>
                </a:solidFill>
                <a:latin typeface="Times New Roman"/>
                <a:ea typeface="Times New Roman"/>
                <a:cs typeface="Times New Roman"/>
                <a:sym typeface="Times New Roman"/>
              </a:rPr>
              <a:t>Inheritance - </a:t>
            </a:r>
            <a:r>
              <a:rPr lang="en-US" sz="2400">
                <a:solidFill>
                  <a:schemeClr val="dk1"/>
                </a:solidFill>
                <a:latin typeface="Times New Roman"/>
                <a:ea typeface="Times New Roman"/>
                <a:cs typeface="Times New Roman"/>
                <a:sym typeface="Times New Roman"/>
              </a:rPr>
              <a:t>OOD allows similar classes to stack up in hierarchical manner where the lower or sub-classes can import, implement and re-use allowed variables and methods from their immediate super classes. This property of OOD is known as inheritance. This makes it easier to define specific class and to create generalized classes from specific ones.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109"/>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b="1">
                <a:solidFill>
                  <a:schemeClr val="lt1"/>
                </a:solidFill>
                <a:latin typeface="Calibri"/>
                <a:ea typeface="Calibri"/>
                <a:cs typeface="Calibri"/>
                <a:sym typeface="Calibri"/>
              </a:rPr>
              <a:t>School of Computing Science and Engineering</a:t>
            </a:r>
            <a:br>
              <a:rPr lang="en-US" sz="2000">
                <a:solidFill>
                  <a:schemeClr val="lt1"/>
                </a:solidFill>
                <a:latin typeface="Calibri"/>
                <a:ea typeface="Calibri"/>
                <a:cs typeface="Calibri"/>
                <a:sym typeface="Calibri"/>
              </a:rPr>
            </a:br>
            <a:r>
              <a:rPr lang="en-US" sz="2000">
                <a:solidFill>
                  <a:schemeClr val="lt1"/>
                </a:solidFill>
                <a:latin typeface="Calibri"/>
                <a:ea typeface="Calibri"/>
                <a:cs typeface="Calibri"/>
                <a:sym typeface="Calibri"/>
              </a:rPr>
              <a:t>C</a:t>
            </a:r>
            <a:r>
              <a:rPr lang="en-US" sz="18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br>
              <a:rPr lang="en-US" sz="2000">
                <a:solidFill>
                  <a:schemeClr val="lt1"/>
                </a:solidFill>
                <a:latin typeface="Calibri"/>
                <a:ea typeface="Calibri"/>
                <a:cs typeface="Calibri"/>
                <a:sym typeface="Calibri"/>
              </a:rPr>
            </a:br>
            <a:endParaRPr sz="2000"/>
          </a:p>
        </p:txBody>
      </p:sp>
      <p:pic>
        <p:nvPicPr>
          <p:cNvPr id="1305" name="Google Shape;1305;p109"/>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306" name="Google Shape;1306;p109"/>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Name:B. Tech			                </a:t>
            </a:r>
            <a:endParaRPr/>
          </a:p>
        </p:txBody>
      </p:sp>
      <p:sp>
        <p:nvSpPr>
          <p:cNvPr id="1307" name="Google Shape;1307;p109"/>
          <p:cNvSpPr txBox="1">
            <a:spLocks noGrp="1"/>
          </p:cNvSpPr>
          <p:nvPr>
            <p:ph type="body" idx="1"/>
          </p:nvPr>
        </p:nvSpPr>
        <p:spPr>
          <a:xfrm>
            <a:off x="471054" y="2487302"/>
            <a:ext cx="8229600" cy="294849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a:p>
        </p:txBody>
      </p:sp>
      <p:sp>
        <p:nvSpPr>
          <p:cNvPr id="1308" name="Google Shape;1308;p109"/>
          <p:cNvSpPr/>
          <p:nvPr/>
        </p:nvSpPr>
        <p:spPr>
          <a:xfrm>
            <a:off x="509154" y="1676400"/>
            <a:ext cx="8153400" cy="341632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400" b="1">
                <a:solidFill>
                  <a:schemeClr val="dk1"/>
                </a:solidFill>
                <a:latin typeface="Times New Roman"/>
                <a:ea typeface="Times New Roman"/>
                <a:cs typeface="Times New Roman"/>
                <a:sym typeface="Times New Roman"/>
              </a:rPr>
              <a:t>Polymorphism - </a:t>
            </a:r>
            <a:r>
              <a:rPr lang="en-US" sz="2400">
                <a:solidFill>
                  <a:schemeClr val="dk1"/>
                </a:solidFill>
                <a:latin typeface="Times New Roman"/>
                <a:ea typeface="Times New Roman"/>
                <a:cs typeface="Times New Roman"/>
                <a:sym typeface="Times New Roman"/>
              </a:rPr>
              <a:t>OOD languages provide a mechanism where methods performing similar tasks but vary in arguments, can be assigned same name. This is called polymorphism, which allows a single interface performing tasks for different types. Depending upon how the function is invoked, respective portion of the code gets executed.</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110"/>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400" b="1">
                <a:solidFill>
                  <a:schemeClr val="lt1"/>
                </a:solidFill>
                <a:latin typeface="Calibri"/>
                <a:ea typeface="Calibri"/>
                <a:cs typeface="Calibri"/>
                <a:sym typeface="Calibri"/>
              </a:rPr>
              <a:t>School of Computing Science and Engineering</a:t>
            </a:r>
            <a:br>
              <a:rPr lang="en-US" sz="2000">
                <a:solidFill>
                  <a:schemeClr val="lt1"/>
                </a:solidFill>
                <a:latin typeface="Calibri"/>
                <a:ea typeface="Calibri"/>
                <a:cs typeface="Calibri"/>
                <a:sym typeface="Calibri"/>
              </a:rPr>
            </a:br>
            <a:r>
              <a:rPr lang="en-US" sz="2000">
                <a:solidFill>
                  <a:schemeClr val="lt1"/>
                </a:solidFill>
                <a:latin typeface="Calibri"/>
                <a:ea typeface="Calibri"/>
                <a:cs typeface="Calibri"/>
                <a:sym typeface="Calibri"/>
              </a:rPr>
              <a:t>C</a:t>
            </a:r>
            <a:r>
              <a:rPr lang="en-US" sz="18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br>
              <a:rPr lang="en-US" sz="2000">
                <a:solidFill>
                  <a:schemeClr val="lt1"/>
                </a:solidFill>
                <a:latin typeface="Calibri"/>
                <a:ea typeface="Calibri"/>
                <a:cs typeface="Calibri"/>
                <a:sym typeface="Calibri"/>
              </a:rPr>
            </a:br>
            <a:endParaRPr sz="2000"/>
          </a:p>
        </p:txBody>
      </p:sp>
      <p:pic>
        <p:nvPicPr>
          <p:cNvPr id="1314" name="Google Shape;1314;p110"/>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315" name="Google Shape;1315;p110"/>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			                Program Code:</a:t>
            </a:r>
            <a:endParaRPr/>
          </a:p>
        </p:txBody>
      </p:sp>
      <p:sp>
        <p:nvSpPr>
          <p:cNvPr id="1316" name="Google Shape;1316;p110"/>
          <p:cNvSpPr txBox="1">
            <a:spLocks noGrp="1"/>
          </p:cNvSpPr>
          <p:nvPr>
            <p:ph type="body" idx="1"/>
          </p:nvPr>
        </p:nvSpPr>
        <p:spPr>
          <a:xfrm>
            <a:off x="471054" y="2487302"/>
            <a:ext cx="8229600" cy="294849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a:p>
        </p:txBody>
      </p:sp>
      <p:sp>
        <p:nvSpPr>
          <p:cNvPr id="1317" name="Google Shape;1317;p110"/>
          <p:cNvSpPr/>
          <p:nvPr/>
        </p:nvSpPr>
        <p:spPr>
          <a:xfrm>
            <a:off x="2599573" y="1066800"/>
            <a:ext cx="3972562" cy="6155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rgbClr val="FF0000"/>
                </a:solidFill>
                <a:latin typeface="Times New Roman"/>
                <a:ea typeface="Times New Roman"/>
                <a:cs typeface="Times New Roman"/>
                <a:sym typeface="Times New Roman"/>
              </a:rPr>
              <a:t>DESIGN PROCESS</a:t>
            </a:r>
            <a:endParaRPr sz="3400" b="1">
              <a:solidFill>
                <a:srgbClr val="FF0000"/>
              </a:solidFill>
              <a:latin typeface="Times New Roman"/>
              <a:ea typeface="Times New Roman"/>
              <a:cs typeface="Times New Roman"/>
              <a:sym typeface="Times New Roman"/>
            </a:endParaRPr>
          </a:p>
        </p:txBody>
      </p:sp>
      <p:sp>
        <p:nvSpPr>
          <p:cNvPr id="1318" name="Google Shape;1318;p110"/>
          <p:cNvSpPr/>
          <p:nvPr/>
        </p:nvSpPr>
        <p:spPr>
          <a:xfrm>
            <a:off x="152399" y="1981200"/>
            <a:ext cx="8603673" cy="286232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	Software design process can be perceived as series of well-defined steps. Though it varies according to design approach (function oriented or object oriented, yet It may have the following steps involved:</a:t>
            </a:r>
            <a:endParaRPr/>
          </a:p>
          <a:p>
            <a:pPr marL="0" marR="0" lvl="0" indent="0" algn="just" rtl="0">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1319" name="Google Shape;1319;p110"/>
          <p:cNvSpPr txBox="1"/>
          <p:nvPr/>
        </p:nvSpPr>
        <p:spPr>
          <a:xfrm>
            <a:off x="152399" y="66294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  B.Tech</a:t>
            </a:r>
            <a:endParaRPr sz="1800">
              <a:solidFill>
                <a:schemeClr val="lt1"/>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11"/>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400" b="1">
                <a:solidFill>
                  <a:schemeClr val="lt1"/>
                </a:solidFill>
                <a:latin typeface="Calibri"/>
                <a:ea typeface="Calibri"/>
                <a:cs typeface="Calibri"/>
                <a:sym typeface="Calibri"/>
              </a:rPr>
              <a:t>School of Computing Science and Engineering</a:t>
            </a:r>
            <a:br>
              <a:rPr lang="en-US" sz="2000">
                <a:solidFill>
                  <a:schemeClr val="lt1"/>
                </a:solidFill>
                <a:latin typeface="Calibri"/>
                <a:ea typeface="Calibri"/>
                <a:cs typeface="Calibri"/>
                <a:sym typeface="Calibri"/>
              </a:rPr>
            </a:br>
            <a:r>
              <a:rPr lang="en-US" sz="2000">
                <a:solidFill>
                  <a:schemeClr val="lt1"/>
                </a:solidFill>
                <a:latin typeface="Calibri"/>
                <a:ea typeface="Calibri"/>
                <a:cs typeface="Calibri"/>
                <a:sym typeface="Calibri"/>
              </a:rPr>
              <a:t>C</a:t>
            </a:r>
            <a:r>
              <a:rPr lang="en-US" sz="18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br>
              <a:rPr lang="en-US" sz="2000">
                <a:solidFill>
                  <a:schemeClr val="lt1"/>
                </a:solidFill>
                <a:latin typeface="Calibri"/>
                <a:ea typeface="Calibri"/>
                <a:cs typeface="Calibri"/>
                <a:sym typeface="Calibri"/>
              </a:rPr>
            </a:br>
            <a:endParaRPr sz="2000"/>
          </a:p>
        </p:txBody>
      </p:sp>
      <p:pic>
        <p:nvPicPr>
          <p:cNvPr id="1325" name="Google Shape;1325;p111"/>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326" name="Google Shape;1326;p111"/>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 B. Tech			</a:t>
            </a:r>
            <a:endParaRPr/>
          </a:p>
        </p:txBody>
      </p:sp>
      <p:sp>
        <p:nvSpPr>
          <p:cNvPr id="1327" name="Google Shape;1327;p111"/>
          <p:cNvSpPr txBox="1">
            <a:spLocks noGrp="1"/>
          </p:cNvSpPr>
          <p:nvPr>
            <p:ph type="body" idx="1"/>
          </p:nvPr>
        </p:nvSpPr>
        <p:spPr>
          <a:xfrm>
            <a:off x="471054" y="2487302"/>
            <a:ext cx="8229600" cy="294849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a:p>
        </p:txBody>
      </p:sp>
      <p:sp>
        <p:nvSpPr>
          <p:cNvPr id="1328" name="Google Shape;1328;p111"/>
          <p:cNvSpPr/>
          <p:nvPr/>
        </p:nvSpPr>
        <p:spPr>
          <a:xfrm>
            <a:off x="609600" y="1513091"/>
            <a:ext cx="7924800" cy="341632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 solution design is created from requirement or previous used system and/or system sequence diagram.</a:t>
            </a:r>
            <a:endParaRPr/>
          </a:p>
          <a:p>
            <a:pPr marL="342900" marR="0" lvl="0" indent="-342900" algn="just" rtl="0">
              <a:lnSpc>
                <a:spcPct val="15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Objects are identified and grouped into classes on behalf of similarity in attribute characteristics.</a:t>
            </a:r>
            <a:endParaRPr/>
          </a:p>
          <a:p>
            <a:pPr marL="342900" marR="0" lvl="0" indent="-342900" algn="just" rtl="0">
              <a:lnSpc>
                <a:spcPct val="15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Class hierarchy and relation among them is defined.</a:t>
            </a:r>
            <a:endParaRPr/>
          </a:p>
          <a:p>
            <a:pPr marL="342900" marR="0" lvl="0" indent="-342900" algn="just" rtl="0">
              <a:lnSpc>
                <a:spcPct val="15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Application framework is defined</a:t>
            </a:r>
            <a:endParaRPr sz="2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Google Shape;1334;p112"/>
          <p:cNvSpPr txBox="1">
            <a:spLocks noGrp="1"/>
          </p:cNvSpPr>
          <p:nvPr>
            <p:ph type="title"/>
          </p:nvPr>
        </p:nvSpPr>
        <p:spPr>
          <a:xfrm>
            <a:off x="2133600" y="1"/>
            <a:ext cx="7010399"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700" b="1">
                <a:solidFill>
                  <a:schemeClr val="lt1"/>
                </a:solidFill>
                <a:latin typeface="Calibri"/>
                <a:ea typeface="Calibri"/>
                <a:cs typeface="Calibri"/>
                <a:sym typeface="Calibri"/>
              </a:rPr>
              <a:t>School of Computing Science and Engineering</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C</a:t>
            </a:r>
            <a:r>
              <a:rPr lang="en-US" sz="2000">
                <a:solidFill>
                  <a:schemeClr val="lt1"/>
                </a:solidFill>
                <a:latin typeface="Calibri"/>
                <a:ea typeface="Calibri"/>
                <a:cs typeface="Calibri"/>
                <a:sym typeface="Calibri"/>
              </a:rPr>
              <a:t>ourse Code : BCSE3032	Course Name: SE &amp; TM</a:t>
            </a:r>
            <a:endParaRPr sz="2000"/>
          </a:p>
        </p:txBody>
      </p:sp>
      <p:pic>
        <p:nvPicPr>
          <p:cNvPr id="1335" name="Google Shape;1335;p112"/>
          <p:cNvPicPr preferRelativeResize="0"/>
          <p:nvPr/>
        </p:nvPicPr>
        <p:blipFill rotWithShape="1">
          <a:blip r:embed="rId3">
            <a:alphaModFix/>
          </a:blip>
          <a:srcRect/>
          <a:stretch/>
        </p:blipFill>
        <p:spPr>
          <a:xfrm>
            <a:off x="76199" y="112557"/>
            <a:ext cx="2057401" cy="613088"/>
          </a:xfrm>
          <a:prstGeom prst="rect">
            <a:avLst/>
          </a:prstGeom>
          <a:noFill/>
          <a:ln>
            <a:noFill/>
          </a:ln>
        </p:spPr>
      </p:pic>
      <p:sp>
        <p:nvSpPr>
          <p:cNvPr id="1336" name="Google Shape;1336;p112"/>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  B.Tech</a:t>
            </a:r>
            <a:endParaRPr sz="1800">
              <a:solidFill>
                <a:schemeClr val="lt1"/>
              </a:solidFill>
              <a:latin typeface="Merriweather"/>
              <a:ea typeface="Merriweather"/>
              <a:cs typeface="Merriweather"/>
              <a:sym typeface="Merriweather"/>
            </a:endParaRPr>
          </a:p>
        </p:txBody>
      </p:sp>
      <p:sp>
        <p:nvSpPr>
          <p:cNvPr id="1337" name="Google Shape;1337;p112"/>
          <p:cNvSpPr txBox="1">
            <a:spLocks noGrp="1"/>
          </p:cNvSpPr>
          <p:nvPr>
            <p:ph type="body" idx="1"/>
          </p:nvPr>
        </p:nvSpPr>
        <p:spPr>
          <a:xfrm>
            <a:off x="471054" y="1944409"/>
            <a:ext cx="8229600" cy="2590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r>
              <a:rPr lang="en-US" sz="2400"/>
              <a:t>Software Requirement Specifications (SRS) and Design:</a:t>
            </a:r>
            <a:endParaRPr/>
          </a:p>
          <a:p>
            <a:pPr marL="342900" lvl="0" indent="-342900" algn="l" rtl="0">
              <a:spcBef>
                <a:spcPts val="480"/>
              </a:spcBef>
              <a:spcAft>
                <a:spcPts val="0"/>
              </a:spcAft>
              <a:buClr>
                <a:schemeClr val="dk1"/>
              </a:buClr>
              <a:buSzPts val="2400"/>
              <a:buFont typeface="Noto Sans Symbols"/>
              <a:buChar char="⮚"/>
            </a:pPr>
            <a:r>
              <a:rPr lang="en-US" sz="2400"/>
              <a:t>Top-Down and Bottom-Up Design Data Flow Diagrams</a:t>
            </a:r>
            <a:endParaRPr/>
          </a:p>
        </p:txBody>
      </p:sp>
      <p:sp>
        <p:nvSpPr>
          <p:cNvPr id="1338" name="Google Shape;1338;p112"/>
          <p:cNvSpPr txBox="1"/>
          <p:nvPr/>
        </p:nvSpPr>
        <p:spPr>
          <a:xfrm>
            <a:off x="356857" y="1155531"/>
            <a:ext cx="8429985" cy="344643"/>
          </a:xfrm>
          <a:prstGeom prst="rect">
            <a:avLst/>
          </a:prstGeom>
          <a:noFill/>
          <a:ln>
            <a:noFill/>
          </a:ln>
        </p:spPr>
        <p:txBody>
          <a:bodyPr spcFirstLastPara="1" wrap="square" lIns="82900" tIns="41450" rIns="82900" bIns="41450" anchor="t"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800" b="1" i="0" cap="none">
                <a:solidFill>
                  <a:schemeClr val="dk1"/>
                </a:solidFill>
                <a:latin typeface="Calibri"/>
                <a:ea typeface="Calibri"/>
                <a:cs typeface="Calibri"/>
                <a:sym typeface="Calibri"/>
              </a:rPr>
              <a:t>UNIT-2</a:t>
            </a:r>
            <a:endParaRPr sz="2800" b="1" i="0"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sp>
        <p:nvSpPr>
          <p:cNvPr id="1343" name="Google Shape;1343;p113"/>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700" b="1">
                <a:solidFill>
                  <a:schemeClr val="lt1"/>
                </a:solidFill>
                <a:latin typeface="Calibri"/>
                <a:ea typeface="Calibri"/>
                <a:cs typeface="Calibri"/>
                <a:sym typeface="Calibri"/>
              </a:rPr>
              <a:t>School of Computing Science and Engineering</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C</a:t>
            </a:r>
            <a:r>
              <a:rPr lang="en-US" sz="20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br>
              <a:rPr lang="en-US" sz="2000">
                <a:solidFill>
                  <a:schemeClr val="lt1"/>
                </a:solidFill>
                <a:latin typeface="Calibri"/>
                <a:ea typeface="Calibri"/>
                <a:cs typeface="Calibri"/>
                <a:sym typeface="Calibri"/>
              </a:rPr>
            </a:br>
            <a:endParaRPr sz="2000"/>
          </a:p>
        </p:txBody>
      </p:sp>
      <p:pic>
        <p:nvPicPr>
          <p:cNvPr id="1344" name="Google Shape;1344;p113"/>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345" name="Google Shape;1345;p113"/>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Name:B. Tech			</a:t>
            </a:r>
            <a:endParaRPr/>
          </a:p>
        </p:txBody>
      </p:sp>
      <p:sp>
        <p:nvSpPr>
          <p:cNvPr id="1346" name="Google Shape;1346;p113"/>
          <p:cNvSpPr txBox="1">
            <a:spLocks noGrp="1"/>
          </p:cNvSpPr>
          <p:nvPr>
            <p:ph type="body" idx="1"/>
          </p:nvPr>
        </p:nvSpPr>
        <p:spPr>
          <a:xfrm>
            <a:off x="471054" y="2487302"/>
            <a:ext cx="8229600" cy="294849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a:p>
        </p:txBody>
      </p:sp>
      <p:sp>
        <p:nvSpPr>
          <p:cNvPr id="1347" name="Google Shape;1347;p113"/>
          <p:cNvSpPr/>
          <p:nvPr/>
        </p:nvSpPr>
        <p:spPr>
          <a:xfrm>
            <a:off x="732183" y="2133600"/>
            <a:ext cx="7239000" cy="390395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A good system design strategy is to organize the program modules in such a way that are easy to develop and later to, change.</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Types-</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1-Top-Down</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2-Bottom-Up</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3-Hybrid</a:t>
            </a:r>
            <a:endParaRPr/>
          </a:p>
        </p:txBody>
      </p:sp>
      <p:sp>
        <p:nvSpPr>
          <p:cNvPr id="1348" name="Google Shape;1348;p113"/>
          <p:cNvSpPr/>
          <p:nvPr/>
        </p:nvSpPr>
        <p:spPr>
          <a:xfrm>
            <a:off x="1752600" y="1187366"/>
            <a:ext cx="6697283"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a:solidFill>
                  <a:srgbClr val="FF0000"/>
                </a:solidFill>
                <a:latin typeface="Times New Roman"/>
                <a:ea typeface="Times New Roman"/>
                <a:cs typeface="Times New Roman"/>
                <a:sym typeface="Times New Roman"/>
              </a:rPr>
              <a:t>STRATEGY OF SOFTWARE DESIGN</a:t>
            </a:r>
            <a:endParaRPr sz="3000" b="1">
              <a:solidFill>
                <a:srgbClr val="FF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114"/>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700" b="1">
                <a:solidFill>
                  <a:schemeClr val="lt1"/>
                </a:solidFill>
                <a:latin typeface="Calibri"/>
                <a:ea typeface="Calibri"/>
                <a:cs typeface="Calibri"/>
                <a:sym typeface="Calibri"/>
              </a:rPr>
              <a:t>School of Computing Science and Engineering</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C</a:t>
            </a:r>
            <a:r>
              <a:rPr lang="en-US" sz="20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endParaRPr sz="2000"/>
          </a:p>
        </p:txBody>
      </p:sp>
      <p:pic>
        <p:nvPicPr>
          <p:cNvPr id="1354" name="Google Shape;1354;p114"/>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355" name="Google Shape;1355;p114"/>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Name:B. Tech			</a:t>
            </a:r>
            <a:endParaRPr/>
          </a:p>
        </p:txBody>
      </p:sp>
      <p:sp>
        <p:nvSpPr>
          <p:cNvPr id="1356" name="Google Shape;1356;p114"/>
          <p:cNvSpPr txBox="1">
            <a:spLocks noGrp="1"/>
          </p:cNvSpPr>
          <p:nvPr>
            <p:ph type="body" idx="1"/>
          </p:nvPr>
        </p:nvSpPr>
        <p:spPr>
          <a:xfrm>
            <a:off x="471054" y="2362200"/>
            <a:ext cx="8229600" cy="2241960"/>
          </a:xfrm>
          <a:prstGeom prst="rect">
            <a:avLst/>
          </a:prstGeom>
          <a:noFill/>
          <a:ln>
            <a:noFill/>
          </a:ln>
        </p:spPr>
        <p:txBody>
          <a:bodyPr spcFirstLastPara="1" wrap="square" lIns="91425" tIns="45700" rIns="91425" bIns="45700" anchor="t" anchorCtr="0">
            <a:spAutoFit/>
          </a:bodyPr>
          <a:lstStyle/>
          <a:p>
            <a:pPr marL="342900" lvl="0" indent="-342900" algn="l" rtl="0">
              <a:lnSpc>
                <a:spcPct val="15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Top-down design starts with a generalized model of system and keeps on defining the more specific part of it. When all components are composed the whole system comes into existence.</a:t>
            </a:r>
            <a:endParaRPr/>
          </a:p>
        </p:txBody>
      </p:sp>
      <p:sp>
        <p:nvSpPr>
          <p:cNvPr id="1357" name="Google Shape;1357;p114"/>
          <p:cNvSpPr txBox="1"/>
          <p:nvPr/>
        </p:nvSpPr>
        <p:spPr>
          <a:xfrm>
            <a:off x="0" y="1295400"/>
            <a:ext cx="8382000" cy="1104900"/>
          </a:xfrm>
          <a:prstGeom prst="rect">
            <a:avLst/>
          </a:prstGeom>
          <a:noFill/>
          <a:ln>
            <a:noFill/>
          </a:ln>
        </p:spPr>
        <p:txBody>
          <a:bodyPr spcFirstLastPara="1" wrap="square" lIns="91425" tIns="45700" rIns="91425" bIns="45700" anchor="ctr" anchorCtr="0">
            <a:normAutofit/>
          </a:bodyPr>
          <a:lstStyle/>
          <a:p>
            <a:pPr marL="0" marR="0" lvl="0" indent="0" algn="ctr" rtl="0">
              <a:spcBef>
                <a:spcPts val="0"/>
              </a:spcBef>
              <a:spcAft>
                <a:spcPts val="0"/>
              </a:spcAft>
              <a:buClr>
                <a:srgbClr val="FF0000"/>
              </a:buClr>
              <a:buSzPts val="4400"/>
              <a:buFont typeface="Times New Roman"/>
              <a:buNone/>
            </a:pPr>
            <a:r>
              <a:rPr lang="en-US" sz="4400" b="1">
                <a:solidFill>
                  <a:srgbClr val="FF0000"/>
                </a:solidFill>
                <a:latin typeface="Times New Roman"/>
                <a:ea typeface="Times New Roman"/>
                <a:cs typeface="Times New Roman"/>
                <a:sym typeface="Times New Roman"/>
              </a:rPr>
              <a:t>TOP DOWN DESIGN</a:t>
            </a:r>
            <a:endParaRPr/>
          </a:p>
          <a:p>
            <a:pPr marL="0" marR="0" lvl="0" indent="0" algn="ctr" rtl="0">
              <a:spcBef>
                <a:spcPts val="0"/>
              </a:spcBef>
              <a:spcAft>
                <a:spcPts val="0"/>
              </a:spcAft>
              <a:buClr>
                <a:schemeClr val="dk1"/>
              </a:buClr>
              <a:buSzPts val="4400"/>
              <a:buFont typeface="Calibri"/>
              <a:buNone/>
            </a:pPr>
            <a:endParaRPr sz="4400" b="1">
              <a:solidFill>
                <a:srgbClr val="FF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115"/>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700" b="1">
                <a:solidFill>
                  <a:schemeClr val="lt1"/>
                </a:solidFill>
                <a:latin typeface="Calibri"/>
                <a:ea typeface="Calibri"/>
                <a:cs typeface="Calibri"/>
                <a:sym typeface="Calibri"/>
              </a:rPr>
              <a:t>School of Computing Science and Engineering</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C</a:t>
            </a:r>
            <a:r>
              <a:rPr lang="en-US" sz="20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endParaRPr sz="2000"/>
          </a:p>
        </p:txBody>
      </p:sp>
      <p:pic>
        <p:nvPicPr>
          <p:cNvPr id="1363" name="Google Shape;1363;p115"/>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364" name="Google Shape;1364;p115"/>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Name:B. Tech			</a:t>
            </a:r>
            <a:endParaRPr/>
          </a:p>
        </p:txBody>
      </p:sp>
      <p:sp>
        <p:nvSpPr>
          <p:cNvPr id="1365" name="Google Shape;1365;p115"/>
          <p:cNvSpPr txBox="1">
            <a:spLocks noGrp="1"/>
          </p:cNvSpPr>
          <p:nvPr>
            <p:ph type="body" idx="1"/>
          </p:nvPr>
        </p:nvSpPr>
        <p:spPr>
          <a:xfrm>
            <a:off x="457200" y="1600200"/>
            <a:ext cx="8229600" cy="615553"/>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rgbClr val="FF0000"/>
              </a:buClr>
              <a:buSzPts val="3400"/>
              <a:buNone/>
            </a:pPr>
            <a:r>
              <a:rPr lang="en-US" sz="3400" b="1">
                <a:solidFill>
                  <a:srgbClr val="FF0000"/>
                </a:solidFill>
                <a:latin typeface="Times New Roman"/>
                <a:ea typeface="Times New Roman"/>
                <a:cs typeface="Times New Roman"/>
                <a:sym typeface="Times New Roman"/>
              </a:rPr>
              <a:t>TOP-DOWN STRUCTURE:-</a:t>
            </a:r>
            <a:endParaRPr sz="3400" b="1">
              <a:solidFill>
                <a:srgbClr val="FF0000"/>
              </a:solidFill>
              <a:latin typeface="Times New Roman"/>
              <a:ea typeface="Times New Roman"/>
              <a:cs typeface="Times New Roman"/>
              <a:sym typeface="Times New Roman"/>
            </a:endParaRPr>
          </a:p>
        </p:txBody>
      </p:sp>
      <p:pic>
        <p:nvPicPr>
          <p:cNvPr id="1366" name="Google Shape;1366;p115" descr="C:\Users\Arulprakash\Desktop\Fall 20-21 Time Table\top-down-vs-bottom-up.jpg"/>
          <p:cNvPicPr preferRelativeResize="0"/>
          <p:nvPr/>
        </p:nvPicPr>
        <p:blipFill rotWithShape="1">
          <a:blip r:embed="rId4">
            <a:alphaModFix/>
          </a:blip>
          <a:srcRect/>
          <a:stretch/>
        </p:blipFill>
        <p:spPr>
          <a:xfrm>
            <a:off x="1569950" y="2481263"/>
            <a:ext cx="4335550" cy="30813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116"/>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700" b="1">
                <a:solidFill>
                  <a:schemeClr val="lt1"/>
                </a:solidFill>
                <a:latin typeface="Calibri"/>
                <a:ea typeface="Calibri"/>
                <a:cs typeface="Calibri"/>
                <a:sym typeface="Calibri"/>
              </a:rPr>
              <a:t>School of Computing Science and Engineering</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C</a:t>
            </a:r>
            <a:r>
              <a:rPr lang="en-US" sz="20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endParaRPr sz="2000"/>
          </a:p>
        </p:txBody>
      </p:sp>
      <p:pic>
        <p:nvPicPr>
          <p:cNvPr id="1372" name="Google Shape;1372;p116"/>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373" name="Google Shape;1373;p116"/>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Name:B. Tech</a:t>
            </a:r>
            <a:endParaRPr sz="1800">
              <a:solidFill>
                <a:schemeClr val="lt1"/>
              </a:solidFill>
              <a:latin typeface="Merriweather"/>
              <a:ea typeface="Merriweather"/>
              <a:cs typeface="Merriweather"/>
              <a:sym typeface="Merriweather"/>
            </a:endParaRPr>
          </a:p>
        </p:txBody>
      </p:sp>
      <p:sp>
        <p:nvSpPr>
          <p:cNvPr id="1374" name="Google Shape;1374;p116"/>
          <p:cNvSpPr txBox="1">
            <a:spLocks noGrp="1"/>
          </p:cNvSpPr>
          <p:nvPr>
            <p:ph type="body" idx="1"/>
          </p:nvPr>
        </p:nvSpPr>
        <p:spPr>
          <a:xfrm>
            <a:off x="457200" y="1600200"/>
            <a:ext cx="8229600" cy="294849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a:p>
        </p:txBody>
      </p:sp>
      <p:sp>
        <p:nvSpPr>
          <p:cNvPr id="1375" name="Google Shape;1375;p116"/>
          <p:cNvSpPr/>
          <p:nvPr/>
        </p:nvSpPr>
        <p:spPr>
          <a:xfrm>
            <a:off x="762000" y="1447800"/>
            <a:ext cx="7543800" cy="33239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400" b="1">
                <a:solidFill>
                  <a:srgbClr val="FF0000"/>
                </a:solidFill>
                <a:latin typeface="Times New Roman"/>
                <a:ea typeface="Times New Roman"/>
                <a:cs typeface="Times New Roman"/>
                <a:sym typeface="Times New Roman"/>
              </a:rPr>
              <a:t>When to use:-</a:t>
            </a:r>
            <a:br>
              <a:rPr lang="en-US" sz="3400" b="1">
                <a:solidFill>
                  <a:srgbClr val="FF0000"/>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When the Problem is well understood.</a:t>
            </a:r>
            <a:br>
              <a:rPr lang="en-US" sz="2400">
                <a:solidFill>
                  <a:schemeClr val="dk1"/>
                </a:solidFill>
                <a:latin typeface="Times New Roman"/>
                <a:ea typeface="Times New Roman"/>
                <a:cs typeface="Times New Roman"/>
                <a:sym typeface="Times New Roman"/>
              </a:rPr>
            </a:br>
            <a:r>
              <a:rPr lang="en-US" sz="3400" b="1">
                <a:solidFill>
                  <a:srgbClr val="FF0000"/>
                </a:solidFill>
                <a:latin typeface="Times New Roman"/>
                <a:ea typeface="Times New Roman"/>
                <a:cs typeface="Times New Roman"/>
                <a:sym typeface="Times New Roman"/>
              </a:rPr>
              <a:t>Used mostly in:-</a:t>
            </a:r>
            <a:br>
              <a:rPr lang="en-US" sz="3400" b="1">
                <a:solidFill>
                  <a:srgbClr val="FF0000"/>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Data processing applications, scientific applications, and utility programs (compilers, editors, etc.)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79"/>
        <p:cNvGrpSpPr/>
        <p:nvPr/>
      </p:nvGrpSpPr>
      <p:grpSpPr>
        <a:xfrm>
          <a:off x="0" y="0"/>
          <a:ext cx="0" cy="0"/>
          <a:chOff x="0" y="0"/>
          <a:chExt cx="0" cy="0"/>
        </a:xfrm>
      </p:grpSpPr>
      <p:sp>
        <p:nvSpPr>
          <p:cNvPr id="1380" name="Google Shape;1380;p117"/>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700" b="1">
                <a:solidFill>
                  <a:schemeClr val="lt1"/>
                </a:solidFill>
                <a:latin typeface="Calibri"/>
                <a:ea typeface="Calibri"/>
                <a:cs typeface="Calibri"/>
                <a:sym typeface="Calibri"/>
              </a:rPr>
              <a:t>School of Computing Science and Engineering</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C</a:t>
            </a:r>
            <a:r>
              <a:rPr lang="en-US" sz="20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br>
              <a:rPr lang="en-US" sz="2000">
                <a:solidFill>
                  <a:schemeClr val="lt1"/>
                </a:solidFill>
                <a:latin typeface="Calibri"/>
                <a:ea typeface="Calibri"/>
                <a:cs typeface="Calibri"/>
                <a:sym typeface="Calibri"/>
              </a:rPr>
            </a:br>
            <a:endParaRPr sz="2000"/>
          </a:p>
        </p:txBody>
      </p:sp>
      <p:pic>
        <p:nvPicPr>
          <p:cNvPr id="1381" name="Google Shape;1381;p117"/>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382" name="Google Shape;1382;p117"/>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Name:B. Tech			</a:t>
            </a:r>
            <a:endParaRPr/>
          </a:p>
        </p:txBody>
      </p:sp>
      <p:sp>
        <p:nvSpPr>
          <p:cNvPr id="1383" name="Google Shape;1383;p117"/>
          <p:cNvSpPr txBox="1">
            <a:spLocks noGrp="1"/>
          </p:cNvSpPr>
          <p:nvPr>
            <p:ph type="body" idx="1"/>
          </p:nvPr>
        </p:nvSpPr>
        <p:spPr>
          <a:xfrm>
            <a:off x="457200" y="1600200"/>
            <a:ext cx="8229600" cy="615553"/>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rgbClr val="FF0000"/>
              </a:buClr>
              <a:buSzPts val="3400"/>
              <a:buNone/>
            </a:pPr>
            <a:r>
              <a:rPr lang="en-US" sz="3400" b="1">
                <a:solidFill>
                  <a:srgbClr val="FF0000"/>
                </a:solidFill>
                <a:latin typeface="Times New Roman"/>
                <a:ea typeface="Times New Roman"/>
                <a:cs typeface="Times New Roman"/>
                <a:sym typeface="Times New Roman"/>
              </a:rPr>
              <a:t>BOTTOM-UP DESIGN</a:t>
            </a:r>
            <a:endParaRPr sz="3400" b="1">
              <a:solidFill>
                <a:srgbClr val="FF0000"/>
              </a:solidFill>
              <a:latin typeface="Times New Roman"/>
              <a:ea typeface="Times New Roman"/>
              <a:cs typeface="Times New Roman"/>
              <a:sym typeface="Times New Roman"/>
            </a:endParaRPr>
          </a:p>
        </p:txBody>
      </p:sp>
      <p:sp>
        <p:nvSpPr>
          <p:cNvPr id="1384" name="Google Shape;1384;p117"/>
          <p:cNvSpPr/>
          <p:nvPr/>
        </p:nvSpPr>
        <p:spPr>
          <a:xfrm>
            <a:off x="685801" y="2274838"/>
            <a:ext cx="7848600" cy="341632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The bottom up design model starts with most</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specific and basic components. It proceeds with composing higher level of components by using basic or lower level components. It keeps creating higher level components until the desired system is not evolved as one single component. With each higher level, the amount of abstraction is increased.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1" name="Google Shape;1221;p100"/>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400" b="1">
                <a:solidFill>
                  <a:schemeClr val="lt1"/>
                </a:solidFill>
                <a:latin typeface="Calibri"/>
                <a:ea typeface="Calibri"/>
                <a:cs typeface="Calibri"/>
                <a:sym typeface="Calibri"/>
              </a:rPr>
              <a:t>School of Computing Science and Engineering</a:t>
            </a:r>
            <a:br>
              <a:rPr lang="en-US" sz="2000">
                <a:solidFill>
                  <a:schemeClr val="lt1"/>
                </a:solidFill>
                <a:latin typeface="Calibri"/>
                <a:ea typeface="Calibri"/>
                <a:cs typeface="Calibri"/>
                <a:sym typeface="Calibri"/>
              </a:rPr>
            </a:br>
            <a:r>
              <a:rPr lang="en-US" sz="2000">
                <a:solidFill>
                  <a:schemeClr val="lt1"/>
                </a:solidFill>
                <a:latin typeface="Calibri"/>
                <a:ea typeface="Calibri"/>
                <a:cs typeface="Calibri"/>
                <a:sym typeface="Calibri"/>
              </a:rPr>
              <a:t>C</a:t>
            </a:r>
            <a:r>
              <a:rPr lang="en-US" sz="18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br>
              <a:rPr lang="en-US" sz="2000">
                <a:solidFill>
                  <a:schemeClr val="lt1"/>
                </a:solidFill>
                <a:latin typeface="Calibri"/>
                <a:ea typeface="Calibri"/>
                <a:cs typeface="Calibri"/>
                <a:sym typeface="Calibri"/>
              </a:rPr>
            </a:br>
            <a:endParaRPr sz="2000"/>
          </a:p>
        </p:txBody>
      </p:sp>
      <p:pic>
        <p:nvPicPr>
          <p:cNvPr id="1222" name="Google Shape;1222;p100"/>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223" name="Google Shape;1223;p100"/>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Name:B. Tech			        </a:t>
            </a:r>
            <a:endParaRPr/>
          </a:p>
        </p:txBody>
      </p:sp>
      <p:sp>
        <p:nvSpPr>
          <p:cNvPr id="1224" name="Google Shape;1224;p100"/>
          <p:cNvSpPr/>
          <p:nvPr/>
        </p:nvSpPr>
        <p:spPr>
          <a:xfrm>
            <a:off x="1219200" y="1066800"/>
            <a:ext cx="7267759" cy="6155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rgbClr val="FF0000"/>
                </a:solidFill>
                <a:latin typeface="Times New Roman"/>
                <a:ea typeface="Times New Roman"/>
                <a:cs typeface="Times New Roman"/>
                <a:sym typeface="Times New Roman"/>
              </a:rPr>
              <a:t>SOFTWARE DESIGN STRATEGIES</a:t>
            </a:r>
            <a:endParaRPr sz="3400" b="1">
              <a:solidFill>
                <a:srgbClr val="FF0000"/>
              </a:solidFill>
              <a:latin typeface="Times New Roman"/>
              <a:ea typeface="Times New Roman"/>
              <a:cs typeface="Times New Roman"/>
              <a:sym typeface="Times New Roman"/>
            </a:endParaRPr>
          </a:p>
        </p:txBody>
      </p:sp>
      <p:sp>
        <p:nvSpPr>
          <p:cNvPr id="1225" name="Google Shape;1225;p100"/>
          <p:cNvSpPr/>
          <p:nvPr/>
        </p:nvSpPr>
        <p:spPr>
          <a:xfrm>
            <a:off x="381000" y="1828800"/>
            <a:ext cx="8382000" cy="452431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	Software design is a process to conceptualize the software requirements into software implementation. Software design takes the user requirements as challenges and tries to find optimum solution. While the software is being conceptualized, a plan is chalked out to find the best possible design for implementing the intended solution.</a:t>
            </a:r>
            <a:endParaRPr/>
          </a:p>
          <a:p>
            <a:pPr marL="0" marR="0" lvl="0" indent="0" algn="just" rtl="0">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	There are multiple variants of software design. Let us study them briefly: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Google Shape;1389;p118"/>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700" b="1">
                <a:solidFill>
                  <a:schemeClr val="lt1"/>
                </a:solidFill>
                <a:latin typeface="Calibri"/>
                <a:ea typeface="Calibri"/>
                <a:cs typeface="Calibri"/>
                <a:sym typeface="Calibri"/>
              </a:rPr>
              <a:t>School of Computing Science and Engineering</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C</a:t>
            </a:r>
            <a:r>
              <a:rPr lang="en-US" sz="20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br>
              <a:rPr lang="en-US" sz="2000">
                <a:solidFill>
                  <a:schemeClr val="lt1"/>
                </a:solidFill>
                <a:latin typeface="Calibri"/>
                <a:ea typeface="Calibri"/>
                <a:cs typeface="Calibri"/>
                <a:sym typeface="Calibri"/>
              </a:rPr>
            </a:br>
            <a:endParaRPr sz="2000"/>
          </a:p>
        </p:txBody>
      </p:sp>
      <p:pic>
        <p:nvPicPr>
          <p:cNvPr id="1390" name="Google Shape;1390;p118"/>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391" name="Google Shape;1391;p118"/>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Name:B. Tech			</a:t>
            </a:r>
            <a:endParaRPr/>
          </a:p>
        </p:txBody>
      </p:sp>
      <p:sp>
        <p:nvSpPr>
          <p:cNvPr id="1392" name="Google Shape;1392;p118"/>
          <p:cNvSpPr txBox="1">
            <a:spLocks noGrp="1"/>
          </p:cNvSpPr>
          <p:nvPr>
            <p:ph type="body" idx="1"/>
          </p:nvPr>
        </p:nvSpPr>
        <p:spPr>
          <a:xfrm>
            <a:off x="457200" y="1600200"/>
            <a:ext cx="8229600" cy="615553"/>
          </a:xfrm>
          <a:prstGeom prst="rect">
            <a:avLst/>
          </a:prstGeom>
          <a:noFill/>
          <a:ln>
            <a:noFill/>
          </a:ln>
        </p:spPr>
        <p:txBody>
          <a:bodyPr spcFirstLastPara="1" wrap="square" lIns="91425" tIns="45700" rIns="91425" bIns="45700" anchor="t" anchorCtr="0">
            <a:spAutoFit/>
          </a:bodyPr>
          <a:lstStyle/>
          <a:p>
            <a:pPr marL="342900" lvl="0" indent="-342900" algn="l" rtl="0">
              <a:spcBef>
                <a:spcPts val="0"/>
              </a:spcBef>
              <a:spcAft>
                <a:spcPts val="0"/>
              </a:spcAft>
              <a:buClr>
                <a:srgbClr val="FF0000"/>
              </a:buClr>
              <a:buSzPts val="3400"/>
              <a:buChar char="•"/>
            </a:pPr>
            <a:r>
              <a:rPr lang="en-US" sz="3400" b="1">
                <a:solidFill>
                  <a:srgbClr val="FF0000"/>
                </a:solidFill>
                <a:latin typeface="Times New Roman"/>
                <a:ea typeface="Times New Roman"/>
                <a:cs typeface="Times New Roman"/>
                <a:sym typeface="Times New Roman"/>
              </a:rPr>
              <a:t>BOTTOM-UP TREE STRUCTURE:-</a:t>
            </a:r>
            <a:endParaRPr sz="3400" b="1">
              <a:solidFill>
                <a:srgbClr val="FF0000"/>
              </a:solidFill>
              <a:latin typeface="Times New Roman"/>
              <a:ea typeface="Times New Roman"/>
              <a:cs typeface="Times New Roman"/>
              <a:sym typeface="Times New Roman"/>
            </a:endParaRPr>
          </a:p>
        </p:txBody>
      </p:sp>
      <p:pic>
        <p:nvPicPr>
          <p:cNvPr id="1393" name="Google Shape;1393;p118" descr="C:\Users\Arulprakash\Desktop\Fall 20-21 Time Table\top-down-vs-bottom-up (1).jpg"/>
          <p:cNvPicPr preferRelativeResize="0"/>
          <p:nvPr/>
        </p:nvPicPr>
        <p:blipFill rotWithShape="1">
          <a:blip r:embed="rId4">
            <a:alphaModFix/>
          </a:blip>
          <a:srcRect/>
          <a:stretch/>
        </p:blipFill>
        <p:spPr>
          <a:xfrm>
            <a:off x="1552434" y="2471738"/>
            <a:ext cx="5000765" cy="30146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119"/>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700" b="1">
                <a:solidFill>
                  <a:schemeClr val="lt1"/>
                </a:solidFill>
                <a:latin typeface="Calibri"/>
                <a:ea typeface="Calibri"/>
                <a:cs typeface="Calibri"/>
                <a:sym typeface="Calibri"/>
              </a:rPr>
              <a:t>School of Computing Science and Engineering</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C</a:t>
            </a:r>
            <a:r>
              <a:rPr lang="en-US" sz="20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endParaRPr sz="2000"/>
          </a:p>
        </p:txBody>
      </p:sp>
      <p:pic>
        <p:nvPicPr>
          <p:cNvPr id="1399" name="Google Shape;1399;p119"/>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400" name="Google Shape;1400;p119"/>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Name:B. Tech			</a:t>
            </a:r>
            <a:endParaRPr/>
          </a:p>
        </p:txBody>
      </p:sp>
      <p:sp>
        <p:nvSpPr>
          <p:cNvPr id="1401" name="Google Shape;1401;p119"/>
          <p:cNvSpPr txBox="1">
            <a:spLocks noGrp="1"/>
          </p:cNvSpPr>
          <p:nvPr>
            <p:ph type="body" idx="1"/>
          </p:nvPr>
        </p:nvSpPr>
        <p:spPr>
          <a:xfrm>
            <a:off x="457200" y="1600200"/>
            <a:ext cx="8229600" cy="294849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a:p>
        </p:txBody>
      </p:sp>
      <p:sp>
        <p:nvSpPr>
          <p:cNvPr id="1402" name="Google Shape;1402;p119"/>
          <p:cNvSpPr/>
          <p:nvPr/>
        </p:nvSpPr>
        <p:spPr>
          <a:xfrm>
            <a:off x="1189383" y="1676400"/>
            <a:ext cx="7162800" cy="387798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400" b="1">
                <a:solidFill>
                  <a:srgbClr val="FF0000"/>
                </a:solidFill>
                <a:latin typeface="Times New Roman"/>
                <a:ea typeface="Times New Roman"/>
                <a:cs typeface="Times New Roman"/>
                <a:sym typeface="Times New Roman"/>
              </a:rPr>
              <a:t>WHEN TO USE:-</a:t>
            </a:r>
            <a:br>
              <a:rPr lang="en-US" sz="3400" b="1">
                <a:solidFill>
                  <a:srgbClr val="FF0000"/>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Requirement in product are not specified.</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A system is to built from an existing system.</a:t>
            </a:r>
            <a:br>
              <a:rPr lang="en-US" sz="2400">
                <a:solidFill>
                  <a:schemeClr val="dk1"/>
                </a:solidFill>
                <a:latin typeface="Times New Roman"/>
                <a:ea typeface="Times New Roman"/>
                <a:cs typeface="Times New Roman"/>
                <a:sym typeface="Times New Roman"/>
              </a:rPr>
            </a:br>
            <a:r>
              <a:rPr lang="en-US" sz="3400" b="1">
                <a:solidFill>
                  <a:srgbClr val="FF0000"/>
                </a:solidFill>
                <a:latin typeface="Times New Roman"/>
                <a:ea typeface="Times New Roman"/>
                <a:cs typeface="Times New Roman"/>
                <a:sym typeface="Times New Roman"/>
              </a:rPr>
              <a:t>USED MOSTLY IN:-</a:t>
            </a:r>
            <a:br>
              <a:rPr lang="en-US" sz="3400" b="1">
                <a:solidFill>
                  <a:srgbClr val="FF0000"/>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Real-time systems, operating systems, distributed systems, multimedia information systems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120"/>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400" b="1">
                <a:solidFill>
                  <a:schemeClr val="lt1"/>
                </a:solidFill>
                <a:latin typeface="Calibri"/>
                <a:ea typeface="Calibri"/>
                <a:cs typeface="Calibri"/>
                <a:sym typeface="Calibri"/>
              </a:rPr>
              <a:t>School of Computing Science and Engineering</a:t>
            </a:r>
            <a:br>
              <a:rPr lang="en-US" sz="2000">
                <a:solidFill>
                  <a:schemeClr val="lt1"/>
                </a:solidFill>
                <a:latin typeface="Calibri"/>
                <a:ea typeface="Calibri"/>
                <a:cs typeface="Calibri"/>
                <a:sym typeface="Calibri"/>
              </a:rPr>
            </a:br>
            <a:r>
              <a:rPr lang="en-US" sz="2000">
                <a:solidFill>
                  <a:schemeClr val="lt1"/>
                </a:solidFill>
                <a:latin typeface="Calibri"/>
                <a:ea typeface="Calibri"/>
                <a:cs typeface="Calibri"/>
                <a:sym typeface="Calibri"/>
              </a:rPr>
              <a:t>C</a:t>
            </a:r>
            <a:r>
              <a:rPr lang="en-US" sz="18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br>
              <a:rPr lang="en-US" sz="2000">
                <a:solidFill>
                  <a:schemeClr val="lt1"/>
                </a:solidFill>
                <a:latin typeface="Calibri"/>
                <a:ea typeface="Calibri"/>
                <a:cs typeface="Calibri"/>
                <a:sym typeface="Calibri"/>
              </a:rPr>
            </a:br>
            <a:endParaRPr sz="2000"/>
          </a:p>
        </p:txBody>
      </p:sp>
      <p:pic>
        <p:nvPicPr>
          <p:cNvPr id="1408" name="Google Shape;1408;p120"/>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409" name="Google Shape;1409;p120"/>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Name:B. Tech			</a:t>
            </a:r>
            <a:endParaRPr/>
          </a:p>
        </p:txBody>
      </p:sp>
      <p:sp>
        <p:nvSpPr>
          <p:cNvPr id="1410" name="Google Shape;1410;p120"/>
          <p:cNvSpPr txBox="1">
            <a:spLocks noGrp="1"/>
          </p:cNvSpPr>
          <p:nvPr>
            <p:ph type="body" idx="1"/>
          </p:nvPr>
        </p:nvSpPr>
        <p:spPr>
          <a:xfrm>
            <a:off x="457200" y="1600200"/>
            <a:ext cx="8229600" cy="294849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a:p>
        </p:txBody>
      </p:sp>
      <p:sp>
        <p:nvSpPr>
          <p:cNvPr id="1411" name="Google Shape;1411;p120"/>
          <p:cNvSpPr/>
          <p:nvPr/>
        </p:nvSpPr>
        <p:spPr>
          <a:xfrm>
            <a:off x="838200" y="1524000"/>
            <a:ext cx="7048501" cy="390876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b="1">
                <a:solidFill>
                  <a:srgbClr val="FF0000"/>
                </a:solidFill>
                <a:latin typeface="Times New Roman"/>
                <a:ea typeface="Times New Roman"/>
                <a:cs typeface="Times New Roman"/>
                <a:sym typeface="Times New Roman"/>
              </a:rPr>
              <a:t>HYBRID</a:t>
            </a:r>
            <a:endParaRPr/>
          </a:p>
          <a:p>
            <a:pPr marL="0" marR="0" lvl="0" indent="0" algn="l" rtl="0">
              <a:spcBef>
                <a:spcPts val="0"/>
              </a:spcBef>
              <a:spcAft>
                <a:spcPts val="0"/>
              </a:spcAft>
              <a:buNone/>
            </a:pPr>
            <a:endParaRPr sz="3400" b="1">
              <a:solidFill>
                <a:srgbClr val="FF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	Both, top-down and bottom-up approaches are not practical individually. Instead, a good combination</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of both is used. Which is known as hybrid design</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approach.</a:t>
            </a: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101"/>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400" b="1">
                <a:solidFill>
                  <a:schemeClr val="lt1"/>
                </a:solidFill>
                <a:latin typeface="Calibri"/>
                <a:ea typeface="Calibri"/>
                <a:cs typeface="Calibri"/>
                <a:sym typeface="Calibri"/>
              </a:rPr>
              <a:t>School of Computing Science and Engineering</a:t>
            </a:r>
            <a:br>
              <a:rPr lang="en-US" sz="2000">
                <a:solidFill>
                  <a:schemeClr val="lt1"/>
                </a:solidFill>
                <a:latin typeface="Calibri"/>
                <a:ea typeface="Calibri"/>
                <a:cs typeface="Calibri"/>
                <a:sym typeface="Calibri"/>
              </a:rPr>
            </a:br>
            <a:r>
              <a:rPr lang="en-US" sz="2000">
                <a:solidFill>
                  <a:schemeClr val="lt1"/>
                </a:solidFill>
                <a:latin typeface="Calibri"/>
                <a:ea typeface="Calibri"/>
                <a:cs typeface="Calibri"/>
                <a:sym typeface="Calibri"/>
              </a:rPr>
              <a:t>C</a:t>
            </a:r>
            <a:r>
              <a:rPr lang="en-US" sz="18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endParaRPr sz="2000"/>
          </a:p>
        </p:txBody>
      </p:sp>
      <p:pic>
        <p:nvPicPr>
          <p:cNvPr id="1231" name="Google Shape;1231;p101"/>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232" name="Google Shape;1232;p101"/>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Name:B. Tech			</a:t>
            </a:r>
            <a:endParaRPr/>
          </a:p>
        </p:txBody>
      </p:sp>
      <p:sp>
        <p:nvSpPr>
          <p:cNvPr id="1233" name="Google Shape;1233;p101"/>
          <p:cNvSpPr txBox="1">
            <a:spLocks noGrp="1"/>
          </p:cNvSpPr>
          <p:nvPr>
            <p:ph type="body" idx="1"/>
          </p:nvPr>
        </p:nvSpPr>
        <p:spPr>
          <a:xfrm>
            <a:off x="471054" y="2487302"/>
            <a:ext cx="8229600" cy="294849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a:p>
        </p:txBody>
      </p:sp>
      <p:sp>
        <p:nvSpPr>
          <p:cNvPr id="1234" name="Google Shape;1234;p101"/>
          <p:cNvSpPr/>
          <p:nvPr/>
        </p:nvSpPr>
        <p:spPr>
          <a:xfrm>
            <a:off x="2431473" y="987569"/>
            <a:ext cx="4961615" cy="61555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b="1">
                <a:solidFill>
                  <a:srgbClr val="FF0000"/>
                </a:solidFill>
                <a:latin typeface="Times New Roman"/>
                <a:ea typeface="Times New Roman"/>
                <a:cs typeface="Times New Roman"/>
                <a:sym typeface="Times New Roman"/>
              </a:rPr>
              <a:t>STRUCTURED DESIGN</a:t>
            </a:r>
            <a:endParaRPr sz="3400" b="1">
              <a:solidFill>
                <a:srgbClr val="FF0000"/>
              </a:solidFill>
              <a:latin typeface="Times New Roman"/>
              <a:ea typeface="Times New Roman"/>
              <a:cs typeface="Times New Roman"/>
              <a:sym typeface="Times New Roman"/>
            </a:endParaRPr>
          </a:p>
        </p:txBody>
      </p:sp>
      <p:sp>
        <p:nvSpPr>
          <p:cNvPr id="1235" name="Google Shape;1235;p101"/>
          <p:cNvSpPr/>
          <p:nvPr/>
        </p:nvSpPr>
        <p:spPr>
          <a:xfrm>
            <a:off x="457200" y="1582341"/>
            <a:ext cx="8458200" cy="427604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300">
                <a:solidFill>
                  <a:schemeClr val="dk1"/>
                </a:solidFill>
                <a:latin typeface="Times New Roman"/>
                <a:ea typeface="Times New Roman"/>
                <a:cs typeface="Times New Roman"/>
                <a:sym typeface="Times New Roman"/>
              </a:rPr>
              <a:t>	Structured design is a conceptualization of problem into several well-organized elements of solution. It is basically concerned with the solution design. Benefit of structured design is, it gives better understanding of how the problem is being solved. </a:t>
            </a:r>
            <a:endParaRPr/>
          </a:p>
          <a:p>
            <a:pPr marL="0" marR="0" lvl="0" indent="0" algn="just" rtl="0">
              <a:lnSpc>
                <a:spcPct val="150000"/>
              </a:lnSpc>
              <a:spcBef>
                <a:spcPts val="0"/>
              </a:spcBef>
              <a:spcAft>
                <a:spcPts val="0"/>
              </a:spcAft>
              <a:buNone/>
            </a:pPr>
            <a:r>
              <a:rPr lang="en-US" sz="2300">
                <a:solidFill>
                  <a:schemeClr val="dk1"/>
                </a:solidFill>
                <a:latin typeface="Times New Roman"/>
                <a:ea typeface="Times New Roman"/>
                <a:cs typeface="Times New Roman"/>
                <a:sym typeface="Times New Roman"/>
              </a:rPr>
              <a:t>	Structured design is mostly based on ‘divide and conquer’ strategy where a problem is broken into several small problems and each small problem is individually solved until the whole problem is solved.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102"/>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700" b="1">
                <a:solidFill>
                  <a:schemeClr val="lt1"/>
                </a:solidFill>
                <a:latin typeface="Calibri"/>
                <a:ea typeface="Calibri"/>
                <a:cs typeface="Calibri"/>
                <a:sym typeface="Calibri"/>
              </a:rPr>
              <a:t>School of Computing Science and Engineering</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C</a:t>
            </a:r>
            <a:r>
              <a:rPr lang="en-US" sz="20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br>
              <a:rPr lang="en-US" sz="2000">
                <a:solidFill>
                  <a:schemeClr val="lt1"/>
                </a:solidFill>
                <a:latin typeface="Calibri"/>
                <a:ea typeface="Calibri"/>
                <a:cs typeface="Calibri"/>
                <a:sym typeface="Calibri"/>
              </a:rPr>
            </a:br>
            <a:endParaRPr sz="2000"/>
          </a:p>
        </p:txBody>
      </p:sp>
      <p:pic>
        <p:nvPicPr>
          <p:cNvPr id="1241" name="Google Shape;1241;p102"/>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242" name="Google Shape;1242;p102"/>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Name:B. Tech			</a:t>
            </a:r>
            <a:endParaRPr/>
          </a:p>
        </p:txBody>
      </p:sp>
      <p:sp>
        <p:nvSpPr>
          <p:cNvPr id="1243" name="Google Shape;1243;p102"/>
          <p:cNvSpPr txBox="1">
            <a:spLocks noGrp="1"/>
          </p:cNvSpPr>
          <p:nvPr>
            <p:ph type="body" idx="1"/>
          </p:nvPr>
        </p:nvSpPr>
        <p:spPr>
          <a:xfrm>
            <a:off x="471054" y="2487302"/>
            <a:ext cx="8229600" cy="294849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a:p>
        </p:txBody>
      </p:sp>
      <p:sp>
        <p:nvSpPr>
          <p:cNvPr id="1244" name="Google Shape;1244;p102"/>
          <p:cNvSpPr/>
          <p:nvPr/>
        </p:nvSpPr>
        <p:spPr>
          <a:xfrm>
            <a:off x="152400" y="911053"/>
            <a:ext cx="8686800" cy="536095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	</a:t>
            </a:r>
            <a:r>
              <a:rPr lang="en-US" sz="2300">
                <a:solidFill>
                  <a:schemeClr val="dk1"/>
                </a:solidFill>
                <a:latin typeface="Times New Roman"/>
                <a:ea typeface="Times New Roman"/>
                <a:cs typeface="Times New Roman"/>
                <a:sym typeface="Times New Roman"/>
              </a:rPr>
              <a:t>The small pieces of problem are solved by means of solution modules. Structured design emphasis that these modules be well organized in order to achieve precise solution.</a:t>
            </a:r>
            <a:endParaRPr/>
          </a:p>
          <a:p>
            <a:pPr marL="0" marR="0" lvl="0" indent="0" algn="just" rtl="0">
              <a:lnSpc>
                <a:spcPct val="150000"/>
              </a:lnSpc>
              <a:spcBef>
                <a:spcPts val="0"/>
              </a:spcBef>
              <a:spcAft>
                <a:spcPts val="0"/>
              </a:spcAft>
              <a:buNone/>
            </a:pPr>
            <a:r>
              <a:rPr lang="en-US" sz="2300">
                <a:solidFill>
                  <a:schemeClr val="dk1"/>
                </a:solidFill>
                <a:latin typeface="Times New Roman"/>
                <a:ea typeface="Times New Roman"/>
                <a:cs typeface="Times New Roman"/>
                <a:sym typeface="Times New Roman"/>
              </a:rPr>
              <a:t>	These modules are arranged in hierarchy. They communicate with each other. A good structured design always follows some rules for communication among multiple modules, namely -</a:t>
            </a:r>
            <a:endParaRPr/>
          </a:p>
          <a:p>
            <a:pPr marL="0" marR="0" lvl="0" indent="0" algn="just" rtl="0">
              <a:lnSpc>
                <a:spcPct val="150000"/>
              </a:lnSpc>
              <a:spcBef>
                <a:spcPts val="0"/>
              </a:spcBef>
              <a:spcAft>
                <a:spcPts val="0"/>
              </a:spcAft>
              <a:buNone/>
            </a:pPr>
            <a:r>
              <a:rPr lang="en-US" sz="2300" b="1">
                <a:solidFill>
                  <a:schemeClr val="dk1"/>
                </a:solidFill>
                <a:latin typeface="Times New Roman"/>
                <a:ea typeface="Times New Roman"/>
                <a:cs typeface="Times New Roman"/>
                <a:sym typeface="Times New Roman"/>
              </a:rPr>
              <a:t>Cohesion</a:t>
            </a:r>
            <a:r>
              <a:rPr lang="en-US" sz="2300">
                <a:solidFill>
                  <a:schemeClr val="dk1"/>
                </a:solidFill>
                <a:latin typeface="Times New Roman"/>
                <a:ea typeface="Times New Roman"/>
                <a:cs typeface="Times New Roman"/>
                <a:sym typeface="Times New Roman"/>
              </a:rPr>
              <a:t> - grouping of all functionally related elements.</a:t>
            </a:r>
            <a:endParaRPr/>
          </a:p>
          <a:p>
            <a:pPr marL="0" marR="0" lvl="0" indent="0" algn="just" rtl="0">
              <a:lnSpc>
                <a:spcPct val="150000"/>
              </a:lnSpc>
              <a:spcBef>
                <a:spcPts val="0"/>
              </a:spcBef>
              <a:spcAft>
                <a:spcPts val="0"/>
              </a:spcAft>
              <a:buNone/>
            </a:pPr>
            <a:r>
              <a:rPr lang="en-US" sz="2300" b="1">
                <a:solidFill>
                  <a:schemeClr val="dk1"/>
                </a:solidFill>
                <a:latin typeface="Times New Roman"/>
                <a:ea typeface="Times New Roman"/>
                <a:cs typeface="Times New Roman"/>
                <a:sym typeface="Times New Roman"/>
              </a:rPr>
              <a:t>Coupling</a:t>
            </a:r>
            <a:r>
              <a:rPr lang="en-US" sz="2300">
                <a:solidFill>
                  <a:schemeClr val="dk1"/>
                </a:solidFill>
                <a:latin typeface="Times New Roman"/>
                <a:ea typeface="Times New Roman"/>
                <a:cs typeface="Times New Roman"/>
                <a:sym typeface="Times New Roman"/>
              </a:rPr>
              <a:t> - communication between different modules.</a:t>
            </a:r>
            <a:endParaRPr/>
          </a:p>
          <a:p>
            <a:pPr marL="0" marR="0" lvl="0" indent="0" algn="just" rtl="0">
              <a:lnSpc>
                <a:spcPct val="150000"/>
              </a:lnSpc>
              <a:spcBef>
                <a:spcPts val="0"/>
              </a:spcBef>
              <a:spcAft>
                <a:spcPts val="0"/>
              </a:spcAft>
              <a:buNone/>
            </a:pPr>
            <a:r>
              <a:rPr lang="en-US" sz="2300">
                <a:solidFill>
                  <a:schemeClr val="dk1"/>
                </a:solidFill>
                <a:latin typeface="Times New Roman"/>
                <a:ea typeface="Times New Roman"/>
                <a:cs typeface="Times New Roman"/>
                <a:sym typeface="Times New Roman"/>
              </a:rPr>
              <a:t>A good structured design has high cohesion and low coupling arrangements.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103"/>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700" b="1">
                <a:solidFill>
                  <a:schemeClr val="lt1"/>
                </a:solidFill>
                <a:latin typeface="Calibri"/>
                <a:ea typeface="Calibri"/>
                <a:cs typeface="Calibri"/>
                <a:sym typeface="Calibri"/>
              </a:rPr>
              <a:t>School of Computing Science and Engineering</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C</a:t>
            </a:r>
            <a:r>
              <a:rPr lang="en-US" sz="20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br>
              <a:rPr lang="en-US" sz="2000">
                <a:solidFill>
                  <a:schemeClr val="lt1"/>
                </a:solidFill>
                <a:latin typeface="Calibri"/>
                <a:ea typeface="Calibri"/>
                <a:cs typeface="Calibri"/>
                <a:sym typeface="Calibri"/>
              </a:rPr>
            </a:br>
            <a:endParaRPr sz="2000"/>
          </a:p>
        </p:txBody>
      </p:sp>
      <p:pic>
        <p:nvPicPr>
          <p:cNvPr id="1250" name="Google Shape;1250;p103"/>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251" name="Google Shape;1251;p103"/>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Name:B. Tech			</a:t>
            </a:r>
            <a:endParaRPr/>
          </a:p>
        </p:txBody>
      </p:sp>
      <p:sp>
        <p:nvSpPr>
          <p:cNvPr id="1252" name="Google Shape;1252;p103"/>
          <p:cNvSpPr txBox="1">
            <a:spLocks noGrp="1"/>
          </p:cNvSpPr>
          <p:nvPr>
            <p:ph type="body" idx="1"/>
          </p:nvPr>
        </p:nvSpPr>
        <p:spPr>
          <a:xfrm>
            <a:off x="471054" y="1676400"/>
            <a:ext cx="8229600" cy="3423822"/>
          </a:xfrm>
          <a:prstGeom prst="rect">
            <a:avLst/>
          </a:prstGeom>
          <a:noFill/>
          <a:ln>
            <a:noFill/>
          </a:ln>
        </p:spPr>
        <p:txBody>
          <a:bodyPr spcFirstLastPara="1" wrap="square" lIns="91425" tIns="45700" rIns="91425" bIns="45700" anchor="t" anchorCtr="0">
            <a:spAutoFit/>
          </a:bodyPr>
          <a:lstStyle/>
          <a:p>
            <a:pPr marL="342900" lvl="0" indent="-342900" algn="l" rtl="0">
              <a:lnSpc>
                <a:spcPct val="15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In function-oriented design, the system is comprised of many smaller sub-systems known as functions. These functions are capable of performing significant task in the system. The system is considered as top view of all functions.</a:t>
            </a:r>
            <a:endParaRPr/>
          </a:p>
          <a:p>
            <a:pPr marL="342900" lvl="0" indent="-342900" algn="l" rtl="0">
              <a:lnSpc>
                <a:spcPct val="15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Function oriented design inherits some properties of structured design where divide and conquer methodology is used.</a:t>
            </a:r>
            <a:endParaRPr/>
          </a:p>
        </p:txBody>
      </p:sp>
      <p:sp>
        <p:nvSpPr>
          <p:cNvPr id="1253" name="Google Shape;1253;p103"/>
          <p:cNvSpPr/>
          <p:nvPr/>
        </p:nvSpPr>
        <p:spPr>
          <a:xfrm>
            <a:off x="1447800" y="911423"/>
            <a:ext cx="6718506" cy="6155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rgbClr val="FF0000"/>
                </a:solidFill>
                <a:latin typeface="Times New Roman"/>
                <a:ea typeface="Times New Roman"/>
                <a:cs typeface="Times New Roman"/>
                <a:sym typeface="Times New Roman"/>
              </a:rPr>
              <a:t>FUNCTION ORIENTED DESIGN</a:t>
            </a:r>
            <a:endParaRPr sz="3400" b="1">
              <a:solidFill>
                <a:srgbClr val="FF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104"/>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700" b="1">
                <a:solidFill>
                  <a:schemeClr val="lt1"/>
                </a:solidFill>
                <a:latin typeface="Calibri"/>
                <a:ea typeface="Calibri"/>
                <a:cs typeface="Calibri"/>
                <a:sym typeface="Calibri"/>
              </a:rPr>
              <a:t>School of Computing Science and Engineering</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C</a:t>
            </a:r>
            <a:r>
              <a:rPr lang="en-US" sz="20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br>
              <a:rPr lang="en-US" sz="2000">
                <a:solidFill>
                  <a:schemeClr val="lt1"/>
                </a:solidFill>
                <a:latin typeface="Calibri"/>
                <a:ea typeface="Calibri"/>
                <a:cs typeface="Calibri"/>
                <a:sym typeface="Calibri"/>
              </a:rPr>
            </a:br>
            <a:endParaRPr sz="2000"/>
          </a:p>
        </p:txBody>
      </p:sp>
      <p:pic>
        <p:nvPicPr>
          <p:cNvPr id="1259" name="Google Shape;1259;p104"/>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260" name="Google Shape;1260;p104"/>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Name:B. Tech			</a:t>
            </a:r>
            <a:endParaRPr/>
          </a:p>
        </p:txBody>
      </p:sp>
      <p:sp>
        <p:nvSpPr>
          <p:cNvPr id="1261" name="Google Shape;1261;p104"/>
          <p:cNvSpPr txBox="1">
            <a:spLocks noGrp="1"/>
          </p:cNvSpPr>
          <p:nvPr>
            <p:ph type="body" idx="1"/>
          </p:nvPr>
        </p:nvSpPr>
        <p:spPr>
          <a:xfrm>
            <a:off x="457200" y="2057400"/>
            <a:ext cx="8229600" cy="294849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a:p>
        </p:txBody>
      </p:sp>
      <p:sp>
        <p:nvSpPr>
          <p:cNvPr id="1262" name="Google Shape;1262;p104"/>
          <p:cNvSpPr/>
          <p:nvPr/>
        </p:nvSpPr>
        <p:spPr>
          <a:xfrm>
            <a:off x="2895600" y="990600"/>
            <a:ext cx="3972562" cy="6155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rgbClr val="FF0000"/>
                </a:solidFill>
                <a:latin typeface="Times New Roman"/>
                <a:ea typeface="Times New Roman"/>
                <a:cs typeface="Times New Roman"/>
                <a:sym typeface="Times New Roman"/>
              </a:rPr>
              <a:t>DESIGN PROCESS</a:t>
            </a:r>
            <a:endParaRPr sz="3400" b="1">
              <a:solidFill>
                <a:srgbClr val="FF0000"/>
              </a:solidFill>
              <a:latin typeface="Times New Roman"/>
              <a:ea typeface="Times New Roman"/>
              <a:cs typeface="Times New Roman"/>
              <a:sym typeface="Times New Roman"/>
            </a:endParaRPr>
          </a:p>
        </p:txBody>
      </p:sp>
      <p:sp>
        <p:nvSpPr>
          <p:cNvPr id="1263" name="Google Shape;1263;p104"/>
          <p:cNvSpPr/>
          <p:nvPr/>
        </p:nvSpPr>
        <p:spPr>
          <a:xfrm>
            <a:off x="609600" y="2057400"/>
            <a:ext cx="8077200" cy="452431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whole system is seen as how data flows in the system by means of data flow diagram.</a:t>
            </a:r>
            <a:endParaRPr/>
          </a:p>
          <a:p>
            <a:pPr marL="342900" marR="0" lvl="0" indent="-342900" algn="l" rtl="0">
              <a:lnSpc>
                <a:spcPct val="15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DFD depicts how functions changes data and state of entire system.</a:t>
            </a:r>
            <a:endParaRPr/>
          </a:p>
          <a:p>
            <a:pPr marL="342900" marR="0" lvl="0" indent="-342900" algn="l" rtl="0">
              <a:lnSpc>
                <a:spcPct val="15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entire system is logically broken down into smaller units known as functions on the basis of their operation in the system.</a:t>
            </a:r>
            <a:endParaRPr/>
          </a:p>
          <a:p>
            <a:pPr marL="342900" marR="0" lvl="0" indent="-342900" algn="l" rtl="0">
              <a:lnSpc>
                <a:spcPct val="15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Each function is then described at large.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Google Shape;1268;p105"/>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700" b="1">
                <a:solidFill>
                  <a:schemeClr val="lt1"/>
                </a:solidFill>
                <a:latin typeface="Calibri"/>
                <a:ea typeface="Calibri"/>
                <a:cs typeface="Calibri"/>
                <a:sym typeface="Calibri"/>
              </a:rPr>
              <a:t>School of Computing Science and Engineering</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C</a:t>
            </a:r>
            <a:r>
              <a:rPr lang="en-US" sz="20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br>
              <a:rPr lang="en-US" sz="2000">
                <a:solidFill>
                  <a:schemeClr val="lt1"/>
                </a:solidFill>
                <a:latin typeface="Calibri"/>
                <a:ea typeface="Calibri"/>
                <a:cs typeface="Calibri"/>
                <a:sym typeface="Calibri"/>
              </a:rPr>
            </a:br>
            <a:endParaRPr sz="2000"/>
          </a:p>
        </p:txBody>
      </p:sp>
      <p:pic>
        <p:nvPicPr>
          <p:cNvPr id="1269" name="Google Shape;1269;p105"/>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270" name="Google Shape;1270;p105"/>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Name:B. Tech			</a:t>
            </a:r>
            <a:endParaRPr/>
          </a:p>
        </p:txBody>
      </p:sp>
      <p:sp>
        <p:nvSpPr>
          <p:cNvPr id="1271" name="Google Shape;1271;p105"/>
          <p:cNvSpPr txBox="1">
            <a:spLocks noGrp="1"/>
          </p:cNvSpPr>
          <p:nvPr>
            <p:ph type="body" idx="1"/>
          </p:nvPr>
        </p:nvSpPr>
        <p:spPr>
          <a:xfrm>
            <a:off x="471054" y="2487302"/>
            <a:ext cx="8229600" cy="2795958"/>
          </a:xfrm>
          <a:prstGeom prst="rect">
            <a:avLst/>
          </a:prstGeom>
          <a:noFill/>
          <a:ln>
            <a:noFill/>
          </a:ln>
        </p:spPr>
        <p:txBody>
          <a:bodyPr spcFirstLastPara="1" wrap="square" lIns="91425" tIns="45700" rIns="91425" bIns="45700" anchor="t" anchorCtr="0">
            <a:spAutoFit/>
          </a:bodyPr>
          <a:lstStyle/>
          <a:p>
            <a:pPr marL="0" lvl="0" indent="0" algn="just" rtl="0">
              <a:lnSpc>
                <a:spcPct val="150000"/>
              </a:lnSpc>
              <a:spcBef>
                <a:spcPts val="0"/>
              </a:spcBef>
              <a:spcAft>
                <a:spcPts val="0"/>
              </a:spcAft>
              <a:buClr>
                <a:schemeClr val="dk1"/>
              </a:buClr>
              <a:buSzPts val="2400"/>
              <a:buNone/>
            </a:pPr>
            <a:r>
              <a:rPr lang="en-US" sz="2400">
                <a:latin typeface="Times New Roman"/>
                <a:ea typeface="Times New Roman"/>
                <a:cs typeface="Times New Roman"/>
                <a:sym typeface="Times New Roman"/>
              </a:rPr>
              <a:t>	Object oriented design works around the entities and their characteristics instead of functions involved in the software system. This design strategies focuses on entities and its characteristics. The whole concept of software solution revolves around the engaged entities.</a:t>
            </a:r>
            <a:endParaRPr/>
          </a:p>
        </p:txBody>
      </p:sp>
      <p:sp>
        <p:nvSpPr>
          <p:cNvPr id="1272" name="Google Shape;1272;p105"/>
          <p:cNvSpPr/>
          <p:nvPr/>
        </p:nvSpPr>
        <p:spPr>
          <a:xfrm>
            <a:off x="1600200" y="1143000"/>
            <a:ext cx="6130333" cy="6155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rgbClr val="FF0000"/>
                </a:solidFill>
                <a:latin typeface="Times New Roman"/>
                <a:ea typeface="Times New Roman"/>
                <a:cs typeface="Times New Roman"/>
                <a:sym typeface="Times New Roman"/>
              </a:rPr>
              <a:t>OBJECT ORIENTED DESIGN</a:t>
            </a:r>
            <a:endParaRPr sz="3400" b="1">
              <a:solidFill>
                <a:srgbClr val="FF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77" name="Google Shape;1277;p106"/>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700" b="1">
                <a:solidFill>
                  <a:schemeClr val="lt1"/>
                </a:solidFill>
                <a:latin typeface="Calibri"/>
                <a:ea typeface="Calibri"/>
                <a:cs typeface="Calibri"/>
                <a:sym typeface="Calibri"/>
              </a:rPr>
              <a:t>School of Computing Science and Engineering</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C</a:t>
            </a:r>
            <a:r>
              <a:rPr lang="en-US" sz="20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br>
              <a:rPr lang="en-US" sz="2000">
                <a:solidFill>
                  <a:schemeClr val="lt1"/>
                </a:solidFill>
                <a:latin typeface="Calibri"/>
                <a:ea typeface="Calibri"/>
                <a:cs typeface="Calibri"/>
                <a:sym typeface="Calibri"/>
              </a:rPr>
            </a:br>
            <a:endParaRPr sz="2000"/>
          </a:p>
        </p:txBody>
      </p:sp>
      <p:pic>
        <p:nvPicPr>
          <p:cNvPr id="1278" name="Google Shape;1278;p106"/>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279" name="Google Shape;1279;p106"/>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Name:B. Tech			</a:t>
            </a:r>
            <a:endParaRPr/>
          </a:p>
        </p:txBody>
      </p:sp>
      <p:sp>
        <p:nvSpPr>
          <p:cNvPr id="1280" name="Google Shape;1280;p106"/>
          <p:cNvSpPr txBox="1">
            <a:spLocks noGrp="1"/>
          </p:cNvSpPr>
          <p:nvPr>
            <p:ph type="body" idx="1"/>
          </p:nvPr>
        </p:nvSpPr>
        <p:spPr>
          <a:xfrm>
            <a:off x="471054" y="2487302"/>
            <a:ext cx="8229600" cy="294849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a:p>
        </p:txBody>
      </p:sp>
      <p:sp>
        <p:nvSpPr>
          <p:cNvPr id="1281" name="Google Shape;1281;p106"/>
          <p:cNvSpPr/>
          <p:nvPr/>
        </p:nvSpPr>
        <p:spPr>
          <a:xfrm>
            <a:off x="318654" y="1143000"/>
            <a:ext cx="8534400" cy="507831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Let us see the important concepts of Object Oriented Design:</a:t>
            </a:r>
            <a:endParaRPr/>
          </a:p>
          <a:p>
            <a:pPr marL="0" marR="0" lvl="0" indent="0" algn="just" rtl="0">
              <a:lnSpc>
                <a:spcPct val="150000"/>
              </a:lnSpc>
              <a:spcBef>
                <a:spcPts val="0"/>
              </a:spcBef>
              <a:spcAft>
                <a:spcPts val="0"/>
              </a:spcAft>
              <a:buNone/>
            </a:pPr>
            <a:r>
              <a:rPr lang="en-US" sz="2400" b="1">
                <a:solidFill>
                  <a:schemeClr val="dk1"/>
                </a:solidFill>
                <a:latin typeface="Times New Roman"/>
                <a:ea typeface="Times New Roman"/>
                <a:cs typeface="Times New Roman"/>
                <a:sym typeface="Times New Roman"/>
              </a:rPr>
              <a:t>Objects - </a:t>
            </a:r>
            <a:r>
              <a:rPr lang="en-US" sz="2400">
                <a:solidFill>
                  <a:schemeClr val="dk1"/>
                </a:solidFill>
                <a:latin typeface="Times New Roman"/>
                <a:ea typeface="Times New Roman"/>
                <a:cs typeface="Times New Roman"/>
                <a:sym typeface="Times New Roman"/>
              </a:rPr>
              <a:t>All entities involved in the solution design are known as objects. For example, person, banks, company and customers are treated as objects. Every entity has some attributes associated to it and has some methods to perform on the attributes.</a:t>
            </a:r>
            <a:endParaRPr/>
          </a:p>
          <a:p>
            <a:pPr marL="0" marR="0" lvl="0" indent="0" algn="just" rtl="0">
              <a:lnSpc>
                <a:spcPct val="150000"/>
              </a:lnSpc>
              <a:spcBef>
                <a:spcPts val="0"/>
              </a:spcBef>
              <a:spcAft>
                <a:spcPts val="0"/>
              </a:spcAft>
              <a:buNone/>
            </a:pPr>
            <a:r>
              <a:rPr lang="en-US" sz="2400" b="1">
                <a:solidFill>
                  <a:schemeClr val="dk1"/>
                </a:solidFill>
                <a:latin typeface="Times New Roman"/>
                <a:ea typeface="Times New Roman"/>
                <a:cs typeface="Times New Roman"/>
                <a:sym typeface="Times New Roman"/>
              </a:rPr>
              <a:t>Classes - </a:t>
            </a:r>
            <a:r>
              <a:rPr lang="en-US" sz="2400">
                <a:solidFill>
                  <a:schemeClr val="dk1"/>
                </a:solidFill>
                <a:latin typeface="Times New Roman"/>
                <a:ea typeface="Times New Roman"/>
                <a:cs typeface="Times New Roman"/>
                <a:sym typeface="Times New Roman"/>
              </a:rPr>
              <a:t>A class is a generalized description of an object. An object is an instance of a class. Class defines all the attributes, which an object can have and methods, which defines the functionality of the object.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107"/>
          <p:cNvSpPr txBox="1">
            <a:spLocks noGrp="1"/>
          </p:cNvSpPr>
          <p:nvPr>
            <p:ph type="title"/>
          </p:nvPr>
        </p:nvSpPr>
        <p:spPr>
          <a:xfrm>
            <a:off x="-20784" y="1"/>
            <a:ext cx="9164783" cy="838200"/>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400">
                <a:solidFill>
                  <a:schemeClr val="lt1"/>
                </a:solidFill>
                <a:latin typeface="Calibri"/>
                <a:ea typeface="Calibri"/>
                <a:cs typeface="Calibri"/>
                <a:sym typeface="Calibri"/>
              </a:rPr>
              <a:t>		</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lang="en-US" sz="2700" b="1">
                <a:solidFill>
                  <a:schemeClr val="lt1"/>
                </a:solidFill>
                <a:latin typeface="Calibri"/>
                <a:ea typeface="Calibri"/>
                <a:cs typeface="Calibri"/>
                <a:sym typeface="Calibri"/>
              </a:rPr>
              <a:t>School of Computing Science and Engineering</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C</a:t>
            </a:r>
            <a:r>
              <a:rPr lang="en-US" sz="2000">
                <a:solidFill>
                  <a:schemeClr val="lt1"/>
                </a:solidFill>
                <a:latin typeface="Calibri"/>
                <a:ea typeface="Calibri"/>
                <a:cs typeface="Calibri"/>
                <a:sym typeface="Calibri"/>
              </a:rPr>
              <a:t>ourse Code : BCSE3032	Course Name: SE &amp; TM</a:t>
            </a:r>
            <a:br>
              <a:rPr lang="en-US" sz="2000">
                <a:solidFill>
                  <a:schemeClr val="lt1"/>
                </a:solidFill>
                <a:latin typeface="Calibri"/>
                <a:ea typeface="Calibri"/>
                <a:cs typeface="Calibri"/>
                <a:sym typeface="Calibri"/>
              </a:rPr>
            </a:br>
            <a:br>
              <a:rPr lang="en-US" sz="2000">
                <a:solidFill>
                  <a:schemeClr val="lt1"/>
                </a:solidFill>
                <a:latin typeface="Calibri"/>
                <a:ea typeface="Calibri"/>
                <a:cs typeface="Calibri"/>
                <a:sym typeface="Calibri"/>
              </a:rPr>
            </a:br>
            <a:endParaRPr sz="2000"/>
          </a:p>
        </p:txBody>
      </p:sp>
      <p:pic>
        <p:nvPicPr>
          <p:cNvPr id="1287" name="Google Shape;1287;p107"/>
          <p:cNvPicPr preferRelativeResize="0"/>
          <p:nvPr/>
        </p:nvPicPr>
        <p:blipFill rotWithShape="1">
          <a:blip r:embed="rId3">
            <a:alphaModFix/>
          </a:blip>
          <a:srcRect/>
          <a:stretch/>
        </p:blipFill>
        <p:spPr>
          <a:xfrm>
            <a:off x="-1" y="-3488"/>
            <a:ext cx="2057401" cy="841688"/>
          </a:xfrm>
          <a:prstGeom prst="rect">
            <a:avLst/>
          </a:prstGeom>
          <a:noFill/>
          <a:ln>
            <a:noFill/>
          </a:ln>
        </p:spPr>
      </p:pic>
      <p:sp>
        <p:nvSpPr>
          <p:cNvPr id="1288" name="Google Shape;1288;p107"/>
          <p:cNvSpPr txBox="1"/>
          <p:nvPr/>
        </p:nvSpPr>
        <p:spPr>
          <a:xfrm>
            <a:off x="-1" y="6477000"/>
            <a:ext cx="9171710" cy="369332"/>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Merriweather"/>
                <a:ea typeface="Merriweather"/>
                <a:cs typeface="Merriweather"/>
                <a:sym typeface="Merriweather"/>
              </a:rPr>
              <a:t>Program Name:B. Tech			</a:t>
            </a:r>
            <a:endParaRPr/>
          </a:p>
        </p:txBody>
      </p:sp>
      <p:sp>
        <p:nvSpPr>
          <p:cNvPr id="1289" name="Google Shape;1289;p107"/>
          <p:cNvSpPr txBox="1">
            <a:spLocks noGrp="1"/>
          </p:cNvSpPr>
          <p:nvPr>
            <p:ph type="body" idx="1"/>
          </p:nvPr>
        </p:nvSpPr>
        <p:spPr>
          <a:xfrm>
            <a:off x="471054" y="2487302"/>
            <a:ext cx="8229600" cy="294849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a:p>
        </p:txBody>
      </p:sp>
      <p:sp>
        <p:nvSpPr>
          <p:cNvPr id="1290" name="Google Shape;1290;p107"/>
          <p:cNvSpPr/>
          <p:nvPr/>
        </p:nvSpPr>
        <p:spPr>
          <a:xfrm>
            <a:off x="737754" y="1524000"/>
            <a:ext cx="7696200" cy="341632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400" b="1">
                <a:solidFill>
                  <a:schemeClr val="dk1"/>
                </a:solidFill>
                <a:latin typeface="Times New Roman"/>
                <a:ea typeface="Times New Roman"/>
                <a:cs typeface="Times New Roman"/>
                <a:sym typeface="Times New Roman"/>
              </a:rPr>
              <a:t>Encapsulation - </a:t>
            </a:r>
            <a:r>
              <a:rPr lang="en-US" sz="2400">
                <a:solidFill>
                  <a:schemeClr val="dk1"/>
                </a:solidFill>
                <a:latin typeface="Times New Roman"/>
                <a:ea typeface="Times New Roman"/>
                <a:cs typeface="Times New Roman"/>
                <a:sym typeface="Times New Roman"/>
              </a:rPr>
              <a:t>In OOD, the attributes (data variables) and methods (operation on the data) are bundled together is called encapsulation. Encapsulation not only bundles important information of an object together, but also restricts access of the data and methods from the outside world. This is called information hiding.</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course_ppt_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1764</Words>
  <Application>Microsoft Office PowerPoint</Application>
  <PresentationFormat>On-screen Show (4:3)</PresentationFormat>
  <Paragraphs>139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Arial</vt:lpstr>
      <vt:lpstr>Merriweather</vt:lpstr>
      <vt:lpstr>Times New Roman</vt:lpstr>
      <vt:lpstr>Noto Sans Symbols</vt:lpstr>
      <vt:lpstr>course_ppt_template</vt:lpstr>
      <vt:lpstr>School of Computing Science and Engineering Course Code : BCSE3032 Course Name: SE &amp; TM</vt:lpstr>
      <vt:lpstr>              School of Computing Science and Engineering Course Code : BCSE3032 Course Name: SE &amp; TM  </vt:lpstr>
      <vt:lpstr>           School of Computing Science and Engineering Course Code : BCSE3032 Course Name: SE &amp; TM </vt:lpstr>
      <vt:lpstr>                     School of Computing Science and Engineering Course Code : BCSE3032 Course Name: SE &amp; TM  </vt:lpstr>
      <vt:lpstr>                     School of Computing Science and Engineering Course Code : BCSE3032 Course Name: SE &amp; TM  </vt:lpstr>
      <vt:lpstr>                     School of Computing Science and Engineering Course Code : BCSE3032 Course Name: SE &amp; TM  </vt:lpstr>
      <vt:lpstr>                     School of Computing Science and Engineering Course Code : BCSE3032 Course Name: SE &amp; TM  </vt:lpstr>
      <vt:lpstr>                     School of Computing Science and Engineering Course Code : BCSE3032 Course Name: SE &amp; TM  </vt:lpstr>
      <vt:lpstr>                     School of Computing Science and Engineering Course Code : BCSE3032 Course Name: SE &amp; TM  </vt:lpstr>
      <vt:lpstr>                     School of Computing Science and Engineering Course Code : BCSE3032 Course Name: SE &amp; TM  </vt:lpstr>
      <vt:lpstr>   School of Computing Science and Engineering Course Code : BCSE3032 Course Name: SE &amp; TM  </vt:lpstr>
      <vt:lpstr>              School of Computing Science and Engineering Course Code : BCSE3032 Course Name: SE &amp; TM  </vt:lpstr>
      <vt:lpstr>           School of Computing Science and Engineering Course Code : BCSE3032 Course Name: SE &amp; TM  </vt:lpstr>
      <vt:lpstr>School of Computing Science and Engineering Course Code : BCSE3032 Course Name: SE &amp; TM</vt:lpstr>
      <vt:lpstr>                     School of Computing Science and Engineering Course Code : BCSE3032 Course Name: SE &amp; TM  </vt:lpstr>
      <vt:lpstr>                     School of Computing Science and Engineering Course Code : BCSE3032 Course Name: SE &amp; TM </vt:lpstr>
      <vt:lpstr>                     School of Computing Science and Engineering Course Code : BCSE3032 Course Name: SE &amp; TM </vt:lpstr>
      <vt:lpstr>                     School of Computing Science and Engineering Course Code : BCSE3032 Course Name: SE &amp; TM </vt:lpstr>
      <vt:lpstr>                     School of Computing Science and Engineering Course Code : BCSE3032 Course Name: SE &amp; TM  </vt:lpstr>
      <vt:lpstr>                     School of Computing Science and Engineering Course Code : BCSE3032 Course Name: SE &amp; TM  </vt:lpstr>
      <vt:lpstr>                     School of Computing Science and Engineering Course Code : BCSE3032 Course Name: SE &amp; TM </vt:lpstr>
      <vt:lpstr>         School of Computing Science and Engineering Course Code : BCSE3032 Course Name: SE &amp; TM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Computing          Science and Engineering</dc:title>
  <dc:creator>Dr.Thiru</dc:creator>
  <cp:lastModifiedBy>N Gayathri-GUSCSE201827142</cp:lastModifiedBy>
  <cp:revision>5</cp:revision>
  <dcterms:created xsi:type="dcterms:W3CDTF">2020-02-20T04:26:29Z</dcterms:created>
  <dcterms:modified xsi:type="dcterms:W3CDTF">2021-09-11T19:38:26Z</dcterms:modified>
</cp:coreProperties>
</file>