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CCF90-ECF9-4191-8485-361714080991}" type="datetimeFigureOut">
              <a:rPr lang="en-IN" smtClean="0"/>
              <a:t>12-09-2021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A6892-1769-4778-86DE-B66121E6E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39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4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8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5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6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8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9"/>
          <p:cNvSpPr txBox="1">
            <a:spLocks noGrp="1"/>
          </p:cNvSpPr>
          <p:nvPr>
            <p:ph type="title"/>
          </p:nvPr>
        </p:nvSpPr>
        <p:spPr>
          <a:xfrm rot="5400000">
            <a:off x="7285038" y="1828800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9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5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2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4" name="Google Shape;24;p14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" name="Google Shape;25;p14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3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itle, Text, and 2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2"/>
          <p:cNvSpPr txBox="1">
            <a:spLocks noGrp="1"/>
          </p:cNvSpPr>
          <p:nvPr>
            <p:ph type="body" idx="1"/>
          </p:nvPr>
        </p:nvSpPr>
        <p:spPr>
          <a:xfrm>
            <a:off x="609600" y="1981200"/>
            <a:ext cx="5384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2"/>
          <p:cNvSpPr txBox="1">
            <a:spLocks noGrp="1"/>
          </p:cNvSpPr>
          <p:nvPr>
            <p:ph type="body" idx="2"/>
          </p:nvPr>
        </p:nvSpPr>
        <p:spPr>
          <a:xfrm>
            <a:off x="6197600" y="1981200"/>
            <a:ext cx="53848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2"/>
          <p:cNvSpPr txBox="1">
            <a:spLocks noGrp="1"/>
          </p:cNvSpPr>
          <p:nvPr>
            <p:ph type="body" idx="3"/>
          </p:nvPr>
        </p:nvSpPr>
        <p:spPr>
          <a:xfrm>
            <a:off x="6197600" y="4000500"/>
            <a:ext cx="5384800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4" name="Google Shape;44;p15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400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3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5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00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5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5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15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5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Google Shape;63;p15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5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15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5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2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61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981200" y="190896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rgbClr val="1E0E01"/>
              </a:buClr>
              <a:buSzPct val="100000"/>
            </a:pPr>
            <a:r>
              <a:rPr lang="en-US" sz="2000" b="1">
                <a:solidFill>
                  <a:srgbClr val="1E0E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</a:t>
            </a:r>
            <a:br>
              <a:rPr lang="en-US" sz="2000" b="1">
                <a:solidFill>
                  <a:srgbClr val="1E0E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2000" b="1">
                <a:solidFill>
                  <a:srgbClr val="1E0E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  </a:t>
            </a:r>
            <a:r>
              <a:rPr lang="en-US" sz="27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School  of Computing </a:t>
            </a:r>
            <a:br>
              <a:rPr lang="en-US" sz="27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-US" sz="27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	      Science and Engineering</a:t>
            </a:r>
            <a:br>
              <a:rPr lang="en-US" sz="4900" b="1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4900">
              <a:solidFill>
                <a:srgbClr val="FF0000"/>
              </a:solidFill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3581400" y="1981201"/>
            <a:ext cx="6934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1E0E01"/>
              </a:buClr>
              <a:buSzPts val="3200"/>
              <a:buNone/>
            </a:pPr>
            <a:r>
              <a:rPr lang="en-US" b="1" dirty="0">
                <a:solidFill>
                  <a:srgbClr val="1E0E0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 dirty="0"/>
          </a:p>
          <a:p>
            <a:pPr marL="0" indent="0" algn="just">
              <a:spcBef>
                <a:spcPts val="640"/>
              </a:spcBef>
              <a:buSzPts val="3200"/>
              <a:buNone/>
            </a:pPr>
            <a:r>
              <a:rPr lang="en-US" dirty="0"/>
              <a:t>Program: </a:t>
            </a:r>
            <a:r>
              <a:rPr lang="en-US" dirty="0" err="1"/>
              <a:t>B.Tech</a:t>
            </a:r>
            <a:endParaRPr dirty="0"/>
          </a:p>
          <a:p>
            <a:pPr marL="0" indent="0" algn="just">
              <a:spcBef>
                <a:spcPts val="640"/>
              </a:spcBef>
              <a:buSzPts val="3200"/>
              <a:buNone/>
            </a:pPr>
            <a:r>
              <a:rPr lang="en-US"/>
              <a:t>Course Code: BCSE3502</a:t>
            </a:r>
            <a:endParaRPr/>
          </a:p>
          <a:p>
            <a:pPr marL="0" indent="0" algn="just">
              <a:spcBef>
                <a:spcPts val="640"/>
              </a:spcBef>
              <a:buSzPts val="3200"/>
              <a:buNone/>
            </a:pPr>
            <a:r>
              <a:rPr lang="en-US" dirty="0"/>
              <a:t>Course Name: Software Engineering &amp; 		         Testing Methodologies </a:t>
            </a:r>
            <a:endParaRPr dirty="0"/>
          </a:p>
        </p:txBody>
      </p:sp>
      <p:sp>
        <p:nvSpPr>
          <p:cNvPr id="98" name="Google Shape;98;p1"/>
          <p:cNvSpPr/>
          <p:nvPr/>
        </p:nvSpPr>
        <p:spPr>
          <a:xfrm>
            <a:off x="1524000" y="2971800"/>
            <a:ext cx="4572000" cy="3886200"/>
          </a:xfrm>
          <a:prstGeom prst="rtTriangle">
            <a:avLst/>
          </a:prstGeom>
          <a:solidFill>
            <a:srgbClr val="C00000"/>
          </a:solidFill>
          <a:ln w="25400" cap="flat" cmpd="sng">
            <a:solidFill>
              <a:srgbClr val="8C3A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"/>
            <a:ext cx="3124200" cy="91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7543800" y="5105401"/>
            <a:ext cx="2743200" cy="1577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Clr>
                <a:srgbClr val="000000"/>
              </a:buClr>
              <a:buSzPts val="1800"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80" name="Google Shape;18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" name="Google Shape;182;p10"/>
          <p:cNvSpPr txBox="1">
            <a:spLocks noGrp="1"/>
          </p:cNvSpPr>
          <p:nvPr>
            <p:ph type="body" idx="1"/>
          </p:nvPr>
        </p:nvSpPr>
        <p:spPr>
          <a:xfrm>
            <a:off x="1995054" y="1839654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>
              <a:spcBef>
                <a:spcPts val="0"/>
              </a:spcBef>
              <a:buSzPct val="100000"/>
            </a:pPr>
            <a:r>
              <a:rPr lang="en-US"/>
              <a:t>Based on information assessment (what is required), information collection and report writing</a:t>
            </a:r>
            <a:endParaRPr/>
          </a:p>
          <a:p>
            <a:pPr marL="342900">
              <a:spcBef>
                <a:spcPts val="544"/>
              </a:spcBef>
              <a:buSzPct val="100000"/>
            </a:pPr>
            <a:r>
              <a:rPr lang="en-US"/>
              <a:t>Questions for people in the organisation</a:t>
            </a:r>
            <a:endParaRPr/>
          </a:p>
          <a:p>
            <a:pPr marL="742950" lvl="1" indent="-285750">
              <a:spcBef>
                <a:spcPts val="476"/>
              </a:spcBef>
              <a:buSzPct val="100000"/>
            </a:pPr>
            <a:r>
              <a:rPr lang="en-US"/>
              <a:t>What if the system wasn’t implemented?</a:t>
            </a:r>
            <a:endParaRPr/>
          </a:p>
          <a:p>
            <a:pPr marL="742950" lvl="1" indent="-285750">
              <a:spcBef>
                <a:spcPts val="476"/>
              </a:spcBef>
              <a:buSzPct val="100000"/>
            </a:pPr>
            <a:r>
              <a:rPr lang="en-US"/>
              <a:t>What are current process problems?</a:t>
            </a:r>
            <a:endParaRPr/>
          </a:p>
          <a:p>
            <a:pPr marL="742950" lvl="1" indent="-285750">
              <a:spcBef>
                <a:spcPts val="476"/>
              </a:spcBef>
              <a:buSzPct val="100000"/>
            </a:pPr>
            <a:r>
              <a:rPr lang="en-US"/>
              <a:t>How will the proposed system help?</a:t>
            </a:r>
            <a:endParaRPr/>
          </a:p>
          <a:p>
            <a:pPr marL="742950" lvl="1" indent="-285750">
              <a:spcBef>
                <a:spcPts val="476"/>
              </a:spcBef>
              <a:buSzPct val="100000"/>
            </a:pPr>
            <a:r>
              <a:rPr lang="en-US"/>
              <a:t>What will be the integration problems?</a:t>
            </a:r>
            <a:endParaRPr/>
          </a:p>
          <a:p>
            <a:pPr marL="742950" lvl="1" indent="-285750">
              <a:spcBef>
                <a:spcPts val="476"/>
              </a:spcBef>
              <a:buSzPct val="100000"/>
            </a:pPr>
            <a:r>
              <a:rPr lang="en-US"/>
              <a:t>Is new technology needed? What skills?</a:t>
            </a:r>
            <a:endParaRPr/>
          </a:p>
          <a:p>
            <a:pPr marL="742950" lvl="1" indent="-285750">
              <a:spcBef>
                <a:spcPts val="476"/>
              </a:spcBef>
              <a:buSzPct val="100000"/>
            </a:pPr>
            <a:r>
              <a:rPr lang="en-US"/>
              <a:t>What facilities must be supported by the proposed system?</a:t>
            </a:r>
            <a:endParaRPr/>
          </a:p>
        </p:txBody>
      </p:sp>
      <p:sp>
        <p:nvSpPr>
          <p:cNvPr id="183" name="Google Shape;183;p10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0000"/>
              </a:buClr>
              <a:buSzPts val="2800"/>
            </a:pPr>
            <a:r>
              <a:rPr lang="en-US" sz="2800" b="1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FEASIBILITY STUDY IMPLEMENTATION</a:t>
            </a:r>
            <a:endParaRPr sz="26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1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0000"/>
              </a:buClr>
              <a:buSzPts val="2800"/>
            </a:pPr>
            <a:r>
              <a:rPr lang="en-US" sz="2800" b="1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ELICITATION AND ANALYSIS</a:t>
            </a:r>
            <a:endParaRPr sz="26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1905000" y="1676400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Sometimes called requirements elicitation or requirements discovery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Involves technical staff working with customers to find out about the application domain, the services that the system should provide and the system’s operational constraints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May involve end-users, managers, engineers involved in maintenance, domain experts, trade unions, etc. These are called </a:t>
            </a:r>
            <a:r>
              <a:rPr lang="en-US" sz="32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stakeholders</a:t>
            </a:r>
            <a:endParaRPr sz="3200" i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200" name="Google Shape;20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0000"/>
              </a:buClr>
              <a:buSzPts val="2800"/>
            </a:pPr>
            <a:r>
              <a:rPr lang="en-US" sz="2800" b="1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PROBLEMS OF REQUIREMENTS ANALYSIS</a:t>
            </a:r>
            <a:endParaRPr sz="26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1905000" y="1819276"/>
            <a:ext cx="8382000" cy="446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Stakeholders don’t know what they really want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Stakeholders express requirements in their own terms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Different stakeholders may have conflicting requirements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Organisational and political factors may influence the system requirements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>
              <a:spcBef>
                <a:spcPts val="592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requirements change during the analysis process. New stakeholders may emerge and the business environment change</a:t>
            </a:r>
            <a:endParaRPr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210" name="Google Shape;21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0000"/>
              </a:buClr>
              <a:buSzPts val="2800"/>
            </a:pPr>
            <a:r>
              <a:rPr lang="en-US" sz="2800" b="1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REQUIREMENTS ANALYSIS PROCESS</a:t>
            </a:r>
            <a:endParaRPr sz="26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2596" y="1665308"/>
            <a:ext cx="8382000" cy="46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220" name="Google Shape;22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body" idx="1"/>
          </p:nvPr>
        </p:nvSpPr>
        <p:spPr>
          <a:xfrm>
            <a:off x="1995054" y="1865157"/>
            <a:ext cx="8229600" cy="41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500"/>
            </a:pPr>
            <a:r>
              <a:rPr lang="en-US" sz="2500"/>
              <a:t>Domain understanding</a:t>
            </a:r>
            <a:endParaRPr/>
          </a:p>
          <a:p>
            <a:pPr marL="342900">
              <a:spcBef>
                <a:spcPts val="500"/>
              </a:spcBef>
              <a:buSzPts val="2500"/>
            </a:pPr>
            <a:r>
              <a:rPr lang="en-US" sz="2500"/>
              <a:t>Requirements collection</a:t>
            </a:r>
            <a:endParaRPr/>
          </a:p>
          <a:p>
            <a:pPr marL="342900">
              <a:spcBef>
                <a:spcPts val="500"/>
              </a:spcBef>
              <a:buSzPts val="2500"/>
            </a:pPr>
            <a:r>
              <a:rPr lang="en-US" sz="2500"/>
              <a:t>Classification</a:t>
            </a:r>
            <a:endParaRPr/>
          </a:p>
          <a:p>
            <a:pPr marL="342900">
              <a:spcBef>
                <a:spcPts val="500"/>
              </a:spcBef>
              <a:buSzPts val="2500"/>
            </a:pPr>
            <a:r>
              <a:rPr lang="en-US" sz="2500"/>
              <a:t>Conflict resolution</a:t>
            </a:r>
            <a:endParaRPr/>
          </a:p>
          <a:p>
            <a:pPr marL="342900">
              <a:spcBef>
                <a:spcPts val="500"/>
              </a:spcBef>
              <a:buSzPts val="2500"/>
            </a:pPr>
            <a:r>
              <a:rPr lang="en-US" sz="2500"/>
              <a:t>Prioritisation</a:t>
            </a:r>
            <a:endParaRPr/>
          </a:p>
          <a:p>
            <a:pPr marL="342900">
              <a:spcBef>
                <a:spcPts val="500"/>
              </a:spcBef>
              <a:buSzPts val="2500"/>
            </a:pPr>
            <a:r>
              <a:rPr lang="en-US" sz="2500"/>
              <a:t>Requirements checking</a:t>
            </a:r>
            <a:endParaRPr/>
          </a:p>
        </p:txBody>
      </p:sp>
      <p:sp>
        <p:nvSpPr>
          <p:cNvPr id="223" name="Google Shape;223;p14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0000"/>
              </a:buClr>
              <a:buSzPts val="2800"/>
            </a:pPr>
            <a:r>
              <a:rPr lang="en-US" sz="2800" b="1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PROCESS ACTIVITIES</a:t>
            </a:r>
            <a:endParaRPr sz="26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230" name="Google Shape;23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5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4381488" y="928670"/>
            <a:ext cx="41434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800" b="1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Financial Analysis </a:t>
            </a:r>
            <a:endParaRPr sz="2800" b="1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3570" y="1000108"/>
            <a:ext cx="8963025" cy="528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6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2" name="Google Shape;242;p16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0000"/>
              </a:buClr>
              <a:buSzPts val="2800"/>
            </a:pPr>
            <a:r>
              <a:rPr lang="en-US" sz="2800" b="1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FOUR TESTS FOR FEASIBILITY</a:t>
            </a:r>
            <a:endParaRPr sz="26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1952596" y="2000240"/>
            <a:ext cx="8258204" cy="409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342900" indent="-342900"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Operational feasibility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>
              <a:spcBef>
                <a:spcPts val="640"/>
              </a:spcBef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Technical feasibility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>
              <a:spcBef>
                <a:spcPts val="640"/>
              </a:spcBef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Schedule feasibility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>
              <a:spcBef>
                <a:spcPts val="720"/>
              </a:spcBef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Economic feasibility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600" b="1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cost-benefit analysis)</a:t>
            </a:r>
            <a:endParaRPr sz="3200" i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rgbClr val="000000"/>
              </a:buClr>
              <a:buSzPts val="3200"/>
            </a:pPr>
            <a:endParaRPr sz="3200" i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250" name="Google Shape;25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2" name="Google Shape;252;p17"/>
          <p:cNvSpPr txBox="1">
            <a:spLocks noGrp="1"/>
          </p:cNvSpPr>
          <p:nvPr>
            <p:ph type="body" idx="1"/>
          </p:nvPr>
        </p:nvSpPr>
        <p:spPr>
          <a:xfrm>
            <a:off x="1995054" y="1752600"/>
            <a:ext cx="8229600" cy="461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400"/>
            </a:pPr>
            <a:r>
              <a:rPr lang="en-US" sz="2400"/>
              <a:t>Is the problem worth solving, or will the solution to the problem work?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How well would the candidate solution be received from management, system users, and organization perspective? (political)</a:t>
            </a:r>
            <a:endParaRPr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Is the solution compliant with laws and regulations? (legal)</a:t>
            </a:r>
            <a:endParaRPr/>
          </a:p>
          <a:p>
            <a:pPr marL="342900" indent="-190500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253" name="Google Shape;253;p17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0000"/>
              </a:buClr>
              <a:buSzPts val="2800"/>
            </a:pPr>
            <a:r>
              <a:rPr lang="en-US" sz="2800" b="1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OPERATIONAL FEASIBILITY</a:t>
            </a:r>
            <a:endParaRPr sz="26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8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0000"/>
              </a:buClr>
              <a:buSzPts val="2800"/>
            </a:pPr>
            <a:r>
              <a:rPr lang="en-US" sz="2800" b="1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TECHNICAL FEASIBILITY</a:t>
            </a:r>
            <a:endParaRPr sz="26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2209800" y="1714488"/>
            <a:ext cx="7886728" cy="4381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342900" indent="-342900"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the proposed technology or solution practical?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>
              <a:spcBef>
                <a:spcPts val="640"/>
              </a:spcBef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we currently possess the necessary technology?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>
              <a:spcBef>
                <a:spcPts val="640"/>
              </a:spcBef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we possess the necessary technical expertise, and is the schedule reasonable?</a:t>
            </a:r>
            <a:endParaRPr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270" name="Google Shape;27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9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0000"/>
              </a:buClr>
              <a:buSzPts val="2800"/>
            </a:pPr>
            <a:r>
              <a:rPr lang="en-US" sz="2800" b="1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SCHEDULE FEASIBILITY</a:t>
            </a:r>
            <a:endParaRPr sz="26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342900" indent="-342900"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our technical expertise, are the project deadlines reasonable?</a:t>
            </a:r>
            <a:endParaRPr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1970807" y="2286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spcBef>
                <a:spcPts val="0"/>
              </a:spcBef>
              <a:buClr>
                <a:srgbClr val="FF0000"/>
              </a:buClr>
              <a:buSzPts val="3200"/>
              <a:buNone/>
            </a:pPr>
            <a:r>
              <a:rPr lang="en-US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Outcomes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280" name="Google Shape;28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0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2" name="Google Shape;282;p20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0000"/>
              </a:buClr>
              <a:buSzPts val="2800"/>
            </a:pPr>
            <a:r>
              <a:rPr lang="en-US" sz="2800" b="1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ECONOMIC FEASIBILITY</a:t>
            </a:r>
            <a:endParaRPr sz="26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2209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342900" indent="-342900"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Much Will the System Cost?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>
              <a:spcBef>
                <a:spcPts val="640"/>
              </a:spcBef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Benefits Will the System Provide?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2950" lvl="1" indent="-285750">
              <a:spcBef>
                <a:spcPts val="560"/>
              </a:spcBef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Tangible benefits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2950" lvl="1" indent="-285750">
              <a:spcBef>
                <a:spcPts val="560"/>
              </a:spcBef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Intangible benefits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>
              <a:spcBef>
                <a:spcPts val="640"/>
              </a:spcBef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the Proposed System Cost-Effective?</a:t>
            </a:r>
            <a:endParaRPr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290" name="Google Shape;29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1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292" name="Google Shape;292;p21"/>
          <p:cNvGraphicFramePr/>
          <p:nvPr/>
        </p:nvGraphicFramePr>
        <p:xfrm>
          <a:off x="2024034" y="1595444"/>
          <a:ext cx="8215370" cy="4762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215370" imgH="4762514" progId="PBrush">
                  <p:embed/>
                </p:oleObj>
              </mc:Choice>
              <mc:Fallback>
                <p:oleObj r:id="rId4" imgW="8215370" imgH="4762514" progId="PBrush">
                  <p:embed/>
                  <p:pic>
                    <p:nvPicPr>
                      <p:cNvPr id="292" name="Google Shape;292;p2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2024034" y="1595444"/>
                        <a:ext cx="8215370" cy="4762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" name="Google Shape;293;p21"/>
          <p:cNvSpPr txBox="1"/>
          <p:nvPr/>
        </p:nvSpPr>
        <p:spPr>
          <a:xfrm>
            <a:off x="4381488" y="928670"/>
            <a:ext cx="41434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800" b="1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Financial Analysis </a:t>
            </a:r>
            <a:endParaRPr sz="2800" b="1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300" name="Google Shape;30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2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2" name="Google Shape;302;p22"/>
          <p:cNvSpPr txBox="1">
            <a:spLocks noGrp="1"/>
          </p:cNvSpPr>
          <p:nvPr>
            <p:ph type="body" idx="1"/>
          </p:nvPr>
        </p:nvSpPr>
        <p:spPr>
          <a:xfrm>
            <a:off x="1995054" y="1752601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spcBef>
                <a:spcPts val="0"/>
              </a:spcBef>
              <a:buSzPts val="2400"/>
            </a:pPr>
            <a:r>
              <a:rPr lang="en-US" sz="2400"/>
              <a:t>Cost</a:t>
            </a:r>
            <a:endParaRPr/>
          </a:p>
          <a:p>
            <a:pPr marL="342900" algn="just">
              <a:spcBef>
                <a:spcPts val="480"/>
              </a:spcBef>
              <a:buSzPts val="2400"/>
            </a:pPr>
            <a:r>
              <a:rPr lang="en-US" sz="2400"/>
              <a:t>Schedule</a:t>
            </a:r>
            <a:endParaRPr sz="2400"/>
          </a:p>
          <a:p>
            <a:pPr marL="342900" algn="just">
              <a:spcBef>
                <a:spcPts val="480"/>
              </a:spcBef>
              <a:buSzPts val="2400"/>
            </a:pPr>
            <a:r>
              <a:rPr lang="en-US" sz="2400"/>
              <a:t>Quality</a:t>
            </a:r>
            <a:endParaRPr sz="2400"/>
          </a:p>
        </p:txBody>
      </p:sp>
      <p:sp>
        <p:nvSpPr>
          <p:cNvPr id="303" name="Google Shape;303;p22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0000"/>
              </a:buClr>
              <a:buSzPts val="2600"/>
            </a:pPr>
            <a:r>
              <a:rPr lang="en-US" sz="2600" b="1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SOFTWARE QUALITY ATTRIBUTES</a:t>
            </a: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22" descr="Change Management For Building Information Modelling (BIM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9752" y="1000108"/>
            <a:ext cx="8643966" cy="536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311" name="Google Shape;31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3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3" name="Google Shape;313;p23"/>
          <p:cNvSpPr txBox="1"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139700">
              <a:spcBef>
                <a:spcPts val="0"/>
              </a:spcBef>
              <a:buSzPts val="3200"/>
              <a:buNone/>
            </a:pPr>
            <a:endParaRPr/>
          </a:p>
        </p:txBody>
      </p:sp>
      <p:pic>
        <p:nvPicPr>
          <p:cNvPr id="314" name="Google Shape;314;p23" descr="Building Information Modeling (BIM)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6844" y="1142984"/>
            <a:ext cx="8858280" cy="521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321" name="Google Shape;3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4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23" name="Google Shape;323;p24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400"/>
              <a:buNone/>
            </a:pPr>
            <a:r>
              <a:rPr lang="en-US" sz="2400"/>
              <a:t>Software Requirement Specifications (SRS) and Design:</a:t>
            </a:r>
            <a:endParaRPr/>
          </a:p>
          <a:p>
            <a:pPr marL="342900">
              <a:spcBef>
                <a:spcPts val="480"/>
              </a:spcBef>
              <a:buSzPts val="2400"/>
              <a:buNone/>
            </a:pPr>
            <a:endParaRPr sz="2400"/>
          </a:p>
          <a:p>
            <a:pPr marL="742950" lvl="1" indent="-285750">
              <a:spcBef>
                <a:spcPts val="400"/>
              </a:spcBef>
              <a:buSzPts val="2000"/>
              <a:buFont typeface="Noto Sans Symbols"/>
              <a:buChar char="⮚"/>
            </a:pPr>
            <a:r>
              <a:rPr lang="en-US" sz="2000" b="1"/>
              <a:t>Basic Concept of Software Design, Architectural Design</a:t>
            </a:r>
            <a:endParaRPr sz="2000"/>
          </a:p>
        </p:txBody>
      </p:sp>
      <p:sp>
        <p:nvSpPr>
          <p:cNvPr id="324" name="Google Shape;324;p24"/>
          <p:cNvSpPr txBox="1"/>
          <p:nvPr/>
        </p:nvSpPr>
        <p:spPr>
          <a:xfrm>
            <a:off x="1880858" y="1155532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800"/>
            </a:pPr>
            <a:r>
              <a:rPr lang="en-US" sz="28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UNIT-2</a:t>
            </a:r>
            <a:endParaRPr sz="28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331" name="Google Shape;3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5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800"/>
            </a:pPr>
            <a:r>
              <a:rPr lang="en-US" sz="28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CONCEPT OF SOFTWARE DESIGN</a:t>
            </a:r>
            <a:endParaRPr sz="26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5"/>
          <p:cNvSpPr txBox="1">
            <a:spLocks noGrp="1"/>
          </p:cNvSpPr>
          <p:nvPr>
            <p:ph type="body" idx="1"/>
          </p:nvPr>
        </p:nvSpPr>
        <p:spPr>
          <a:xfrm>
            <a:off x="1981200" y="1981200"/>
            <a:ext cx="821091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spcBef>
                <a:spcPts val="0"/>
              </a:spcBef>
              <a:buSzPts val="2800"/>
            </a:pPr>
            <a:r>
              <a:rPr lang="en-US" sz="2800"/>
              <a:t>Deriving a solution which satisfies software requirements</a:t>
            </a:r>
            <a:endParaRPr/>
          </a:p>
          <a:p>
            <a:pPr marL="342900" indent="-215900" algn="just">
              <a:spcBef>
                <a:spcPts val="400"/>
              </a:spcBef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6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341" name="Google Shape;34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6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3" name="Google Shape;343;p26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44AC"/>
              </a:buClr>
              <a:buSzPts val="2800"/>
            </a:pPr>
            <a:r>
              <a:rPr lang="en-US" sz="2800" kern="0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STAGES OF DESIGN</a:t>
            </a:r>
            <a:endParaRPr sz="26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6"/>
          <p:cNvSpPr txBox="1">
            <a:spLocks noGrp="1"/>
          </p:cNvSpPr>
          <p:nvPr>
            <p:ph type="body" idx="1"/>
          </p:nvPr>
        </p:nvSpPr>
        <p:spPr>
          <a:xfrm>
            <a:off x="1981200" y="1571612"/>
            <a:ext cx="8210910" cy="4792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09834" indent="-341528">
              <a:spcBef>
                <a:spcPts val="0"/>
              </a:spcBef>
              <a:buSzPct val="100000"/>
              <a:buFont typeface="Noto Sans Symbols"/>
              <a:buChar char="▪"/>
            </a:pPr>
            <a:r>
              <a:rPr lang="en-US"/>
              <a:t>Problem understanding</a:t>
            </a:r>
            <a:endParaRPr/>
          </a:p>
          <a:p>
            <a:pPr marL="737701" lvl="1" indent="-284607">
              <a:spcBef>
                <a:spcPts val="476"/>
              </a:spcBef>
              <a:buSzPct val="100000"/>
              <a:buFont typeface="Noto Sans Symbols"/>
              <a:buChar char="🢭"/>
            </a:pPr>
            <a:r>
              <a:rPr lang="en-US"/>
              <a:t>Look at the problem from different angles to discover the </a:t>
            </a:r>
            <a:br>
              <a:rPr lang="en-US"/>
            </a:br>
            <a:r>
              <a:rPr lang="en-US"/>
              <a:t>design requirements.</a:t>
            </a:r>
            <a:endParaRPr/>
          </a:p>
          <a:p>
            <a:pPr marL="409834" indent="-341528">
              <a:spcBef>
                <a:spcPts val="697"/>
              </a:spcBef>
              <a:buSzPct val="100000"/>
              <a:buFont typeface="Noto Sans Symbols"/>
              <a:buChar char="▪"/>
            </a:pPr>
            <a:r>
              <a:rPr lang="en-US"/>
              <a:t>Identify one or more solutions</a:t>
            </a:r>
            <a:endParaRPr/>
          </a:p>
          <a:p>
            <a:pPr marL="737701" lvl="1" indent="-284607">
              <a:spcBef>
                <a:spcPts val="476"/>
              </a:spcBef>
              <a:buSzPct val="100000"/>
              <a:buFont typeface="Noto Sans Symbols"/>
              <a:buChar char="🢭"/>
            </a:pPr>
            <a:r>
              <a:rPr lang="en-US"/>
              <a:t>Evaluate possible solutions and choose the most </a:t>
            </a:r>
            <a:br>
              <a:rPr lang="en-US"/>
            </a:br>
            <a:r>
              <a:rPr lang="en-US"/>
              <a:t>appropriate depending on the designer's experience and </a:t>
            </a:r>
            <a:br>
              <a:rPr lang="en-US"/>
            </a:br>
            <a:r>
              <a:rPr lang="en-US"/>
              <a:t>available resources.</a:t>
            </a:r>
            <a:endParaRPr/>
          </a:p>
          <a:p>
            <a:pPr marL="409834" indent="-341528">
              <a:spcBef>
                <a:spcPts val="697"/>
              </a:spcBef>
              <a:buSzPct val="100000"/>
              <a:buFont typeface="Noto Sans Symbols"/>
              <a:buChar char="▪"/>
            </a:pPr>
            <a:r>
              <a:rPr lang="en-US"/>
              <a:t>Describe solution abstractions</a:t>
            </a:r>
            <a:endParaRPr/>
          </a:p>
          <a:p>
            <a:pPr marL="737701" lvl="1" indent="-284607">
              <a:spcBef>
                <a:spcPts val="476"/>
              </a:spcBef>
              <a:buSzPct val="100000"/>
              <a:buFont typeface="Noto Sans Symbols"/>
              <a:buChar char="🢭"/>
            </a:pPr>
            <a:r>
              <a:rPr lang="en-US"/>
              <a:t>Use graphical, formal, or other descriptive notations to </a:t>
            </a:r>
            <a:br>
              <a:rPr lang="en-US"/>
            </a:br>
            <a:r>
              <a:rPr lang="en-US"/>
              <a:t>describe the components of the design.</a:t>
            </a:r>
            <a:endParaRPr/>
          </a:p>
          <a:p>
            <a:pPr marL="409834" indent="-341528">
              <a:spcBef>
                <a:spcPts val="697"/>
              </a:spcBef>
              <a:buSzPct val="100000"/>
              <a:buFont typeface="Noto Sans Symbols"/>
              <a:buChar char="▪"/>
            </a:pPr>
            <a:r>
              <a:rPr lang="en-US"/>
              <a:t>Repeat process for each identified abstraction </a:t>
            </a:r>
            <a:br>
              <a:rPr lang="en-US"/>
            </a:br>
            <a:r>
              <a:rPr lang="en-US"/>
              <a:t>until the design is expressed in primitive terms.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351" name="Google Shape;35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7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3" name="Google Shape;353;p27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44AC"/>
              </a:buClr>
              <a:buSzPts val="2800"/>
            </a:pPr>
            <a:r>
              <a:rPr lang="en-US" sz="2800" kern="0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THE DESIGN PROCESS</a:t>
            </a:r>
            <a:endParaRPr sz="26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7"/>
          <p:cNvSpPr txBox="1">
            <a:spLocks noGrp="1"/>
          </p:cNvSpPr>
          <p:nvPr>
            <p:ph type="body" idx="1"/>
          </p:nvPr>
        </p:nvSpPr>
        <p:spPr>
          <a:xfrm>
            <a:off x="1981200" y="1981200"/>
            <a:ext cx="8210910" cy="438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800"/>
            </a:pPr>
            <a:r>
              <a:rPr lang="en-US" sz="2800"/>
              <a:t>Any design may be modeled as a directed </a:t>
            </a:r>
            <a:br>
              <a:rPr lang="en-US" sz="2800"/>
            </a:br>
            <a:r>
              <a:rPr lang="en-US" sz="2800"/>
              <a:t>graph made up of entities with attributes which participate in relationships.</a:t>
            </a:r>
            <a:endParaRPr/>
          </a:p>
          <a:p>
            <a:pPr marL="342900">
              <a:spcBef>
                <a:spcPts val="560"/>
              </a:spcBef>
              <a:buSzPts val="2800"/>
            </a:pPr>
            <a:r>
              <a:rPr lang="en-US" sz="2800"/>
              <a:t>The system should be described at several </a:t>
            </a:r>
            <a:br>
              <a:rPr lang="en-US" sz="2800"/>
            </a:br>
            <a:r>
              <a:rPr lang="en-US" sz="2800"/>
              <a:t>different levels of abstraction.</a:t>
            </a:r>
            <a:endParaRPr/>
          </a:p>
          <a:p>
            <a:pPr marL="342900">
              <a:spcBef>
                <a:spcPts val="560"/>
              </a:spcBef>
              <a:buSzPts val="2800"/>
            </a:pPr>
            <a:r>
              <a:rPr lang="en-US" sz="2800"/>
              <a:t>Design takes place in overlapping stages. It is </a:t>
            </a:r>
            <a:br>
              <a:rPr lang="en-US" sz="2800"/>
            </a:br>
            <a:r>
              <a:rPr lang="en-US" sz="2800"/>
              <a:t>artificial to separate it into distinct phases but some separation is usually necessary.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361" name="Google Shape;36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8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3" name="Google Shape;363;p28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800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SOFTWARE DESIGN PROCESS</a:t>
            </a:r>
            <a:endParaRPr sz="26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4189" y="2141538"/>
            <a:ext cx="8645525" cy="3384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8"/>
          <p:cNvSpPr/>
          <p:nvPr/>
        </p:nvSpPr>
        <p:spPr>
          <a:xfrm>
            <a:off x="1676400" y="1828800"/>
            <a:ext cx="2819400" cy="3581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372" name="Google Shape;37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9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4" name="Google Shape;374;p29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800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Abstraction</a:t>
            </a:r>
            <a:endParaRPr sz="26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9"/>
          <p:cNvSpPr txBox="1"/>
          <p:nvPr/>
        </p:nvSpPr>
        <p:spPr>
          <a:xfrm>
            <a:off x="2209800" y="1571612"/>
            <a:ext cx="8243918" cy="459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 algn="just"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Procedural abstraction: natural consequence of stepwise refinement: name of procedure denotes sequence of actions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139700">
              <a:spcBef>
                <a:spcPts val="640"/>
              </a:spcBef>
              <a:buClr>
                <a:srgbClr val="000000"/>
              </a:buClr>
              <a:buSzPts val="3200"/>
            </a:pPr>
            <a:endParaRPr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9"/>
          <p:cNvSpPr/>
          <p:nvPr/>
        </p:nvSpPr>
        <p:spPr>
          <a:xfrm>
            <a:off x="4689475" y="3976609"/>
            <a:ext cx="2109788" cy="73358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>
              <a:buClr>
                <a:srgbClr val="000000"/>
              </a:buClr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7" name="Google Shape;377;p29"/>
          <p:cNvCxnSpPr/>
          <p:nvPr/>
        </p:nvCxnSpPr>
        <p:spPr>
          <a:xfrm rot="10800000">
            <a:off x="3460750" y="3505200"/>
            <a:ext cx="0" cy="106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78" name="Google Shape;378;p29"/>
          <p:cNvCxnSpPr/>
          <p:nvPr/>
        </p:nvCxnSpPr>
        <p:spPr>
          <a:xfrm>
            <a:off x="8050213" y="3505200"/>
            <a:ext cx="0" cy="106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9" name="Google Shape;379;p29"/>
          <p:cNvSpPr txBox="1"/>
          <p:nvPr/>
        </p:nvSpPr>
        <p:spPr>
          <a:xfrm>
            <a:off x="2860675" y="4800600"/>
            <a:ext cx="12017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abstraction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0" name="Google Shape;380;p29"/>
          <p:cNvSpPr txBox="1"/>
          <p:nvPr/>
        </p:nvSpPr>
        <p:spPr>
          <a:xfrm>
            <a:off x="7362826" y="4800600"/>
            <a:ext cx="137636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subproblems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381" name="Google Shape;381;p29"/>
          <p:cNvCxnSpPr/>
          <p:nvPr/>
        </p:nvCxnSpPr>
        <p:spPr>
          <a:xfrm>
            <a:off x="5251450" y="5715000"/>
            <a:ext cx="98583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382" name="Google Shape;382;p29"/>
          <p:cNvSpPr txBox="1"/>
          <p:nvPr/>
        </p:nvSpPr>
        <p:spPr>
          <a:xfrm>
            <a:off x="5459413" y="5791200"/>
            <a:ext cx="56991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116" name="Google Shape;116;p3"/>
          <p:cNvGraphicFramePr/>
          <p:nvPr/>
        </p:nvGraphicFramePr>
        <p:xfrm>
          <a:off x="2819400" y="870677"/>
          <a:ext cx="6858000" cy="5880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 NUMBER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TITLE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Understand the key concerns that are common to all software development processes.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2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Select appropriate process models, approaches and techniques to manage a given software development process.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Able to elicit requirements for a software product and translate these into a documented design.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Recognize the importance of software reliability and how we can design dependable software, and what measures are used.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Understand the principles and techniques underlying the process of inspecting and testing software and making it free of errors and tolerable.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Understand the Software Quality Assurance (SQA) architecture and identify Software quality management standards and procedures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389" name="Google Shape;38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0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1" name="Google Shape;391;p30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44AC"/>
              </a:buClr>
              <a:buSzPts val="2800"/>
            </a:pPr>
            <a:r>
              <a:rPr lang="en-US" sz="2800" kern="0">
                <a:solidFill>
                  <a:srgbClr val="0044AC"/>
                </a:solidFill>
                <a:latin typeface="Calibri"/>
                <a:ea typeface="Calibri"/>
                <a:cs typeface="Calibri"/>
                <a:sym typeface="Calibri"/>
              </a:rPr>
              <a:t>DESIGN PHASES</a:t>
            </a:r>
            <a:endParaRPr sz="26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0"/>
          <p:cNvSpPr txBox="1">
            <a:spLocks noGrp="1"/>
          </p:cNvSpPr>
          <p:nvPr>
            <p:ph type="body" idx="1"/>
          </p:nvPr>
        </p:nvSpPr>
        <p:spPr>
          <a:xfrm>
            <a:off x="1981200" y="1981200"/>
            <a:ext cx="8210910" cy="438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09834" indent="-341528">
              <a:spcBef>
                <a:spcPts val="0"/>
              </a:spcBef>
              <a:buSzPts val="2400"/>
              <a:buFont typeface="Noto Sans Symbols"/>
              <a:buChar char="▪"/>
            </a:pPr>
            <a:r>
              <a:rPr lang="en-US" sz="2400" b="1" i="1"/>
              <a:t>Architectural design:</a:t>
            </a:r>
            <a:r>
              <a:rPr lang="en-US" sz="2400"/>
              <a:t> Identify sub-systems.</a:t>
            </a:r>
            <a:endParaRPr/>
          </a:p>
          <a:p>
            <a:pPr marL="409834" indent="-341528">
              <a:spcBef>
                <a:spcPts val="697"/>
              </a:spcBef>
              <a:buSzPts val="2400"/>
              <a:buFont typeface="Noto Sans Symbols"/>
              <a:buChar char="▪"/>
            </a:pPr>
            <a:r>
              <a:rPr lang="en-US" sz="2400" b="1" i="1"/>
              <a:t>Abstract specification:</a:t>
            </a:r>
            <a:r>
              <a:rPr lang="en-US" sz="2400" i="1"/>
              <a:t> </a:t>
            </a:r>
            <a:r>
              <a:rPr lang="en-US" sz="2400"/>
              <a:t>Specify sub-systems.</a:t>
            </a:r>
            <a:endParaRPr/>
          </a:p>
          <a:p>
            <a:pPr marL="409834" indent="-341528">
              <a:spcBef>
                <a:spcPts val="697"/>
              </a:spcBef>
              <a:buSzPts val="2400"/>
              <a:buFont typeface="Noto Sans Symbols"/>
              <a:buChar char="▪"/>
            </a:pPr>
            <a:r>
              <a:rPr lang="en-US" sz="2400" b="1" i="1"/>
              <a:t>Interface design:</a:t>
            </a:r>
            <a:r>
              <a:rPr lang="en-US" sz="2400" i="1"/>
              <a:t> </a:t>
            </a:r>
            <a:r>
              <a:rPr lang="en-US" sz="2400"/>
              <a:t>Describe sub-system interfaces.</a:t>
            </a:r>
            <a:endParaRPr/>
          </a:p>
          <a:p>
            <a:pPr marL="409834" indent="-341528">
              <a:spcBef>
                <a:spcPts val="697"/>
              </a:spcBef>
              <a:buSzPts val="2400"/>
              <a:buFont typeface="Noto Sans Symbols"/>
              <a:buChar char="▪"/>
            </a:pPr>
            <a:r>
              <a:rPr lang="en-US" sz="2400" b="1" i="1"/>
              <a:t>Component design:</a:t>
            </a:r>
            <a:r>
              <a:rPr lang="en-US" sz="2400" i="1"/>
              <a:t> </a:t>
            </a:r>
            <a:r>
              <a:rPr lang="en-US" sz="2400"/>
              <a:t>Decompose sub-systems </a:t>
            </a:r>
            <a:br>
              <a:rPr lang="en-US" sz="2400"/>
            </a:br>
            <a:r>
              <a:rPr lang="en-US" sz="2400"/>
              <a:t>into components.</a:t>
            </a:r>
            <a:endParaRPr/>
          </a:p>
          <a:p>
            <a:pPr marL="409834" indent="-341528">
              <a:spcBef>
                <a:spcPts val="697"/>
              </a:spcBef>
              <a:buSzPts val="2400"/>
              <a:buFont typeface="Noto Sans Symbols"/>
              <a:buChar char="▪"/>
            </a:pPr>
            <a:r>
              <a:rPr lang="en-US" sz="2400" b="1" i="1"/>
              <a:t>Data structure design:</a:t>
            </a:r>
            <a:r>
              <a:rPr lang="en-US" sz="2400"/>
              <a:t> Design data structures to hold problem data.</a:t>
            </a:r>
            <a:endParaRPr/>
          </a:p>
          <a:p>
            <a:pPr marL="409834" indent="-341528">
              <a:spcBef>
                <a:spcPts val="697"/>
              </a:spcBef>
              <a:buSzPts val="2400"/>
              <a:buFont typeface="Noto Sans Symbols"/>
              <a:buChar char="▪"/>
            </a:pPr>
            <a:r>
              <a:rPr lang="en-US" sz="2400" b="1" i="1"/>
              <a:t>Algorithm design:</a:t>
            </a:r>
            <a:r>
              <a:rPr lang="en-US" sz="2400"/>
              <a:t> Design algorithms for problem functions.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1970807" y="2286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spcBef>
                <a:spcPts val="0"/>
              </a:spcBef>
              <a:buClr>
                <a:srgbClr val="FF0000"/>
              </a:buClr>
              <a:buSzPts val="3200"/>
              <a:buNone/>
            </a:pPr>
            <a:r>
              <a:rPr lang="en-US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Syllabus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spcBef>
                <a:spcPts val="0"/>
              </a:spcBef>
              <a:buSzPts val="2400"/>
            </a:pPr>
            <a:r>
              <a:rPr lang="en-US" sz="2400"/>
              <a:t>Software Engineering =  </a:t>
            </a:r>
            <a:r>
              <a:rPr lang="en-US" sz="2400" b="1"/>
              <a:t>Software </a:t>
            </a:r>
            <a:r>
              <a:rPr lang="en-US" sz="2400"/>
              <a:t>&amp;</a:t>
            </a:r>
            <a:r>
              <a:rPr lang="en-US" sz="2400" b="1"/>
              <a:t> Engineering. </a:t>
            </a:r>
            <a:endParaRPr sz="2400" b="1"/>
          </a:p>
          <a:p>
            <a:pPr marL="0" indent="0" algn="just">
              <a:spcBef>
                <a:spcPts val="480"/>
              </a:spcBef>
              <a:buSzPts val="2400"/>
              <a:buNone/>
            </a:pPr>
            <a:endParaRPr sz="2400"/>
          </a:p>
          <a:p>
            <a:pPr marL="342900" algn="just">
              <a:spcBef>
                <a:spcPts val="480"/>
              </a:spcBef>
              <a:buSzPts val="2400"/>
            </a:pPr>
            <a:r>
              <a:rPr lang="en-US" sz="2400"/>
              <a:t>The </a:t>
            </a:r>
            <a:r>
              <a:rPr lang="en-US" sz="2400" b="1"/>
              <a:t>software</a:t>
            </a:r>
            <a:r>
              <a:rPr lang="en-US" sz="2400"/>
              <a:t> is a collection of integrated programs.</a:t>
            </a:r>
            <a:endParaRPr/>
          </a:p>
          <a:p>
            <a:pPr marL="342900" algn="just">
              <a:spcBef>
                <a:spcPts val="480"/>
              </a:spcBef>
              <a:buSzPts val="2400"/>
            </a:pPr>
            <a:r>
              <a:rPr lang="en-US" sz="2400"/>
              <a:t>Software subsists of carefully-organized instructions and code written by developers on any of various particular computer languages.</a:t>
            </a:r>
            <a:endParaRPr/>
          </a:p>
          <a:p>
            <a:pPr marL="0" indent="0" algn="just">
              <a:spcBef>
                <a:spcPts val="480"/>
              </a:spcBef>
              <a:buSzPts val="2400"/>
              <a:buNone/>
            </a:pPr>
            <a:endParaRPr sz="2400"/>
          </a:p>
          <a:p>
            <a:pPr marL="342900" algn="just">
              <a:spcBef>
                <a:spcPts val="480"/>
              </a:spcBef>
              <a:buSzPts val="2400"/>
            </a:pPr>
            <a:r>
              <a:rPr lang="en-US" sz="2400" b="1"/>
              <a:t>Engineering</a:t>
            </a:r>
            <a:r>
              <a:rPr lang="en-US" sz="2400"/>
              <a:t> is the application of Scientific and Practical knowledge to invent, design, build, maintain, and improve frameworks, processes, etc.</a:t>
            </a:r>
            <a:endParaRPr/>
          </a:p>
          <a:p>
            <a:pPr marL="342900" indent="-190500" algn="just">
              <a:spcBef>
                <a:spcPts val="480"/>
              </a:spcBef>
              <a:buSzPts val="2400"/>
              <a:buNone/>
            </a:pPr>
            <a:endParaRPr sz="2400"/>
          </a:p>
        </p:txBody>
      </p:sp>
      <p:sp>
        <p:nvSpPr>
          <p:cNvPr id="133" name="Google Shape;133;p5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0000"/>
              </a:buClr>
              <a:buSzPts val="2600"/>
            </a:pPr>
            <a:r>
              <a:rPr lang="en-US" sz="2600" b="1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SOFTWARE &amp; ENGINEERING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400"/>
              <a:buNone/>
            </a:pPr>
            <a:r>
              <a:rPr lang="en-US" sz="2400" b="1"/>
              <a:t>Requirements Engineering Process</a:t>
            </a:r>
            <a:endParaRPr/>
          </a:p>
          <a:p>
            <a:pPr marL="342900">
              <a:spcBef>
                <a:spcPts val="480"/>
              </a:spcBef>
              <a:buSzPts val="2400"/>
              <a:buNone/>
            </a:pPr>
            <a:endParaRPr sz="2400"/>
          </a:p>
          <a:p>
            <a:pPr marL="342900">
              <a:spcBef>
                <a:spcPts val="480"/>
              </a:spcBef>
              <a:buSzPts val="2400"/>
            </a:pPr>
            <a:r>
              <a:rPr lang="en-US" sz="2400"/>
              <a:t>Processes used to discover, analyse and validate system requirements</a:t>
            </a:r>
            <a:endParaRPr sz="2400"/>
          </a:p>
        </p:txBody>
      </p:sp>
      <p:sp>
        <p:nvSpPr>
          <p:cNvPr id="143" name="Google Shape;143;p6"/>
          <p:cNvSpPr txBox="1"/>
          <p:nvPr/>
        </p:nvSpPr>
        <p:spPr>
          <a:xfrm>
            <a:off x="1880858" y="1155532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ts val="2800"/>
            </a:pPr>
            <a:r>
              <a:rPr lang="en-US" sz="28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UNIT-2</a:t>
            </a:r>
            <a:endParaRPr sz="28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1"/>
          </p:nvPr>
        </p:nvSpPr>
        <p:spPr>
          <a:xfrm>
            <a:off x="1995054" y="1944409"/>
            <a:ext cx="8229600" cy="4303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>
              <a:spcBef>
                <a:spcPts val="0"/>
              </a:spcBef>
              <a:buSzPct val="100000"/>
            </a:pPr>
            <a:r>
              <a:rPr lang="en-US"/>
              <a:t>The processes used for RE vary widely depending on the application domain, the people involved and the organisation developing the requirements</a:t>
            </a:r>
            <a:endParaRPr/>
          </a:p>
          <a:p>
            <a:pPr marL="342900">
              <a:spcBef>
                <a:spcPts val="592"/>
              </a:spcBef>
              <a:buSzPct val="100000"/>
            </a:pPr>
            <a:r>
              <a:rPr lang="en-US"/>
              <a:t>However, there are a number of generic activities common to all processes</a:t>
            </a:r>
            <a:endParaRPr/>
          </a:p>
          <a:p>
            <a:pPr marL="742950" lvl="1" indent="-285750">
              <a:spcBef>
                <a:spcPts val="518"/>
              </a:spcBef>
              <a:buSzPct val="100000"/>
            </a:pPr>
            <a:r>
              <a:rPr lang="en-US"/>
              <a:t>Requirements elicitation</a:t>
            </a:r>
            <a:endParaRPr/>
          </a:p>
          <a:p>
            <a:pPr marL="742950" lvl="1" indent="-285750">
              <a:spcBef>
                <a:spcPts val="518"/>
              </a:spcBef>
              <a:buSzPct val="100000"/>
            </a:pPr>
            <a:r>
              <a:rPr lang="en-US"/>
              <a:t>Requirements analysis</a:t>
            </a:r>
            <a:endParaRPr/>
          </a:p>
          <a:p>
            <a:pPr marL="742950" lvl="1" indent="-285750">
              <a:spcBef>
                <a:spcPts val="518"/>
              </a:spcBef>
              <a:buSzPct val="100000"/>
            </a:pPr>
            <a:r>
              <a:rPr lang="en-US"/>
              <a:t>Requirements validation</a:t>
            </a:r>
            <a:endParaRPr/>
          </a:p>
          <a:p>
            <a:pPr marL="742950" lvl="1" indent="-285750">
              <a:spcBef>
                <a:spcPts val="518"/>
              </a:spcBef>
              <a:buSzPct val="100000"/>
            </a:pPr>
            <a:r>
              <a:rPr lang="en-US"/>
              <a:t>Requirements management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0000"/>
              </a:buClr>
              <a:buSzPts val="2800"/>
            </a:pPr>
            <a:r>
              <a:rPr lang="en-US" sz="2800" b="1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REQUIREMENTS ENGINEERING PROCESSES</a:t>
            </a:r>
            <a:endParaRPr sz="26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60" name="Google Shape;16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0000"/>
              </a:buClr>
              <a:buSzPts val="2800"/>
            </a:pPr>
            <a:r>
              <a:rPr lang="en-US" sz="2800" b="1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REQUIREMENTS ENGINEERING PROCESS</a:t>
            </a:r>
            <a:endParaRPr sz="26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3" name="Google Shape;163;p8"/>
          <p:cNvGraphicFramePr/>
          <p:nvPr/>
        </p:nvGraphicFramePr>
        <p:xfrm>
          <a:off x="1738282" y="1935184"/>
          <a:ext cx="8548718" cy="442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548718" imgH="4422775" progId="PBrush">
                  <p:embed/>
                </p:oleObj>
              </mc:Choice>
              <mc:Fallback>
                <p:oleObj r:id="rId4" imgW="8548718" imgH="4422775" progId="PBrush">
                  <p:embed/>
                  <p:pic>
                    <p:nvPicPr>
                      <p:cNvPr id="163" name="Google Shape;163;p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738282" y="1935184"/>
                        <a:ext cx="8548718" cy="442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3657601" y="1"/>
            <a:ext cx="7010399" cy="838200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</a:pPr>
            <a:r>
              <a:rPr lang="en-US" sz="2700" b="1">
                <a:solidFill>
                  <a:schemeClr val="lt1"/>
                </a:solidFill>
              </a:rPr>
              <a:t>School of Computing Science and Engineering</a:t>
            </a:r>
            <a:br>
              <a:rPr lang="en-US" sz="2400">
                <a:solidFill>
                  <a:schemeClr val="lt1"/>
                </a:solidFill>
              </a:rPr>
            </a:br>
            <a:r>
              <a:rPr lang="en-US" sz="2400">
                <a:solidFill>
                  <a:schemeClr val="lt1"/>
                </a:solidFill>
              </a:rPr>
              <a:t>C</a:t>
            </a:r>
            <a:r>
              <a:rPr lang="en-US" sz="2000">
                <a:solidFill>
                  <a:schemeClr val="lt1"/>
                </a:solidFill>
              </a:rPr>
              <a:t>ourse Code : BCSE3032	Course Name: SE &amp; TM</a:t>
            </a:r>
            <a:endParaRPr sz="2000"/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12557"/>
            <a:ext cx="2057401" cy="61308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9"/>
          <p:cNvSpPr txBox="1"/>
          <p:nvPr/>
        </p:nvSpPr>
        <p:spPr>
          <a:xfrm>
            <a:off x="1523999" y="6477000"/>
            <a:ext cx="9171710" cy="369332"/>
          </a:xfrm>
          <a:prstGeom prst="rect">
            <a:avLst/>
          </a:prstGeom>
          <a:gradFill>
            <a:gsLst>
              <a:gs pos="0">
                <a:srgbClr val="992D2B"/>
              </a:gs>
              <a:gs pos="80000">
                <a:srgbClr val="C93D39"/>
              </a:gs>
              <a:gs pos="100000">
                <a:srgbClr val="CD3A36"/>
              </a:gs>
            </a:gsLst>
            <a:lin ang="16200000" scaled="0"/>
          </a:gradFill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</a:pPr>
            <a:r>
              <a:rPr lang="en-US" kern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 Name:  B.Tech</a:t>
            </a:r>
            <a:endParaRPr kern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1762126" y="1123080"/>
            <a:ext cx="8429985" cy="34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00" tIns="41450" rIns="82900" bIns="4145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FF0000"/>
              </a:buClr>
              <a:buSzPts val="2800"/>
            </a:pPr>
            <a:r>
              <a:rPr lang="en-US" sz="2800" b="1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FEASIBILITY STUDIES</a:t>
            </a:r>
            <a:endParaRPr sz="2600" b="1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1905000" y="1885968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indent="-342900"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feasibility study decides whether or not the proposed system is worthwhile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>
              <a:spcBef>
                <a:spcPts val="640"/>
              </a:spcBef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short focused study that checks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2950" lvl="1" indent="-285750">
              <a:spcBef>
                <a:spcPts val="560"/>
              </a:spcBef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system contributes to organisational objectives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2950" lvl="1" indent="-285750">
              <a:spcBef>
                <a:spcPts val="560"/>
              </a:spcBef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system can be engineered using current technology and within budget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2950" lvl="1" indent="-285750">
              <a:spcBef>
                <a:spcPts val="560"/>
              </a:spcBef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system can be integrated with other systems that are used</a:t>
            </a:r>
            <a:endParaRPr sz="28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urse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1639</Words>
  <Application>Microsoft Office PowerPoint</Application>
  <PresentationFormat>Widescreen</PresentationFormat>
  <Paragraphs>214</Paragraphs>
  <Slides>30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Bookman Old Style</vt:lpstr>
      <vt:lpstr>Calibri</vt:lpstr>
      <vt:lpstr>Merriweather</vt:lpstr>
      <vt:lpstr>Noto Sans Symbols</vt:lpstr>
      <vt:lpstr>Times New Roman</vt:lpstr>
      <vt:lpstr>course_ppt_template</vt:lpstr>
      <vt:lpstr>       School  of Computing          Science and Engineering 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  <vt:lpstr>School of Computing Science and Engineering Course Code : BCSE3032 Course Name: SE &amp; 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Gayathri-GUSCSE201827142</dc:creator>
  <cp:lastModifiedBy>N Gayathri-GUSCSE201827142</cp:lastModifiedBy>
  <cp:revision>2</cp:revision>
  <dcterms:created xsi:type="dcterms:W3CDTF">2021-09-11T19:28:14Z</dcterms:created>
  <dcterms:modified xsi:type="dcterms:W3CDTF">2021-09-11T19:32:14Z</dcterms:modified>
</cp:coreProperties>
</file>