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19"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F5013-F9BB-4BBA-B6CB-D1BEAFF9635F}" type="datetimeFigureOut">
              <a:rPr lang="en-IN" smtClean="0"/>
              <a:t>12-09-2021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1BC48-59E5-43C2-9CAF-09D526AD71B4}" type="slidenum">
              <a:rPr lang="en-IN" smtClean="0"/>
              <a:t>‹#›</a:t>
            </a:fld>
            <a:endParaRPr lang="en-IN"/>
          </a:p>
        </p:txBody>
      </p:sp>
    </p:spTree>
    <p:extLst>
      <p:ext uri="{BB962C8B-B14F-4D97-AF65-F5344CB8AC3E}">
        <p14:creationId xmlns:p14="http://schemas.microsoft.com/office/powerpoint/2010/main" val="195444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8" name="Google Shape;818;p74: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4" name="Google Shape;854;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8" name="Google Shape;868;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0" name="Google Shape;950;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0" name="Google Shape;1020;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9" name="Google Shape;1039;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5" name="Google Shape;1055;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6" name="Google Shape;1056;p87: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9" name="Google Shape;106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0" name="Google Shape;1080;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1" name="Google Shape;1081;p89: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4" name="Google Shape;1094;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91:notes"/>
          <p:cNvSpPr txBox="1"/>
          <p:nvPr/>
        </p:nvSpPr>
        <p:spPr>
          <a:xfrm>
            <a:off x="3885996" y="8687297"/>
            <a:ext cx="2972004" cy="456704"/>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105" name="Google Shape;1105;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6" name="Google Shape;1106;p91: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8" name="Google Shape;1118;p92: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1" name="Google Shape;1131;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2" name="Google Shape;1132;p93: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5" name="Google Shape;114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6" name="Google Shape;1156;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9" name="Google Shape;116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3" name="Google Shape;118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7" name="Google Shape;1197;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9" name="Google Shape;769;p70: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72:notes"/>
          <p:cNvSpPr txBox="1">
            <a:spLocks noGrp="1"/>
          </p:cNvSpPr>
          <p:nvPr>
            <p:ph type="body" idx="1"/>
          </p:nvPr>
        </p:nvSpPr>
        <p:spPr>
          <a:xfrm>
            <a:off x="913991" y="4342939"/>
            <a:ext cx="5030018" cy="411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4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4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1925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3"/>
        <p:cNvGrpSpPr/>
        <p:nvPr/>
      </p:nvGrpSpPr>
      <p:grpSpPr>
        <a:xfrm>
          <a:off x="0" y="0"/>
          <a:ext cx="0" cy="0"/>
          <a:chOff x="0" y="0"/>
          <a:chExt cx="0" cy="0"/>
        </a:xfrm>
      </p:grpSpPr>
      <p:sp>
        <p:nvSpPr>
          <p:cNvPr id="74" name="Google Shape;74;p15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7"/>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Google Shape;76;p15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7" name="Google Shape;77;p15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7059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0"/>
        <p:cNvGrpSpPr/>
        <p:nvPr/>
      </p:nvGrpSpPr>
      <p:grpSpPr>
        <a:xfrm>
          <a:off x="0" y="0"/>
          <a:ext cx="0" cy="0"/>
          <a:chOff x="0" y="0"/>
          <a:chExt cx="0" cy="0"/>
        </a:xfrm>
      </p:grpSpPr>
      <p:sp>
        <p:nvSpPr>
          <p:cNvPr id="81" name="Google Shape;81;p15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58"/>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5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9283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6"/>
        <p:cNvGrpSpPr/>
        <p:nvPr/>
      </p:nvGrpSpPr>
      <p:grpSpPr>
        <a:xfrm>
          <a:off x="0" y="0"/>
          <a:ext cx="0" cy="0"/>
          <a:chOff x="0" y="0"/>
          <a:chExt cx="0" cy="0"/>
        </a:xfrm>
      </p:grpSpPr>
      <p:sp>
        <p:nvSpPr>
          <p:cNvPr id="87" name="Google Shape;87;p159"/>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59"/>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5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8829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1"/>
        <p:cNvGrpSpPr/>
        <p:nvPr/>
      </p:nvGrpSpPr>
      <p:grpSpPr>
        <a:xfrm>
          <a:off x="0" y="0"/>
          <a:ext cx="0" cy="0"/>
          <a:chOff x="0" y="0"/>
          <a:chExt cx="0" cy="0"/>
        </a:xfrm>
      </p:grpSpPr>
      <p:sp>
        <p:nvSpPr>
          <p:cNvPr id="22" name="Google Shape;22;p14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14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14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6510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5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8833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15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1374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37"/>
        <p:cNvGrpSpPr/>
        <p:nvPr/>
      </p:nvGrpSpPr>
      <p:grpSpPr>
        <a:xfrm>
          <a:off x="0" y="0"/>
          <a:ext cx="0" cy="0"/>
          <a:chOff x="0" y="0"/>
          <a:chExt cx="0" cy="0"/>
        </a:xfrm>
      </p:grpSpPr>
      <p:sp>
        <p:nvSpPr>
          <p:cNvPr id="38" name="Google Shape;38;p152"/>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2"/>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152"/>
          <p:cNvSpPr txBox="1">
            <a:spLocks noGrp="1"/>
          </p:cNvSpPr>
          <p:nvPr>
            <p:ph type="body" idx="2"/>
          </p:nvPr>
        </p:nvSpPr>
        <p:spPr>
          <a:xfrm>
            <a:off x="6197600" y="1981200"/>
            <a:ext cx="5384800" cy="18669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152"/>
          <p:cNvSpPr txBox="1">
            <a:spLocks noGrp="1"/>
          </p:cNvSpPr>
          <p:nvPr>
            <p:ph type="body" idx="3"/>
          </p:nvPr>
        </p:nvSpPr>
        <p:spPr>
          <a:xfrm>
            <a:off x="6197600" y="4000500"/>
            <a:ext cx="5384800" cy="18669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5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44" name="Google Shape;44;p15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8181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45"/>
        <p:cNvGrpSpPr/>
        <p:nvPr/>
      </p:nvGrpSpPr>
      <p:grpSpPr>
        <a:xfrm>
          <a:off x="0" y="0"/>
          <a:ext cx="0" cy="0"/>
          <a:chOff x="0" y="0"/>
          <a:chExt cx="0" cy="0"/>
        </a:xfrm>
      </p:grpSpPr>
      <p:sp>
        <p:nvSpPr>
          <p:cNvPr id="46" name="Google Shape;46;p15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15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3908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15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5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4" name="Google Shape;54;p15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9760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7"/>
        <p:cNvGrpSpPr/>
        <p:nvPr/>
      </p:nvGrpSpPr>
      <p:grpSpPr>
        <a:xfrm>
          <a:off x="0" y="0"/>
          <a:ext cx="0" cy="0"/>
          <a:chOff x="0" y="0"/>
          <a:chExt cx="0" cy="0"/>
        </a:xfrm>
      </p:grpSpPr>
      <p:sp>
        <p:nvSpPr>
          <p:cNvPr id="58" name="Google Shape;58;p15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15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15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5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5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2085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6"/>
        <p:cNvGrpSpPr/>
        <p:nvPr/>
      </p:nvGrpSpPr>
      <p:grpSpPr>
        <a:xfrm>
          <a:off x="0" y="0"/>
          <a:ext cx="0" cy="0"/>
          <a:chOff x="0" y="0"/>
          <a:chExt cx="0" cy="0"/>
        </a:xfrm>
      </p:grpSpPr>
      <p:sp>
        <p:nvSpPr>
          <p:cNvPr id="67" name="Google Shape;67;p15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9" name="Google Shape;69;p15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5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2344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0314901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64"/>
          <p:cNvSpPr txBox="1">
            <a:spLocks noGrp="1"/>
          </p:cNvSpPr>
          <p:nvPr>
            <p:ph type="title"/>
          </p:nvPr>
        </p:nvSpPr>
        <p:spPr>
          <a:xfrm>
            <a:off x="3657601"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a:solidFill>
                  <a:schemeClr val="lt1"/>
                </a:solidFill>
              </a:rPr>
              <a:t>School of Computing Science and Engineering</a:t>
            </a:r>
            <a:br>
              <a:rPr lang="en-US" sz="2400">
                <a:solidFill>
                  <a:schemeClr val="lt1"/>
                </a:solidFill>
              </a:rPr>
            </a:br>
            <a:r>
              <a:rPr lang="en-US" sz="2400">
                <a:solidFill>
                  <a:schemeClr val="lt1"/>
                </a:solidFill>
              </a:rPr>
              <a:t>C</a:t>
            </a:r>
            <a:r>
              <a:rPr lang="en-US" sz="2000">
                <a:solidFill>
                  <a:schemeClr val="lt1"/>
                </a:solidFill>
              </a:rPr>
              <a:t>ourse Code : BCSE3032	Course Name: SE &amp; TM</a:t>
            </a:r>
            <a:endParaRPr sz="2000"/>
          </a:p>
        </p:txBody>
      </p:sp>
      <p:pic>
        <p:nvPicPr>
          <p:cNvPr id="713" name="Google Shape;713;p64"/>
          <p:cNvPicPr preferRelativeResize="0"/>
          <p:nvPr/>
        </p:nvPicPr>
        <p:blipFill rotWithShape="1">
          <a:blip r:embed="rId3">
            <a:alphaModFix/>
          </a:blip>
          <a:srcRect/>
          <a:stretch/>
        </p:blipFill>
        <p:spPr>
          <a:xfrm>
            <a:off x="1600200" y="112557"/>
            <a:ext cx="2057401" cy="613088"/>
          </a:xfrm>
          <a:prstGeom prst="rect">
            <a:avLst/>
          </a:prstGeom>
          <a:noFill/>
          <a:ln>
            <a:noFill/>
          </a:ln>
        </p:spPr>
      </p:pic>
      <p:sp>
        <p:nvSpPr>
          <p:cNvPr id="714" name="Google Shape;714;p64"/>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
        <p:nvSpPr>
          <p:cNvPr id="715" name="Google Shape;715;p64"/>
          <p:cNvSpPr txBox="1"/>
          <p:nvPr/>
        </p:nvSpPr>
        <p:spPr>
          <a:xfrm>
            <a:off x="1762126" y="1123080"/>
            <a:ext cx="8429985" cy="344643"/>
          </a:xfrm>
          <a:prstGeom prst="rect">
            <a:avLst/>
          </a:prstGeom>
          <a:noFill/>
          <a:ln>
            <a:noFill/>
          </a:ln>
        </p:spPr>
        <p:txBody>
          <a:bodyPr spcFirstLastPara="1" wrap="square" lIns="82900" tIns="41450" rIns="82900" bIns="41450" anchor="t" anchorCtr="0">
            <a:noAutofit/>
          </a:bodyPr>
          <a:lstStyle/>
          <a:p>
            <a:pPr algn="ctr">
              <a:lnSpc>
                <a:spcPct val="90000"/>
              </a:lnSpc>
              <a:buClr>
                <a:srgbClr val="FF0000"/>
              </a:buClr>
              <a:buSzPts val="2600"/>
            </a:pPr>
            <a:r>
              <a:rPr lang="en-US" sz="2600" b="1" kern="0">
                <a:solidFill>
                  <a:srgbClr val="FF0000"/>
                </a:solidFill>
                <a:latin typeface="Calibri"/>
                <a:ea typeface="Calibri"/>
                <a:cs typeface="Calibri"/>
                <a:sym typeface="Calibri"/>
              </a:rPr>
              <a:t>COUPLING AND COHESION MEASURES</a:t>
            </a:r>
            <a:endParaRPr sz="2600" b="1" kern="0">
              <a:solidFill>
                <a:srgbClr val="FF0000"/>
              </a:solidFill>
              <a:latin typeface="Calibri"/>
              <a:ea typeface="Calibri"/>
              <a:cs typeface="Calibri"/>
              <a:sym typeface="Calibri"/>
            </a:endParaRPr>
          </a:p>
        </p:txBody>
      </p:sp>
      <p:sp>
        <p:nvSpPr>
          <p:cNvPr id="716" name="Google Shape;716;p64"/>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SzPts val="3200"/>
            </a:pPr>
            <a:r>
              <a:rPr lang="en-US" b="1"/>
              <a:t>Coupling:</a:t>
            </a:r>
            <a:br>
              <a:rPr lang="en-US"/>
            </a:br>
            <a:r>
              <a:rPr lang="en-US"/>
              <a:t>Coupling is also the indication of the relationships between modules. It is concept of Inter-module. Coupling has also many types but usually low coupling is good for software.</a:t>
            </a:r>
            <a:endParaRPr/>
          </a:p>
          <a:p>
            <a:pPr marL="342900" indent="-139700">
              <a:spcBef>
                <a:spcPts val="640"/>
              </a:spcBef>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3"/>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10</a:t>
            </a:fld>
            <a:endParaRPr kern="0"/>
          </a:p>
        </p:txBody>
      </p:sp>
      <p:sp>
        <p:nvSpPr>
          <p:cNvPr id="807" name="Google Shape;807;p7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Temporal Cohesion </a:t>
            </a:r>
            <a:endParaRPr/>
          </a:p>
        </p:txBody>
      </p:sp>
      <p:sp>
        <p:nvSpPr>
          <p:cNvPr id="808" name="Google Shape;808;p73"/>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lnSpcReduction="10000"/>
          </a:bodyPr>
          <a:lstStyle/>
          <a:p>
            <a:pPr marL="342900" indent="-139700">
              <a:spcBef>
                <a:spcPts val="0"/>
              </a:spcBef>
              <a:buSzPts val="3200"/>
              <a:buNone/>
            </a:pPr>
            <a:endParaRPr>
              <a:solidFill>
                <a:srgbClr val="0000E5"/>
              </a:solidFill>
            </a:endParaRPr>
          </a:p>
          <a:p>
            <a:pPr marL="342900">
              <a:spcBef>
                <a:spcPts val="640"/>
              </a:spcBef>
              <a:buClr>
                <a:srgbClr val="0000E5"/>
              </a:buClr>
              <a:buSzPts val="3200"/>
            </a:pPr>
            <a:r>
              <a:rPr lang="en-US">
                <a:solidFill>
                  <a:srgbClr val="0000E5"/>
                </a:solidFill>
              </a:rPr>
              <a:t>Def: Elements are related by timing involved </a:t>
            </a:r>
            <a:endParaRPr/>
          </a:p>
          <a:p>
            <a:pPr marL="342900">
              <a:spcBef>
                <a:spcPts val="640"/>
              </a:spcBef>
              <a:buSzPts val="3200"/>
            </a:pPr>
            <a:r>
              <a:rPr lang="en-US"/>
              <a:t>Elements are grouped by when they are processed. </a:t>
            </a:r>
            <a:endParaRPr/>
          </a:p>
          <a:p>
            <a:pPr marL="342900">
              <a:spcBef>
                <a:spcPts val="640"/>
              </a:spcBef>
              <a:buSzPts val="3200"/>
            </a:pPr>
            <a:r>
              <a:rPr lang="en-US"/>
              <a:t>Example: An exception handler that</a:t>
            </a:r>
            <a:endParaRPr/>
          </a:p>
          <a:p>
            <a:pPr marL="742950" lvl="1" indent="-285750">
              <a:spcBef>
                <a:spcPts val="560"/>
              </a:spcBef>
              <a:buSzPts val="2800"/>
            </a:pPr>
            <a:r>
              <a:rPr lang="en-US"/>
              <a:t>Closes all open files</a:t>
            </a:r>
            <a:endParaRPr/>
          </a:p>
          <a:p>
            <a:pPr marL="742950" lvl="1" indent="-285750">
              <a:spcBef>
                <a:spcPts val="560"/>
              </a:spcBef>
              <a:buSzPts val="2800"/>
            </a:pPr>
            <a:r>
              <a:rPr lang="en-US"/>
              <a:t>Creates an error log</a:t>
            </a:r>
            <a:endParaRPr/>
          </a:p>
          <a:p>
            <a:pPr marL="742950" lvl="1" indent="-285750">
              <a:spcBef>
                <a:spcPts val="560"/>
              </a:spcBef>
              <a:buSzPts val="2800"/>
            </a:pPr>
            <a:r>
              <a:rPr lang="en-US"/>
              <a:t>Notifies user</a:t>
            </a:r>
            <a:endParaRPr/>
          </a:p>
          <a:p>
            <a:pPr marL="742950" lvl="1" indent="-285750">
              <a:spcBef>
                <a:spcPts val="560"/>
              </a:spcBef>
              <a:buSzPts val="2800"/>
            </a:pPr>
            <a:r>
              <a:rPr lang="en-US"/>
              <a:t>Lots of different activities occur, all at same time</a:t>
            </a:r>
            <a:endParaRPr/>
          </a:p>
        </p:txBody>
      </p:sp>
      <p:sp>
        <p:nvSpPr>
          <p:cNvPr id="809" name="Google Shape;809;p73"/>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10</a:t>
            </a:fld>
            <a:endParaRPr sz="1200" kern="0">
              <a:solidFill>
                <a:srgbClr val="000000"/>
              </a:solidFill>
              <a:latin typeface="Calibri"/>
              <a:ea typeface="Calibri"/>
              <a:cs typeface="Calibri"/>
              <a:sym typeface="Calibri"/>
            </a:endParaRPr>
          </a:p>
        </p:txBody>
      </p:sp>
      <p:grpSp>
        <p:nvGrpSpPr>
          <p:cNvPr id="810" name="Google Shape;810;p73"/>
          <p:cNvGrpSpPr/>
          <p:nvPr/>
        </p:nvGrpSpPr>
        <p:grpSpPr>
          <a:xfrm>
            <a:off x="8524876" y="114301"/>
            <a:ext cx="1992313" cy="1774825"/>
            <a:chOff x="6831281" y="4673930"/>
            <a:chExt cx="1992086" cy="1774372"/>
          </a:xfrm>
        </p:grpSpPr>
        <p:sp>
          <p:nvSpPr>
            <p:cNvPr id="811" name="Google Shape;811;p73"/>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812" name="Google Shape;812;p73"/>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813" name="Google Shape;813;p73"/>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814" name="Google Shape;814;p73"/>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74"/>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11</a:t>
            </a:fld>
            <a:endParaRPr kern="0"/>
          </a:p>
        </p:txBody>
      </p:sp>
      <p:sp>
        <p:nvSpPr>
          <p:cNvPr id="821" name="Google Shape;821;p7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Example</a:t>
            </a:r>
            <a:endParaRPr/>
          </a:p>
        </p:txBody>
      </p:sp>
      <p:sp>
        <p:nvSpPr>
          <p:cNvPr id="822" name="Google Shape;822;p74"/>
          <p:cNvSpPr txBox="1">
            <a:spLocks noGrp="1"/>
          </p:cNvSpPr>
          <p:nvPr>
            <p:ph type="body" idx="1"/>
          </p:nvPr>
        </p:nvSpPr>
        <p:spPr>
          <a:xfrm>
            <a:off x="2209800" y="1752600"/>
            <a:ext cx="7772400" cy="4419600"/>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0"/>
              </a:spcBef>
              <a:buSzPts val="2400"/>
            </a:pPr>
            <a:r>
              <a:rPr lang="en-US" sz="2400"/>
              <a:t>A system initialization routine: this routine contains all of the code for initializing all of the parts of the system. Lots of different activities occur, all at init time.</a:t>
            </a:r>
            <a:endParaRPr/>
          </a:p>
          <a:p>
            <a:pPr marL="342900" indent="-190500">
              <a:lnSpc>
                <a:spcPct val="90000"/>
              </a:lnSpc>
              <a:spcBef>
                <a:spcPts val="480"/>
              </a:spcBef>
              <a:buSzPts val="2400"/>
              <a:buNone/>
            </a:pPr>
            <a:endParaRPr sz="2400"/>
          </a:p>
          <a:p>
            <a:pPr marL="342900" indent="-342900">
              <a:lnSpc>
                <a:spcPct val="90000"/>
              </a:lnSpc>
              <a:spcBef>
                <a:spcPts val="480"/>
              </a:spcBef>
              <a:buClr>
                <a:schemeClr val="accent2"/>
              </a:buClr>
              <a:buSzPts val="2400"/>
              <a:buNone/>
            </a:pPr>
            <a:r>
              <a:rPr lang="en-US" sz="2400">
                <a:solidFill>
                  <a:schemeClr val="accent2"/>
                </a:solidFill>
              </a:rPr>
              <a:t>	</a:t>
            </a:r>
            <a:r>
              <a:rPr lang="en-US" sz="2400">
                <a:solidFill>
                  <a:srgbClr val="0000E5"/>
                </a:solidFill>
              </a:rPr>
              <a:t>Improvement?</a:t>
            </a:r>
            <a:endParaRPr/>
          </a:p>
        </p:txBody>
      </p:sp>
      <p:sp>
        <p:nvSpPr>
          <p:cNvPr id="823" name="Google Shape;823;p74"/>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11</a:t>
            </a:fld>
            <a:endParaRPr sz="1200" kern="0">
              <a:solidFill>
                <a:srgbClr val="000000"/>
              </a:solidFill>
              <a:latin typeface="Calibri"/>
              <a:ea typeface="Calibri"/>
              <a:cs typeface="Calibri"/>
              <a:sym typeface="Calibri"/>
            </a:endParaRPr>
          </a:p>
        </p:txBody>
      </p:sp>
      <p:cxnSp>
        <p:nvCxnSpPr>
          <p:cNvPr id="824" name="Google Shape;824;p74"/>
          <p:cNvCxnSpPr/>
          <p:nvPr/>
        </p:nvCxnSpPr>
        <p:spPr>
          <a:xfrm>
            <a:off x="9937751" y="6691313"/>
            <a:ext cx="212725" cy="0"/>
          </a:xfrm>
          <a:prstGeom prst="straightConnector1">
            <a:avLst/>
          </a:prstGeom>
          <a:noFill/>
          <a:ln w="9525" cap="flat" cmpd="sng">
            <a:solidFill>
              <a:schemeClr val="dk1"/>
            </a:solidFill>
            <a:prstDash val="solid"/>
            <a:round/>
            <a:headEnd type="none" w="med" len="med"/>
            <a:tailEnd type="none" w="med" len="med"/>
          </a:ln>
        </p:spPr>
      </p:cxnSp>
      <p:pic>
        <p:nvPicPr>
          <p:cNvPr id="825" name="Google Shape;825;p74"/>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826" name="Google Shape;826;p74"/>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5"/>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12</a:t>
            </a:fld>
            <a:endParaRPr kern="0"/>
          </a:p>
        </p:txBody>
      </p:sp>
      <p:sp>
        <p:nvSpPr>
          <p:cNvPr id="832" name="Google Shape;832;p7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Procedural Cohesion</a:t>
            </a:r>
            <a:endParaRPr/>
          </a:p>
        </p:txBody>
      </p:sp>
      <p:sp>
        <p:nvSpPr>
          <p:cNvPr id="833" name="Google Shape;833;p75"/>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533400" indent="-381000">
              <a:lnSpc>
                <a:spcPct val="90000"/>
              </a:lnSpc>
              <a:spcBef>
                <a:spcPts val="0"/>
              </a:spcBef>
              <a:buSzPts val="2400"/>
              <a:buNone/>
            </a:pPr>
            <a:endParaRPr sz="2400">
              <a:solidFill>
                <a:srgbClr val="0000E5"/>
              </a:solidFill>
            </a:endParaRPr>
          </a:p>
          <a:p>
            <a:pPr marL="533400" indent="-533400">
              <a:lnSpc>
                <a:spcPct val="90000"/>
              </a:lnSpc>
              <a:spcBef>
                <a:spcPts val="480"/>
              </a:spcBef>
              <a:buClr>
                <a:srgbClr val="0000E5"/>
              </a:buClr>
              <a:buSzPts val="2400"/>
            </a:pPr>
            <a:r>
              <a:rPr lang="en-US" sz="2400">
                <a:solidFill>
                  <a:srgbClr val="0000E5"/>
                </a:solidFill>
              </a:rPr>
              <a:t>Def: Elements of a component are related only to ensure a particular order of execution.</a:t>
            </a:r>
            <a:endParaRPr sz="2400"/>
          </a:p>
          <a:p>
            <a:pPr marL="533400" indent="-533400">
              <a:lnSpc>
                <a:spcPct val="90000"/>
              </a:lnSpc>
              <a:spcBef>
                <a:spcPts val="480"/>
              </a:spcBef>
              <a:buSzPts val="2400"/>
            </a:pPr>
            <a:r>
              <a:rPr lang="en-US" sz="2400"/>
              <a:t>Actions are still weakly connected and unlikely to be reusable.</a:t>
            </a:r>
            <a:endParaRPr/>
          </a:p>
          <a:p>
            <a:pPr marL="533400" indent="-533400">
              <a:lnSpc>
                <a:spcPct val="90000"/>
              </a:lnSpc>
              <a:spcBef>
                <a:spcPts val="480"/>
              </a:spcBef>
              <a:buSzPts val="2400"/>
            </a:pPr>
            <a:r>
              <a:rPr lang="en-US" sz="2400"/>
              <a:t>Example:</a:t>
            </a:r>
            <a:endParaRPr/>
          </a:p>
          <a:p>
            <a:pPr lvl="1" indent="-457200">
              <a:lnSpc>
                <a:spcPct val="90000"/>
              </a:lnSpc>
              <a:spcBef>
                <a:spcPts val="400"/>
              </a:spcBef>
              <a:buSzPts val="2000"/>
            </a:pPr>
            <a:r>
              <a:rPr lang="en-US" sz="2000"/>
              <a:t>...</a:t>
            </a:r>
            <a:endParaRPr/>
          </a:p>
          <a:p>
            <a:pPr lvl="1" indent="-457200">
              <a:lnSpc>
                <a:spcPct val="90000"/>
              </a:lnSpc>
              <a:spcBef>
                <a:spcPts val="400"/>
              </a:spcBef>
              <a:buSzPts val="2000"/>
            </a:pPr>
            <a:r>
              <a:rPr lang="en-US" sz="2000"/>
              <a:t>Write output record</a:t>
            </a:r>
            <a:endParaRPr/>
          </a:p>
          <a:p>
            <a:pPr lvl="1" indent="-457200">
              <a:lnSpc>
                <a:spcPct val="90000"/>
              </a:lnSpc>
              <a:spcBef>
                <a:spcPts val="400"/>
              </a:spcBef>
              <a:buSzPts val="2000"/>
            </a:pPr>
            <a:r>
              <a:rPr lang="en-US" sz="2000"/>
              <a:t>Read new input record</a:t>
            </a:r>
            <a:endParaRPr/>
          </a:p>
          <a:p>
            <a:pPr lvl="1" indent="-457200">
              <a:lnSpc>
                <a:spcPct val="90000"/>
              </a:lnSpc>
              <a:spcBef>
                <a:spcPts val="400"/>
              </a:spcBef>
              <a:buSzPts val="2000"/>
            </a:pPr>
            <a:r>
              <a:rPr lang="en-US" sz="2000"/>
              <a:t>Pad input with spaces</a:t>
            </a:r>
            <a:endParaRPr/>
          </a:p>
          <a:p>
            <a:pPr lvl="1" indent="-457200">
              <a:lnSpc>
                <a:spcPct val="90000"/>
              </a:lnSpc>
              <a:spcBef>
                <a:spcPts val="400"/>
              </a:spcBef>
              <a:buSzPts val="2000"/>
            </a:pPr>
            <a:r>
              <a:rPr lang="en-US" sz="2000"/>
              <a:t>Return new record</a:t>
            </a:r>
            <a:endParaRPr/>
          </a:p>
          <a:p>
            <a:pPr lvl="1" indent="-457200">
              <a:lnSpc>
                <a:spcPct val="90000"/>
              </a:lnSpc>
              <a:spcBef>
                <a:spcPts val="400"/>
              </a:spcBef>
              <a:buSzPts val="2000"/>
            </a:pPr>
            <a:r>
              <a:rPr lang="en-US" sz="2000"/>
              <a:t>...</a:t>
            </a:r>
            <a:endParaRPr/>
          </a:p>
        </p:txBody>
      </p:sp>
      <p:sp>
        <p:nvSpPr>
          <p:cNvPr id="834" name="Google Shape;834;p75"/>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12</a:t>
            </a:fld>
            <a:endParaRPr sz="1200" kern="0">
              <a:solidFill>
                <a:srgbClr val="000000"/>
              </a:solidFill>
              <a:latin typeface="Calibri"/>
              <a:ea typeface="Calibri"/>
              <a:cs typeface="Calibri"/>
              <a:sym typeface="Calibri"/>
            </a:endParaRPr>
          </a:p>
        </p:txBody>
      </p:sp>
      <p:grpSp>
        <p:nvGrpSpPr>
          <p:cNvPr id="835" name="Google Shape;835;p75"/>
          <p:cNvGrpSpPr/>
          <p:nvPr/>
        </p:nvGrpSpPr>
        <p:grpSpPr>
          <a:xfrm>
            <a:off x="8524876" y="114301"/>
            <a:ext cx="1992313" cy="1774825"/>
            <a:chOff x="6831281" y="4673930"/>
            <a:chExt cx="1992086" cy="1774372"/>
          </a:xfrm>
        </p:grpSpPr>
        <p:sp>
          <p:nvSpPr>
            <p:cNvPr id="836" name="Google Shape;836;p75"/>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837" name="Google Shape;837;p75"/>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838" name="Google Shape;838;p75"/>
          <p:cNvPicPr preferRelativeResize="0"/>
          <p:nvPr/>
        </p:nvPicPr>
        <p:blipFill rotWithShape="1">
          <a:blip r:embed="rId3">
            <a:alphaModFix/>
          </a:blip>
          <a:srcRect/>
          <a:stretch/>
        </p:blipFill>
        <p:spPr>
          <a:xfrm>
            <a:off x="1524001" y="0"/>
            <a:ext cx="6200775" cy="55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76"/>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13</a:t>
            </a:fld>
            <a:endParaRPr kern="0"/>
          </a:p>
        </p:txBody>
      </p:sp>
      <p:sp>
        <p:nvSpPr>
          <p:cNvPr id="844" name="Google Shape;844;p7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000"/>
            </a:pPr>
            <a:r>
              <a:rPr lang="en-US" sz="4000"/>
              <a:t>Communicational Cohesion</a:t>
            </a:r>
            <a:endParaRPr/>
          </a:p>
        </p:txBody>
      </p:sp>
      <p:sp>
        <p:nvSpPr>
          <p:cNvPr id="845" name="Google Shape;845;p76"/>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lnSpcReduction="10000"/>
          </a:bodyPr>
          <a:lstStyle/>
          <a:p>
            <a:pPr marL="342900" indent="-154940">
              <a:spcBef>
                <a:spcPts val="0"/>
              </a:spcBef>
              <a:buSzPct val="100000"/>
              <a:buNone/>
            </a:pPr>
            <a:endParaRPr>
              <a:solidFill>
                <a:srgbClr val="0000E5"/>
              </a:solidFill>
            </a:endParaRPr>
          </a:p>
          <a:p>
            <a:pPr marL="342900">
              <a:spcBef>
                <a:spcPts val="592"/>
              </a:spcBef>
              <a:buClr>
                <a:srgbClr val="0000E5"/>
              </a:buClr>
              <a:buSzPct val="100000"/>
            </a:pPr>
            <a:r>
              <a:rPr lang="en-US">
                <a:solidFill>
                  <a:srgbClr val="0000E5"/>
                </a:solidFill>
              </a:rPr>
              <a:t>Def: Functions performed on the same data or to produce the same data.</a:t>
            </a:r>
            <a:endParaRPr/>
          </a:p>
          <a:p>
            <a:pPr marL="342900">
              <a:spcBef>
                <a:spcPts val="592"/>
              </a:spcBef>
              <a:buSzPct val="100000"/>
            </a:pPr>
            <a:r>
              <a:rPr lang="en-US"/>
              <a:t>Examples:</a:t>
            </a:r>
            <a:endParaRPr/>
          </a:p>
          <a:p>
            <a:pPr marL="742950" lvl="1" indent="-285750">
              <a:spcBef>
                <a:spcPts val="518"/>
              </a:spcBef>
              <a:buSzPct val="100000"/>
            </a:pPr>
            <a:r>
              <a:rPr lang="en-US"/>
              <a:t>Update record in data base and send it to the printer</a:t>
            </a:r>
            <a:endParaRPr/>
          </a:p>
          <a:p>
            <a:pPr marL="1143000" lvl="2" indent="-228600">
              <a:spcBef>
                <a:spcPts val="444"/>
              </a:spcBef>
              <a:buSzPct val="100000"/>
            </a:pPr>
            <a:r>
              <a:rPr lang="en-US"/>
              <a:t>Update a record on a database</a:t>
            </a:r>
            <a:endParaRPr/>
          </a:p>
          <a:p>
            <a:pPr marL="1143000" lvl="2" indent="-228600">
              <a:spcBef>
                <a:spcPts val="444"/>
              </a:spcBef>
              <a:buSzPct val="100000"/>
            </a:pPr>
            <a:r>
              <a:rPr lang="en-US"/>
              <a:t>Print the record</a:t>
            </a:r>
            <a:endParaRPr/>
          </a:p>
          <a:p>
            <a:pPr marL="742950" lvl="1" indent="-285750">
              <a:spcBef>
                <a:spcPts val="518"/>
              </a:spcBef>
              <a:buSzPct val="100000"/>
            </a:pPr>
            <a:r>
              <a:rPr lang="en-US"/>
              <a:t>Fetch unrelated data at the same time.</a:t>
            </a:r>
            <a:endParaRPr/>
          </a:p>
          <a:p>
            <a:pPr marL="1143000" lvl="2" indent="-228600">
              <a:spcBef>
                <a:spcPts val="444"/>
              </a:spcBef>
              <a:buSzPct val="100000"/>
            </a:pPr>
            <a:r>
              <a:rPr lang="en-US"/>
              <a:t>To minimize disk access</a:t>
            </a:r>
            <a:endParaRPr>
              <a:solidFill>
                <a:schemeClr val="accent2"/>
              </a:solidFill>
            </a:endParaRPr>
          </a:p>
        </p:txBody>
      </p:sp>
      <p:sp>
        <p:nvSpPr>
          <p:cNvPr id="846" name="Google Shape;846;p76"/>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13</a:t>
            </a:fld>
            <a:endParaRPr sz="1200" kern="0">
              <a:solidFill>
                <a:srgbClr val="000000"/>
              </a:solidFill>
              <a:latin typeface="Calibri"/>
              <a:ea typeface="Calibri"/>
              <a:cs typeface="Calibri"/>
              <a:sym typeface="Calibri"/>
            </a:endParaRPr>
          </a:p>
        </p:txBody>
      </p:sp>
      <p:grpSp>
        <p:nvGrpSpPr>
          <p:cNvPr id="847" name="Google Shape;847;p76"/>
          <p:cNvGrpSpPr/>
          <p:nvPr/>
        </p:nvGrpSpPr>
        <p:grpSpPr>
          <a:xfrm>
            <a:off x="8524876" y="114301"/>
            <a:ext cx="1992313" cy="1774825"/>
            <a:chOff x="6831281" y="4673930"/>
            <a:chExt cx="1992086" cy="1774372"/>
          </a:xfrm>
        </p:grpSpPr>
        <p:sp>
          <p:nvSpPr>
            <p:cNvPr id="848" name="Google Shape;848;p76"/>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849" name="Google Shape;849;p76"/>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850" name="Google Shape;850;p76"/>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851" name="Google Shape;851;p76"/>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77"/>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14</a:t>
            </a:fld>
            <a:endParaRPr kern="0"/>
          </a:p>
        </p:txBody>
      </p:sp>
      <p:sp>
        <p:nvSpPr>
          <p:cNvPr id="858" name="Google Shape;858;p7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Sequential Cohesion</a:t>
            </a:r>
            <a:endParaRPr/>
          </a:p>
        </p:txBody>
      </p:sp>
      <p:sp>
        <p:nvSpPr>
          <p:cNvPr id="859" name="Google Shape;859;p77"/>
          <p:cNvSpPr txBox="1">
            <a:spLocks noGrp="1"/>
          </p:cNvSpPr>
          <p:nvPr>
            <p:ph type="body" idx="1"/>
          </p:nvPr>
        </p:nvSpPr>
        <p:spPr>
          <a:xfrm>
            <a:off x="1981200" y="2127250"/>
            <a:ext cx="8382000" cy="4097338"/>
          </a:xfrm>
          <a:prstGeom prst="rect">
            <a:avLst/>
          </a:prstGeom>
          <a:noFill/>
          <a:ln>
            <a:noFill/>
          </a:ln>
        </p:spPr>
        <p:txBody>
          <a:bodyPr spcFirstLastPara="1" wrap="square" lIns="91425" tIns="45700" rIns="91425" bIns="45700" anchor="t" anchorCtr="0">
            <a:normAutofit/>
          </a:bodyPr>
          <a:lstStyle/>
          <a:p>
            <a:pPr marL="342900">
              <a:spcBef>
                <a:spcPts val="0"/>
              </a:spcBef>
              <a:buClr>
                <a:srgbClr val="0000FF"/>
              </a:buClr>
              <a:buSzPts val="3200"/>
            </a:pPr>
            <a:r>
              <a:rPr lang="en-US">
                <a:solidFill>
                  <a:srgbClr val="0000FF"/>
                </a:solidFill>
              </a:rPr>
              <a:t>Def: The output of one part is the input to another.</a:t>
            </a:r>
            <a:endParaRPr/>
          </a:p>
          <a:p>
            <a:pPr marL="342900">
              <a:spcBef>
                <a:spcPts val="640"/>
              </a:spcBef>
              <a:buSzPts val="3200"/>
            </a:pPr>
            <a:r>
              <a:rPr lang="en-US" i="1"/>
              <a:t>Data flows</a:t>
            </a:r>
            <a:r>
              <a:rPr lang="en-US"/>
              <a:t> between parts (different from procedural cohesion) </a:t>
            </a:r>
            <a:endParaRPr/>
          </a:p>
          <a:p>
            <a:pPr marL="342900">
              <a:spcBef>
                <a:spcPts val="640"/>
              </a:spcBef>
              <a:buSzPts val="3200"/>
            </a:pPr>
            <a:r>
              <a:rPr lang="en-US"/>
              <a:t>Occurs naturally in functional programming languages</a:t>
            </a:r>
            <a:endParaRPr/>
          </a:p>
          <a:p>
            <a:pPr marL="342900">
              <a:spcBef>
                <a:spcPts val="640"/>
              </a:spcBef>
              <a:buSzPts val="3200"/>
            </a:pPr>
            <a:r>
              <a:rPr lang="en-US"/>
              <a:t>Good situation</a:t>
            </a:r>
            <a:endParaRPr/>
          </a:p>
        </p:txBody>
      </p:sp>
      <p:sp>
        <p:nvSpPr>
          <p:cNvPr id="860" name="Google Shape;860;p77"/>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14</a:t>
            </a:fld>
            <a:endParaRPr sz="1200" kern="0">
              <a:solidFill>
                <a:srgbClr val="000000"/>
              </a:solidFill>
              <a:latin typeface="Calibri"/>
              <a:ea typeface="Calibri"/>
              <a:cs typeface="Calibri"/>
              <a:sym typeface="Calibri"/>
            </a:endParaRPr>
          </a:p>
        </p:txBody>
      </p:sp>
      <p:grpSp>
        <p:nvGrpSpPr>
          <p:cNvPr id="861" name="Google Shape;861;p77"/>
          <p:cNvGrpSpPr/>
          <p:nvPr/>
        </p:nvGrpSpPr>
        <p:grpSpPr>
          <a:xfrm>
            <a:off x="8524876" y="114301"/>
            <a:ext cx="1992313" cy="1774825"/>
            <a:chOff x="6831281" y="4673930"/>
            <a:chExt cx="1992086" cy="1774372"/>
          </a:xfrm>
        </p:grpSpPr>
        <p:sp>
          <p:nvSpPr>
            <p:cNvPr id="862" name="Google Shape;862;p77"/>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863" name="Google Shape;863;p77"/>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864" name="Google Shape;864;p77"/>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865" name="Google Shape;865;p77"/>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78"/>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15</a:t>
            </a:fld>
            <a:endParaRPr kern="0"/>
          </a:p>
        </p:txBody>
      </p:sp>
      <p:sp>
        <p:nvSpPr>
          <p:cNvPr id="871" name="Google Shape;871;p78"/>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Functional Cohesion</a:t>
            </a:r>
            <a:endParaRPr/>
          </a:p>
        </p:txBody>
      </p:sp>
      <p:sp>
        <p:nvSpPr>
          <p:cNvPr id="872" name="Google Shape;872;p78"/>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indent="-190500">
              <a:spcBef>
                <a:spcPts val="0"/>
              </a:spcBef>
              <a:buSzPts val="2400"/>
              <a:buNone/>
            </a:pPr>
            <a:endParaRPr sz="2400">
              <a:solidFill>
                <a:srgbClr val="0000E5"/>
              </a:solidFill>
            </a:endParaRPr>
          </a:p>
          <a:p>
            <a:pPr marL="342900">
              <a:spcBef>
                <a:spcPts val="480"/>
              </a:spcBef>
              <a:buClr>
                <a:srgbClr val="0000E5"/>
              </a:buClr>
              <a:buSzPts val="2400"/>
            </a:pPr>
            <a:r>
              <a:rPr lang="en-US" sz="2400">
                <a:solidFill>
                  <a:srgbClr val="0000E5"/>
                </a:solidFill>
              </a:rPr>
              <a:t>Def: Every essential element to a single computation is contained in the component.</a:t>
            </a:r>
            <a:endParaRPr/>
          </a:p>
          <a:p>
            <a:pPr marL="342900">
              <a:spcBef>
                <a:spcPts val="480"/>
              </a:spcBef>
              <a:buSzPts val="2400"/>
            </a:pPr>
            <a:r>
              <a:rPr lang="en-US" sz="2400"/>
              <a:t>Every element in the component is essential to the computation.</a:t>
            </a:r>
            <a:endParaRPr/>
          </a:p>
          <a:p>
            <a:pPr marL="342900">
              <a:spcBef>
                <a:spcPts val="480"/>
              </a:spcBef>
              <a:buSzPts val="2400"/>
            </a:pPr>
            <a:r>
              <a:rPr lang="en-US" sz="2400"/>
              <a:t>Ideal situation</a:t>
            </a:r>
            <a:endParaRPr/>
          </a:p>
          <a:p>
            <a:pPr marL="342900">
              <a:spcBef>
                <a:spcPts val="480"/>
              </a:spcBef>
              <a:buSzPts val="2400"/>
            </a:pPr>
            <a:r>
              <a:rPr lang="en-US" sz="2400"/>
              <a:t>What is a functionally cohesive component?</a:t>
            </a:r>
            <a:endParaRPr/>
          </a:p>
          <a:p>
            <a:pPr marL="742950" lvl="1" indent="-285750">
              <a:spcBef>
                <a:spcPts val="400"/>
              </a:spcBef>
              <a:buSzPts val="2000"/>
            </a:pPr>
            <a:r>
              <a:rPr lang="en-US" sz="2000"/>
              <a:t>One that not only performs the task for which it was designed but</a:t>
            </a:r>
            <a:endParaRPr/>
          </a:p>
          <a:p>
            <a:pPr marL="742950" lvl="1" indent="-285750">
              <a:spcBef>
                <a:spcPts val="400"/>
              </a:spcBef>
              <a:buSzPts val="2000"/>
            </a:pPr>
            <a:r>
              <a:rPr lang="en-US" sz="2000"/>
              <a:t>it performs only that function and nothing else.</a:t>
            </a:r>
            <a:endParaRPr/>
          </a:p>
        </p:txBody>
      </p:sp>
      <p:sp>
        <p:nvSpPr>
          <p:cNvPr id="873" name="Google Shape;873;p78"/>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15</a:t>
            </a:fld>
            <a:endParaRPr sz="1200" kern="0">
              <a:solidFill>
                <a:srgbClr val="000000"/>
              </a:solidFill>
              <a:latin typeface="Calibri"/>
              <a:ea typeface="Calibri"/>
              <a:cs typeface="Calibri"/>
              <a:sym typeface="Calibri"/>
            </a:endParaRPr>
          </a:p>
        </p:txBody>
      </p:sp>
      <p:grpSp>
        <p:nvGrpSpPr>
          <p:cNvPr id="874" name="Google Shape;874;p78"/>
          <p:cNvGrpSpPr/>
          <p:nvPr/>
        </p:nvGrpSpPr>
        <p:grpSpPr>
          <a:xfrm>
            <a:off x="8524876" y="114301"/>
            <a:ext cx="1992313" cy="1774825"/>
            <a:chOff x="6831281" y="4673930"/>
            <a:chExt cx="1992086" cy="1774372"/>
          </a:xfrm>
        </p:grpSpPr>
        <p:sp>
          <p:nvSpPr>
            <p:cNvPr id="875" name="Google Shape;875;p78"/>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876" name="Google Shape;876;p78"/>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F4"/>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877" name="Google Shape;877;p78"/>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878" name="Google Shape;878;p78"/>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79"/>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16</a:t>
            </a:fld>
            <a:endParaRPr kern="0"/>
          </a:p>
        </p:txBody>
      </p:sp>
      <p:sp>
        <p:nvSpPr>
          <p:cNvPr id="884" name="Google Shape;884;p79"/>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Examples of Cohesion</a:t>
            </a:r>
            <a:endParaRPr/>
          </a:p>
        </p:txBody>
      </p:sp>
      <p:sp>
        <p:nvSpPr>
          <p:cNvPr id="885" name="Google Shape;885;p79"/>
          <p:cNvSpPr/>
          <p:nvPr/>
        </p:nvSpPr>
        <p:spPr>
          <a:xfrm>
            <a:off x="2209800" y="2057400"/>
            <a:ext cx="19812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pPr>
            <a:endParaRPr kern="0">
              <a:solidFill>
                <a:srgbClr val="000000"/>
              </a:solidFill>
              <a:latin typeface="Calibri"/>
              <a:ea typeface="Calibri"/>
              <a:cs typeface="Calibri"/>
              <a:sym typeface="Calibri"/>
            </a:endParaRPr>
          </a:p>
        </p:txBody>
      </p:sp>
      <p:cxnSp>
        <p:nvCxnSpPr>
          <p:cNvPr id="886" name="Google Shape;886;p79"/>
          <p:cNvCxnSpPr/>
          <p:nvPr/>
        </p:nvCxnSpPr>
        <p:spPr>
          <a:xfrm>
            <a:off x="2209800" y="2438400"/>
            <a:ext cx="1981200" cy="0"/>
          </a:xfrm>
          <a:prstGeom prst="straightConnector1">
            <a:avLst/>
          </a:prstGeom>
          <a:noFill/>
          <a:ln w="9525" cap="flat" cmpd="sng">
            <a:solidFill>
              <a:schemeClr val="dk1"/>
            </a:solidFill>
            <a:prstDash val="solid"/>
            <a:round/>
            <a:headEnd type="none" w="med" len="med"/>
            <a:tailEnd type="none" w="med" len="med"/>
          </a:ln>
        </p:spPr>
      </p:cxnSp>
      <p:cxnSp>
        <p:nvCxnSpPr>
          <p:cNvPr id="887" name="Google Shape;887;p79"/>
          <p:cNvCxnSpPr/>
          <p:nvPr/>
        </p:nvCxnSpPr>
        <p:spPr>
          <a:xfrm>
            <a:off x="3190875" y="243840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888" name="Google Shape;888;p79"/>
          <p:cNvCxnSpPr/>
          <p:nvPr/>
        </p:nvCxnSpPr>
        <p:spPr>
          <a:xfrm>
            <a:off x="2209800" y="2895600"/>
            <a:ext cx="914400" cy="0"/>
          </a:xfrm>
          <a:prstGeom prst="straightConnector1">
            <a:avLst/>
          </a:prstGeom>
          <a:noFill/>
          <a:ln w="9525" cap="flat" cmpd="sng">
            <a:solidFill>
              <a:schemeClr val="dk1"/>
            </a:solidFill>
            <a:prstDash val="solid"/>
            <a:round/>
            <a:headEnd type="none" w="med" len="med"/>
            <a:tailEnd type="none" w="med" len="med"/>
          </a:ln>
        </p:spPr>
      </p:cxnSp>
      <p:cxnSp>
        <p:nvCxnSpPr>
          <p:cNvPr id="889" name="Google Shape;889;p79"/>
          <p:cNvCxnSpPr/>
          <p:nvPr/>
        </p:nvCxnSpPr>
        <p:spPr>
          <a:xfrm>
            <a:off x="3124200" y="2895600"/>
            <a:ext cx="1066800" cy="0"/>
          </a:xfrm>
          <a:prstGeom prst="straightConnector1">
            <a:avLst/>
          </a:prstGeom>
          <a:noFill/>
          <a:ln w="9525" cap="flat" cmpd="sng">
            <a:solidFill>
              <a:schemeClr val="dk1"/>
            </a:solidFill>
            <a:prstDash val="solid"/>
            <a:round/>
            <a:headEnd type="none" w="med" len="med"/>
            <a:tailEnd type="none" w="med" len="med"/>
          </a:ln>
        </p:spPr>
      </p:cxnSp>
      <p:sp>
        <p:nvSpPr>
          <p:cNvPr id="890" name="Google Shape;890;p79"/>
          <p:cNvSpPr txBox="1"/>
          <p:nvPr/>
        </p:nvSpPr>
        <p:spPr>
          <a:xfrm>
            <a:off x="2590801" y="2057400"/>
            <a:ext cx="1154113" cy="336550"/>
          </a:xfrm>
          <a:prstGeom prst="rect">
            <a:avLst/>
          </a:prstGeom>
          <a:noFill/>
          <a:ln>
            <a:noFill/>
          </a:ln>
        </p:spPr>
        <p:txBody>
          <a:bodyPr spcFirstLastPara="1" wrap="square" lIns="91425" tIns="45700" rIns="91425" bIns="45700" anchor="t" anchorCtr="0">
            <a:spAutoFit/>
          </a:bodyPr>
          <a:lstStyle/>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p:txBody>
      </p:sp>
      <p:sp>
        <p:nvSpPr>
          <p:cNvPr id="891" name="Google Shape;891;p79"/>
          <p:cNvSpPr txBox="1"/>
          <p:nvPr/>
        </p:nvSpPr>
        <p:spPr>
          <a:xfrm>
            <a:off x="2209801" y="2362201"/>
            <a:ext cx="962025" cy="581025"/>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600" kern="0">
                <a:solidFill>
                  <a:srgbClr val="000000"/>
                </a:solidFill>
                <a:latin typeface="Calibri"/>
                <a:ea typeface="Calibri"/>
                <a:cs typeface="Calibri"/>
                <a:sym typeface="Calibri"/>
              </a:rPr>
              <a:t>Function</a:t>
            </a:r>
            <a:endParaRPr sz="1400" kern="0">
              <a:solidFill>
                <a:srgbClr val="000000"/>
              </a:solidFill>
              <a:latin typeface="Arial"/>
              <a:cs typeface="Arial"/>
              <a:sym typeface="Arial"/>
            </a:endParaRPr>
          </a:p>
          <a:p>
            <a:pPr algn="ctr">
              <a:buClr>
                <a:srgbClr val="000000"/>
              </a:buClr>
            </a:pPr>
            <a:r>
              <a:rPr lang="en-US" sz="1600" kern="0">
                <a:solidFill>
                  <a:srgbClr val="000000"/>
                </a:solidFill>
                <a:latin typeface="Calibri"/>
                <a:ea typeface="Calibri"/>
                <a:cs typeface="Calibri"/>
                <a:sym typeface="Calibri"/>
              </a:rPr>
              <a:t>B</a:t>
            </a:r>
            <a:endParaRPr sz="1400" kern="0">
              <a:solidFill>
                <a:srgbClr val="000000"/>
              </a:solidFill>
              <a:latin typeface="Arial"/>
              <a:cs typeface="Arial"/>
              <a:sym typeface="Arial"/>
            </a:endParaRPr>
          </a:p>
        </p:txBody>
      </p:sp>
      <p:sp>
        <p:nvSpPr>
          <p:cNvPr id="892" name="Google Shape;892;p79"/>
          <p:cNvSpPr txBox="1"/>
          <p:nvPr/>
        </p:nvSpPr>
        <p:spPr>
          <a:xfrm>
            <a:off x="2133601" y="2819401"/>
            <a:ext cx="1006475" cy="581025"/>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600" kern="0">
                <a:solidFill>
                  <a:srgbClr val="000000"/>
                </a:solidFill>
                <a:latin typeface="Calibri"/>
                <a:ea typeface="Calibri"/>
                <a:cs typeface="Calibri"/>
                <a:sym typeface="Calibri"/>
              </a:rPr>
              <a:t>Function</a:t>
            </a:r>
            <a:endParaRPr sz="1400" kern="0">
              <a:solidFill>
                <a:srgbClr val="000000"/>
              </a:solidFill>
              <a:latin typeface="Arial"/>
              <a:cs typeface="Arial"/>
              <a:sym typeface="Arial"/>
            </a:endParaRPr>
          </a:p>
          <a:p>
            <a:pPr algn="ctr">
              <a:buClr>
                <a:srgbClr val="000000"/>
              </a:buClr>
            </a:pPr>
            <a:r>
              <a:rPr lang="en-US" sz="1600" kern="0">
                <a:solidFill>
                  <a:srgbClr val="000000"/>
                </a:solidFill>
                <a:latin typeface="Calibri"/>
                <a:ea typeface="Calibri"/>
                <a:cs typeface="Calibri"/>
                <a:sym typeface="Calibri"/>
              </a:rPr>
              <a:t>D</a:t>
            </a:r>
            <a:endParaRPr sz="1400" kern="0">
              <a:solidFill>
                <a:srgbClr val="000000"/>
              </a:solidFill>
              <a:latin typeface="Arial"/>
              <a:cs typeface="Arial"/>
              <a:sym typeface="Arial"/>
            </a:endParaRPr>
          </a:p>
        </p:txBody>
      </p:sp>
      <p:sp>
        <p:nvSpPr>
          <p:cNvPr id="893" name="Google Shape;893;p79"/>
          <p:cNvSpPr txBox="1"/>
          <p:nvPr/>
        </p:nvSpPr>
        <p:spPr>
          <a:xfrm>
            <a:off x="3200401" y="2362201"/>
            <a:ext cx="962025" cy="581025"/>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600" kern="0">
                <a:solidFill>
                  <a:srgbClr val="000000"/>
                </a:solidFill>
                <a:latin typeface="Calibri"/>
                <a:ea typeface="Calibri"/>
                <a:cs typeface="Calibri"/>
                <a:sym typeface="Calibri"/>
              </a:rPr>
              <a:t>Function</a:t>
            </a:r>
            <a:endParaRPr sz="1400" kern="0">
              <a:solidFill>
                <a:srgbClr val="000000"/>
              </a:solidFill>
              <a:latin typeface="Arial"/>
              <a:cs typeface="Arial"/>
              <a:sym typeface="Arial"/>
            </a:endParaRPr>
          </a:p>
          <a:p>
            <a:pPr algn="ctr">
              <a:buClr>
                <a:srgbClr val="000000"/>
              </a:buClr>
            </a:pPr>
            <a:r>
              <a:rPr lang="en-US" sz="1600" kern="0">
                <a:solidFill>
                  <a:srgbClr val="000000"/>
                </a:solidFill>
                <a:latin typeface="Calibri"/>
                <a:ea typeface="Calibri"/>
                <a:cs typeface="Calibri"/>
                <a:sym typeface="Calibri"/>
              </a:rPr>
              <a:t>C</a:t>
            </a:r>
            <a:endParaRPr sz="1400" kern="0">
              <a:solidFill>
                <a:srgbClr val="000000"/>
              </a:solidFill>
              <a:latin typeface="Arial"/>
              <a:cs typeface="Arial"/>
              <a:sym typeface="Arial"/>
            </a:endParaRPr>
          </a:p>
        </p:txBody>
      </p:sp>
      <p:sp>
        <p:nvSpPr>
          <p:cNvPr id="894" name="Google Shape;894;p79"/>
          <p:cNvSpPr txBox="1"/>
          <p:nvPr/>
        </p:nvSpPr>
        <p:spPr>
          <a:xfrm>
            <a:off x="3171826" y="2819401"/>
            <a:ext cx="1019175" cy="581025"/>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600" kern="0">
                <a:solidFill>
                  <a:srgbClr val="000000"/>
                </a:solidFill>
                <a:latin typeface="Calibri"/>
                <a:ea typeface="Calibri"/>
                <a:cs typeface="Calibri"/>
                <a:sym typeface="Calibri"/>
              </a:rPr>
              <a:t>Function </a:t>
            </a:r>
            <a:endParaRPr sz="1400" kern="0">
              <a:solidFill>
                <a:srgbClr val="000000"/>
              </a:solidFill>
              <a:latin typeface="Arial"/>
              <a:cs typeface="Arial"/>
              <a:sym typeface="Arial"/>
            </a:endParaRPr>
          </a:p>
          <a:p>
            <a:pPr algn="ctr">
              <a:buClr>
                <a:srgbClr val="000000"/>
              </a:buClr>
            </a:pPr>
            <a:r>
              <a:rPr lang="en-US" sz="1600" kern="0">
                <a:solidFill>
                  <a:srgbClr val="000000"/>
                </a:solidFill>
                <a:latin typeface="Calibri"/>
                <a:ea typeface="Calibri"/>
                <a:cs typeface="Calibri"/>
                <a:sym typeface="Calibri"/>
              </a:rPr>
              <a:t>E</a:t>
            </a:r>
            <a:endParaRPr sz="1400" kern="0">
              <a:solidFill>
                <a:srgbClr val="000000"/>
              </a:solidFill>
              <a:latin typeface="Arial"/>
              <a:cs typeface="Arial"/>
              <a:sym typeface="Arial"/>
            </a:endParaRPr>
          </a:p>
        </p:txBody>
      </p:sp>
      <p:sp>
        <p:nvSpPr>
          <p:cNvPr id="895" name="Google Shape;895;p79"/>
          <p:cNvSpPr txBox="1"/>
          <p:nvPr/>
        </p:nvSpPr>
        <p:spPr>
          <a:xfrm>
            <a:off x="2289175" y="3417888"/>
            <a:ext cx="1733550" cy="67151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Parts unrelated</a:t>
            </a:r>
            <a:endParaRPr sz="1400" kern="0">
              <a:solidFill>
                <a:srgbClr val="000000"/>
              </a:solidFill>
              <a:latin typeface="Arial"/>
              <a:cs typeface="Arial"/>
              <a:sym typeface="Arial"/>
            </a:endParaRPr>
          </a:p>
        </p:txBody>
      </p:sp>
      <p:sp>
        <p:nvSpPr>
          <p:cNvPr id="896" name="Google Shape;896;p79"/>
          <p:cNvSpPr txBox="1"/>
          <p:nvPr/>
        </p:nvSpPr>
        <p:spPr>
          <a:xfrm>
            <a:off x="5562600" y="2209801"/>
            <a:ext cx="1905000" cy="366713"/>
          </a:xfrm>
          <a:prstGeom prst="rect">
            <a:avLst/>
          </a:prstGeom>
          <a:noFill/>
          <a:ln>
            <a:noFill/>
          </a:ln>
        </p:spPr>
        <p:txBody>
          <a:bodyPr spcFirstLastPara="1" wrap="square" lIns="91425" tIns="45700" rIns="91425" bIns="45700" anchor="t" anchorCtr="0">
            <a:spAutoFit/>
          </a:bodyPr>
          <a:lstStyle/>
          <a:p>
            <a:pPr>
              <a:buClr>
                <a:srgbClr val="000000"/>
              </a:buClr>
            </a:pPr>
            <a:endParaRPr kern="0">
              <a:solidFill>
                <a:srgbClr val="000000"/>
              </a:solidFill>
              <a:latin typeface="Calibri"/>
              <a:ea typeface="Calibri"/>
              <a:cs typeface="Calibri"/>
              <a:sym typeface="Calibri"/>
            </a:endParaRPr>
          </a:p>
        </p:txBody>
      </p:sp>
      <p:sp>
        <p:nvSpPr>
          <p:cNvPr id="897" name="Google Shape;897;p79"/>
          <p:cNvSpPr/>
          <p:nvPr/>
        </p:nvSpPr>
        <p:spPr>
          <a:xfrm>
            <a:off x="5181600" y="2057400"/>
            <a:ext cx="21336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pPr>
            <a:endParaRPr kern="0">
              <a:solidFill>
                <a:srgbClr val="000000"/>
              </a:solidFill>
              <a:latin typeface="Calibri"/>
              <a:ea typeface="Calibri"/>
              <a:cs typeface="Calibri"/>
              <a:sym typeface="Calibri"/>
            </a:endParaRPr>
          </a:p>
        </p:txBody>
      </p:sp>
      <p:cxnSp>
        <p:nvCxnSpPr>
          <p:cNvPr id="898" name="Google Shape;898;p79"/>
          <p:cNvCxnSpPr/>
          <p:nvPr/>
        </p:nvCxnSpPr>
        <p:spPr>
          <a:xfrm>
            <a:off x="5181600" y="2514600"/>
            <a:ext cx="2133600" cy="0"/>
          </a:xfrm>
          <a:prstGeom prst="straightConnector1">
            <a:avLst/>
          </a:prstGeom>
          <a:noFill/>
          <a:ln w="9525" cap="flat" cmpd="sng">
            <a:solidFill>
              <a:schemeClr val="dk1"/>
            </a:solidFill>
            <a:prstDash val="solid"/>
            <a:round/>
            <a:headEnd type="none" w="med" len="med"/>
            <a:tailEnd type="none" w="med" len="med"/>
          </a:ln>
        </p:spPr>
      </p:cxnSp>
      <p:cxnSp>
        <p:nvCxnSpPr>
          <p:cNvPr id="899" name="Google Shape;899;p79"/>
          <p:cNvCxnSpPr/>
          <p:nvPr/>
        </p:nvCxnSpPr>
        <p:spPr>
          <a:xfrm>
            <a:off x="5181600" y="2971800"/>
            <a:ext cx="2133600" cy="0"/>
          </a:xfrm>
          <a:prstGeom prst="straightConnector1">
            <a:avLst/>
          </a:prstGeom>
          <a:noFill/>
          <a:ln w="9525" cap="flat" cmpd="sng">
            <a:solidFill>
              <a:schemeClr val="dk1"/>
            </a:solidFill>
            <a:prstDash val="solid"/>
            <a:round/>
            <a:headEnd type="none" w="med" len="med"/>
            <a:tailEnd type="none" w="med" len="med"/>
          </a:ln>
        </p:spPr>
      </p:cxnSp>
      <p:sp>
        <p:nvSpPr>
          <p:cNvPr id="900" name="Google Shape;900;p79"/>
          <p:cNvSpPr txBox="1"/>
          <p:nvPr/>
        </p:nvSpPr>
        <p:spPr>
          <a:xfrm>
            <a:off x="5556251" y="2081213"/>
            <a:ext cx="1243013" cy="1314450"/>
          </a:xfrm>
          <a:prstGeom prst="rect">
            <a:avLst/>
          </a:prstGeom>
          <a:noFill/>
          <a:ln>
            <a:noFill/>
          </a:ln>
        </p:spPr>
        <p:txBody>
          <a:bodyPr spcFirstLastPara="1" wrap="square" lIns="91425" tIns="45700" rIns="91425" bIns="45700" anchor="t" anchorCtr="0">
            <a:spAutoFit/>
          </a:bodyPr>
          <a:lstStyle/>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p:txBody>
      </p:sp>
      <p:cxnSp>
        <p:nvCxnSpPr>
          <p:cNvPr id="901" name="Google Shape;901;p79"/>
          <p:cNvCxnSpPr/>
          <p:nvPr/>
        </p:nvCxnSpPr>
        <p:spPr>
          <a:xfrm>
            <a:off x="5334000" y="2362200"/>
            <a:ext cx="0" cy="381000"/>
          </a:xfrm>
          <a:prstGeom prst="straightConnector1">
            <a:avLst/>
          </a:prstGeom>
          <a:noFill/>
          <a:ln w="9525" cap="flat" cmpd="sng">
            <a:solidFill>
              <a:schemeClr val="dk1"/>
            </a:solidFill>
            <a:prstDash val="solid"/>
            <a:round/>
            <a:headEnd type="triangle" w="med" len="med"/>
            <a:tailEnd type="triangle" w="med" len="med"/>
          </a:ln>
        </p:spPr>
      </p:cxnSp>
      <p:cxnSp>
        <p:nvCxnSpPr>
          <p:cNvPr id="902" name="Google Shape;902;p79"/>
          <p:cNvCxnSpPr/>
          <p:nvPr/>
        </p:nvCxnSpPr>
        <p:spPr>
          <a:xfrm>
            <a:off x="5334000" y="2819400"/>
            <a:ext cx="0" cy="381000"/>
          </a:xfrm>
          <a:prstGeom prst="straightConnector1">
            <a:avLst/>
          </a:prstGeom>
          <a:noFill/>
          <a:ln w="9525" cap="flat" cmpd="sng">
            <a:solidFill>
              <a:schemeClr val="dk1"/>
            </a:solidFill>
            <a:prstDash val="solid"/>
            <a:round/>
            <a:headEnd type="triangle" w="med" len="med"/>
            <a:tailEnd type="triangle" w="med" len="med"/>
          </a:ln>
        </p:spPr>
      </p:cxnSp>
      <p:sp>
        <p:nvSpPr>
          <p:cNvPr id="903" name="Google Shape;903;p79"/>
          <p:cNvSpPr txBox="1"/>
          <p:nvPr/>
        </p:nvSpPr>
        <p:spPr>
          <a:xfrm>
            <a:off x="4683126" y="2608263"/>
            <a:ext cx="549275" cy="304800"/>
          </a:xfrm>
          <a:prstGeom prst="rect">
            <a:avLst/>
          </a:prstGeom>
          <a:noFill/>
          <a:ln>
            <a:noFill/>
          </a:ln>
        </p:spPr>
        <p:txBody>
          <a:bodyPr spcFirstLastPara="1" wrap="square" lIns="91425" tIns="45700" rIns="91425" bIns="45700" anchor="t" anchorCtr="0">
            <a:spAutoFit/>
          </a:bodyPr>
          <a:lstStyle/>
          <a:p>
            <a:pPr>
              <a:buClr>
                <a:srgbClr val="000000"/>
              </a:buClr>
            </a:pPr>
            <a:r>
              <a:rPr lang="en-US" sz="1400" kern="0">
                <a:solidFill>
                  <a:srgbClr val="000000"/>
                </a:solidFill>
                <a:latin typeface="Calibri"/>
                <a:ea typeface="Calibri"/>
                <a:cs typeface="Calibri"/>
                <a:sym typeface="Calibri"/>
              </a:rPr>
              <a:t>logic</a:t>
            </a:r>
            <a:endParaRPr sz="1400" kern="0">
              <a:solidFill>
                <a:srgbClr val="000000"/>
              </a:solidFill>
              <a:latin typeface="Arial"/>
              <a:cs typeface="Arial"/>
              <a:sym typeface="Arial"/>
            </a:endParaRPr>
          </a:p>
        </p:txBody>
      </p:sp>
      <p:sp>
        <p:nvSpPr>
          <p:cNvPr id="904" name="Google Shape;904;p79"/>
          <p:cNvSpPr txBox="1"/>
          <p:nvPr/>
        </p:nvSpPr>
        <p:spPr>
          <a:xfrm>
            <a:off x="5257800" y="3405188"/>
            <a:ext cx="1860550" cy="67151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Similar functions</a:t>
            </a:r>
            <a:endParaRPr sz="1400" kern="0">
              <a:solidFill>
                <a:srgbClr val="000000"/>
              </a:solidFill>
              <a:latin typeface="Arial"/>
              <a:cs typeface="Arial"/>
              <a:sym typeface="Arial"/>
            </a:endParaRPr>
          </a:p>
        </p:txBody>
      </p:sp>
      <p:sp>
        <p:nvSpPr>
          <p:cNvPr id="905" name="Google Shape;905;p79"/>
          <p:cNvSpPr/>
          <p:nvPr/>
        </p:nvSpPr>
        <p:spPr>
          <a:xfrm>
            <a:off x="8153400" y="2057400"/>
            <a:ext cx="19050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06" name="Google Shape;906;p79"/>
          <p:cNvCxnSpPr/>
          <p:nvPr/>
        </p:nvCxnSpPr>
        <p:spPr>
          <a:xfrm>
            <a:off x="8153400" y="2438400"/>
            <a:ext cx="1905000" cy="0"/>
          </a:xfrm>
          <a:prstGeom prst="straightConnector1">
            <a:avLst/>
          </a:prstGeom>
          <a:noFill/>
          <a:ln w="9525" cap="flat" cmpd="sng">
            <a:solidFill>
              <a:schemeClr val="dk1"/>
            </a:solidFill>
            <a:prstDash val="solid"/>
            <a:round/>
            <a:headEnd type="none" w="med" len="med"/>
            <a:tailEnd type="none" w="med" len="med"/>
          </a:ln>
        </p:spPr>
      </p:cxnSp>
      <p:cxnSp>
        <p:nvCxnSpPr>
          <p:cNvPr id="907" name="Google Shape;907;p79"/>
          <p:cNvCxnSpPr/>
          <p:nvPr/>
        </p:nvCxnSpPr>
        <p:spPr>
          <a:xfrm>
            <a:off x="8153400" y="2895600"/>
            <a:ext cx="1905000" cy="0"/>
          </a:xfrm>
          <a:prstGeom prst="straightConnector1">
            <a:avLst/>
          </a:prstGeom>
          <a:noFill/>
          <a:ln w="9525" cap="flat" cmpd="sng">
            <a:solidFill>
              <a:schemeClr val="dk1"/>
            </a:solidFill>
            <a:prstDash val="solid"/>
            <a:round/>
            <a:headEnd type="none" w="med" len="med"/>
            <a:tailEnd type="none" w="med" len="med"/>
          </a:ln>
        </p:spPr>
      </p:cxnSp>
      <p:sp>
        <p:nvSpPr>
          <p:cNvPr id="908" name="Google Shape;908;p79"/>
          <p:cNvSpPr txBox="1"/>
          <p:nvPr/>
        </p:nvSpPr>
        <p:spPr>
          <a:xfrm>
            <a:off x="8458200" y="2106613"/>
            <a:ext cx="1327150" cy="1162050"/>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600" kern="0">
                <a:solidFill>
                  <a:srgbClr val="000000"/>
                </a:solidFill>
                <a:latin typeface="Calibri"/>
                <a:ea typeface="Calibri"/>
                <a:cs typeface="Calibri"/>
                <a:sym typeface="Calibri"/>
              </a:rPr>
              <a:t>Time t</a:t>
            </a:r>
            <a:r>
              <a:rPr lang="en-US" sz="1600" kern="0" baseline="-25000">
                <a:solidFill>
                  <a:srgbClr val="000000"/>
                </a:solidFill>
                <a:latin typeface="Calibri"/>
                <a:ea typeface="Calibri"/>
                <a:cs typeface="Calibri"/>
                <a:sym typeface="Calibri"/>
              </a:rPr>
              <a:t>0</a:t>
            </a:r>
            <a:endParaRPr sz="1400" kern="0">
              <a:solidFill>
                <a:srgbClr val="000000"/>
              </a:solidFill>
              <a:latin typeface="Arial"/>
              <a:cs typeface="Arial"/>
              <a:sym typeface="Arial"/>
            </a:endParaRPr>
          </a:p>
          <a:p>
            <a:pPr algn="ctr">
              <a:buClr>
                <a:srgbClr val="000000"/>
              </a:buClr>
            </a:pPr>
            <a:endParaRPr sz="1600" kern="0" baseline="-25000">
              <a:solidFill>
                <a:srgbClr val="000000"/>
              </a:solidFill>
              <a:latin typeface="Calibri"/>
              <a:ea typeface="Calibri"/>
              <a:cs typeface="Calibri"/>
              <a:sym typeface="Calibri"/>
            </a:endParaRPr>
          </a:p>
          <a:p>
            <a:pPr algn="ctr">
              <a:buClr>
                <a:srgbClr val="000000"/>
              </a:buClr>
            </a:pPr>
            <a:r>
              <a:rPr lang="en-US" sz="1600" kern="0">
                <a:solidFill>
                  <a:srgbClr val="000000"/>
                </a:solidFill>
                <a:latin typeface="Calibri"/>
                <a:ea typeface="Calibri"/>
                <a:cs typeface="Calibri"/>
                <a:sym typeface="Calibri"/>
              </a:rPr>
              <a:t>Time t</a:t>
            </a:r>
            <a:r>
              <a:rPr lang="en-US" sz="1600" kern="0" baseline="-25000">
                <a:solidFill>
                  <a:srgbClr val="000000"/>
                </a:solidFill>
                <a:latin typeface="Calibri"/>
                <a:ea typeface="Calibri"/>
                <a:cs typeface="Calibri"/>
                <a:sym typeface="Calibri"/>
              </a:rPr>
              <a:t>0 </a:t>
            </a:r>
            <a:r>
              <a:rPr lang="en-US" sz="1600" kern="0">
                <a:solidFill>
                  <a:srgbClr val="000000"/>
                </a:solidFill>
                <a:latin typeface="Calibri"/>
                <a:ea typeface="Calibri"/>
                <a:cs typeface="Calibri"/>
                <a:sym typeface="Calibri"/>
              </a:rPr>
              <a:t>+ X</a:t>
            </a:r>
            <a:endParaRPr sz="1600" kern="0" baseline="-25000">
              <a:solidFill>
                <a:srgbClr val="000000"/>
              </a:solidFill>
              <a:latin typeface="Calibri"/>
              <a:ea typeface="Calibri"/>
              <a:cs typeface="Calibri"/>
              <a:sym typeface="Calibri"/>
            </a:endParaRPr>
          </a:p>
          <a:p>
            <a:pPr algn="ctr">
              <a:buClr>
                <a:srgbClr val="000000"/>
              </a:buClr>
            </a:pPr>
            <a:endParaRPr sz="1600" kern="0" baseline="-25000">
              <a:solidFill>
                <a:srgbClr val="000000"/>
              </a:solidFill>
              <a:latin typeface="Calibri"/>
              <a:ea typeface="Calibri"/>
              <a:cs typeface="Calibri"/>
              <a:sym typeface="Calibri"/>
            </a:endParaRPr>
          </a:p>
          <a:p>
            <a:pPr algn="ctr">
              <a:buClr>
                <a:srgbClr val="000000"/>
              </a:buClr>
            </a:pPr>
            <a:r>
              <a:rPr lang="en-US" sz="1600" kern="0">
                <a:solidFill>
                  <a:srgbClr val="000000"/>
                </a:solidFill>
                <a:latin typeface="Calibri"/>
                <a:ea typeface="Calibri"/>
                <a:cs typeface="Calibri"/>
                <a:sym typeface="Calibri"/>
              </a:rPr>
              <a:t>Time t</a:t>
            </a:r>
            <a:r>
              <a:rPr lang="en-US" sz="1600" kern="0" baseline="-25000">
                <a:solidFill>
                  <a:srgbClr val="000000"/>
                </a:solidFill>
                <a:latin typeface="Calibri"/>
                <a:ea typeface="Calibri"/>
                <a:cs typeface="Calibri"/>
                <a:sym typeface="Calibri"/>
              </a:rPr>
              <a:t>0  </a:t>
            </a:r>
            <a:r>
              <a:rPr lang="en-US" sz="1600" kern="0">
                <a:solidFill>
                  <a:srgbClr val="000000"/>
                </a:solidFill>
                <a:latin typeface="Calibri"/>
                <a:ea typeface="Calibri"/>
                <a:cs typeface="Calibri"/>
                <a:sym typeface="Calibri"/>
              </a:rPr>
              <a:t>+ 2X</a:t>
            </a:r>
            <a:endParaRPr sz="1400" kern="0">
              <a:solidFill>
                <a:srgbClr val="000000"/>
              </a:solidFill>
              <a:latin typeface="Arial"/>
              <a:cs typeface="Arial"/>
              <a:sym typeface="Arial"/>
            </a:endParaRPr>
          </a:p>
        </p:txBody>
      </p:sp>
      <p:sp>
        <p:nvSpPr>
          <p:cNvPr id="909" name="Google Shape;909;p79"/>
          <p:cNvSpPr txBox="1"/>
          <p:nvPr/>
        </p:nvSpPr>
        <p:spPr>
          <a:xfrm>
            <a:off x="8207375" y="3436938"/>
            <a:ext cx="1771650" cy="67151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Related by time</a:t>
            </a:r>
            <a:endParaRPr sz="1400" kern="0">
              <a:solidFill>
                <a:srgbClr val="000000"/>
              </a:solidFill>
              <a:latin typeface="Arial"/>
              <a:cs typeface="Arial"/>
              <a:sym typeface="Arial"/>
            </a:endParaRPr>
          </a:p>
        </p:txBody>
      </p:sp>
      <p:sp>
        <p:nvSpPr>
          <p:cNvPr id="910" name="Google Shape;910;p79"/>
          <p:cNvSpPr/>
          <p:nvPr/>
        </p:nvSpPr>
        <p:spPr>
          <a:xfrm>
            <a:off x="5235575" y="4383088"/>
            <a:ext cx="19812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11" name="Google Shape;911;p79"/>
          <p:cNvCxnSpPr/>
          <p:nvPr/>
        </p:nvCxnSpPr>
        <p:spPr>
          <a:xfrm>
            <a:off x="5224463" y="4841875"/>
            <a:ext cx="1981200" cy="0"/>
          </a:xfrm>
          <a:prstGeom prst="straightConnector1">
            <a:avLst/>
          </a:prstGeom>
          <a:noFill/>
          <a:ln w="9525" cap="flat" cmpd="sng">
            <a:solidFill>
              <a:schemeClr val="dk1"/>
            </a:solidFill>
            <a:prstDash val="solid"/>
            <a:round/>
            <a:headEnd type="none" w="med" len="med"/>
            <a:tailEnd type="none" w="med" len="med"/>
          </a:ln>
        </p:spPr>
      </p:cxnSp>
      <p:cxnSp>
        <p:nvCxnSpPr>
          <p:cNvPr id="912" name="Google Shape;912;p79"/>
          <p:cNvCxnSpPr/>
          <p:nvPr/>
        </p:nvCxnSpPr>
        <p:spPr>
          <a:xfrm>
            <a:off x="5235575" y="5287963"/>
            <a:ext cx="1981200" cy="0"/>
          </a:xfrm>
          <a:prstGeom prst="straightConnector1">
            <a:avLst/>
          </a:prstGeom>
          <a:noFill/>
          <a:ln w="9525" cap="flat" cmpd="sng">
            <a:solidFill>
              <a:schemeClr val="dk1"/>
            </a:solidFill>
            <a:prstDash val="solid"/>
            <a:round/>
            <a:headEnd type="none" w="med" len="med"/>
            <a:tailEnd type="none" w="med" len="med"/>
          </a:ln>
        </p:spPr>
      </p:cxnSp>
      <p:sp>
        <p:nvSpPr>
          <p:cNvPr id="913" name="Google Shape;913;p79"/>
          <p:cNvSpPr txBox="1"/>
          <p:nvPr/>
        </p:nvSpPr>
        <p:spPr>
          <a:xfrm>
            <a:off x="5583239" y="4397375"/>
            <a:ext cx="1165225" cy="1314450"/>
          </a:xfrm>
          <a:prstGeom prst="rect">
            <a:avLst/>
          </a:prstGeom>
          <a:noFill/>
          <a:ln>
            <a:noFill/>
          </a:ln>
        </p:spPr>
        <p:txBody>
          <a:bodyPr spcFirstLastPara="1" wrap="square" lIns="91425" tIns="45700" rIns="91425" bIns="45700" anchor="t" anchorCtr="0">
            <a:spAutoFit/>
          </a:bodyPr>
          <a:lstStyle/>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B</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C</a:t>
            </a:r>
            <a:endParaRPr sz="1400" kern="0">
              <a:solidFill>
                <a:srgbClr val="000000"/>
              </a:solidFill>
              <a:latin typeface="Arial"/>
              <a:cs typeface="Arial"/>
              <a:sym typeface="Arial"/>
            </a:endParaRPr>
          </a:p>
        </p:txBody>
      </p:sp>
      <p:sp>
        <p:nvSpPr>
          <p:cNvPr id="914" name="Google Shape;914;p79"/>
          <p:cNvSpPr txBox="1"/>
          <p:nvPr/>
        </p:nvSpPr>
        <p:spPr>
          <a:xfrm>
            <a:off x="4602163" y="5713413"/>
            <a:ext cx="3105150" cy="67151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Related by order of functions</a:t>
            </a:r>
            <a:endParaRPr sz="1400" kern="0">
              <a:solidFill>
                <a:srgbClr val="000000"/>
              </a:solidFill>
              <a:latin typeface="Arial"/>
              <a:cs typeface="Arial"/>
              <a:sym typeface="Arial"/>
            </a:endParaRPr>
          </a:p>
        </p:txBody>
      </p:sp>
      <p:sp>
        <p:nvSpPr>
          <p:cNvPr id="915" name="Google Shape;915;p79"/>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16</a:t>
            </a:fld>
            <a:endParaRPr sz="1200" kern="0">
              <a:solidFill>
                <a:srgbClr val="000000"/>
              </a:solidFill>
              <a:latin typeface="Calibri"/>
              <a:ea typeface="Calibri"/>
              <a:cs typeface="Calibri"/>
              <a:sym typeface="Calibri"/>
            </a:endParaRPr>
          </a:p>
        </p:txBody>
      </p:sp>
      <p:pic>
        <p:nvPicPr>
          <p:cNvPr id="916" name="Google Shape;916;p79"/>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917" name="Google Shape;917;p79"/>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80"/>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17</a:t>
            </a:fld>
            <a:endParaRPr kern="0"/>
          </a:p>
        </p:txBody>
      </p:sp>
      <p:sp>
        <p:nvSpPr>
          <p:cNvPr id="923" name="Google Shape;923;p80"/>
          <p:cNvSpPr txBox="1">
            <a:spLocks noGrp="1"/>
          </p:cNvSpPr>
          <p:nvPr>
            <p:ph type="title"/>
          </p:nvPr>
        </p:nvSpPr>
        <p:spPr>
          <a:xfrm>
            <a:off x="1981200" y="457201"/>
            <a:ext cx="8229600" cy="1241425"/>
          </a:xfrm>
          <a:prstGeom prst="rect">
            <a:avLst/>
          </a:prstGeom>
          <a:noFill/>
          <a:ln>
            <a:noFill/>
          </a:ln>
        </p:spPr>
        <p:txBody>
          <a:bodyPr spcFirstLastPara="1" wrap="square" lIns="91425" tIns="45700" rIns="91425" bIns="45700" anchor="ctr" anchorCtr="0">
            <a:normAutofit/>
          </a:bodyPr>
          <a:lstStyle/>
          <a:p>
            <a:pPr>
              <a:buSzPts val="4400"/>
            </a:pPr>
            <a:r>
              <a:rPr lang="en-US"/>
              <a:t>Examples of Cohesion (Cont.)</a:t>
            </a:r>
            <a:endParaRPr/>
          </a:p>
        </p:txBody>
      </p:sp>
      <p:sp>
        <p:nvSpPr>
          <p:cNvPr id="924" name="Google Shape;924;p80"/>
          <p:cNvSpPr/>
          <p:nvPr/>
        </p:nvSpPr>
        <p:spPr>
          <a:xfrm>
            <a:off x="5124450" y="4327525"/>
            <a:ext cx="19812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25" name="Google Shape;925;p80"/>
          <p:cNvCxnSpPr/>
          <p:nvPr/>
        </p:nvCxnSpPr>
        <p:spPr>
          <a:xfrm>
            <a:off x="5124450" y="4708525"/>
            <a:ext cx="1981200" cy="0"/>
          </a:xfrm>
          <a:prstGeom prst="straightConnector1">
            <a:avLst/>
          </a:prstGeom>
          <a:noFill/>
          <a:ln w="9525" cap="flat" cmpd="sng">
            <a:solidFill>
              <a:schemeClr val="dk1"/>
            </a:solidFill>
            <a:prstDash val="solid"/>
            <a:round/>
            <a:headEnd type="none" w="med" len="med"/>
            <a:tailEnd type="none" w="med" len="med"/>
          </a:ln>
        </p:spPr>
      </p:cxnSp>
      <p:cxnSp>
        <p:nvCxnSpPr>
          <p:cNvPr id="926" name="Google Shape;926;p80"/>
          <p:cNvCxnSpPr/>
          <p:nvPr/>
        </p:nvCxnSpPr>
        <p:spPr>
          <a:xfrm>
            <a:off x="5124450" y="5165725"/>
            <a:ext cx="1981200" cy="0"/>
          </a:xfrm>
          <a:prstGeom prst="straightConnector1">
            <a:avLst/>
          </a:prstGeom>
          <a:noFill/>
          <a:ln w="9525" cap="flat" cmpd="sng">
            <a:solidFill>
              <a:schemeClr val="dk1"/>
            </a:solidFill>
            <a:prstDash val="solid"/>
            <a:round/>
            <a:headEnd type="none" w="med" len="med"/>
            <a:tailEnd type="none" w="med" len="med"/>
          </a:ln>
        </p:spPr>
      </p:cxnSp>
      <p:sp>
        <p:nvSpPr>
          <p:cNvPr id="927" name="Google Shape;927;p80"/>
          <p:cNvSpPr txBox="1"/>
          <p:nvPr/>
        </p:nvSpPr>
        <p:spPr>
          <a:xfrm>
            <a:off x="5257801" y="4275138"/>
            <a:ext cx="1731963" cy="1314450"/>
          </a:xfrm>
          <a:prstGeom prst="rect">
            <a:avLst/>
          </a:prstGeom>
          <a:noFill/>
          <a:ln>
            <a:noFill/>
          </a:ln>
        </p:spPr>
        <p:txBody>
          <a:bodyPr spcFirstLastPara="1" wrap="square" lIns="91425" tIns="45700" rIns="91425" bIns="45700" anchor="t" anchorCtr="0">
            <a:spAutoFit/>
          </a:bodyPr>
          <a:lstStyle/>
          <a:p>
            <a:pPr>
              <a:buClr>
                <a:srgbClr val="000000"/>
              </a:buClr>
            </a:pPr>
            <a:r>
              <a:rPr lang="en-US" sz="1600" kern="0">
                <a:solidFill>
                  <a:srgbClr val="000000"/>
                </a:solidFill>
                <a:latin typeface="Calibri"/>
                <a:ea typeface="Calibri"/>
                <a:cs typeface="Calibri"/>
                <a:sym typeface="Calibri"/>
              </a:rPr>
              <a:t>Function A part 1</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A part 2</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A part 3</a:t>
            </a:r>
            <a:endParaRPr sz="1400" kern="0">
              <a:solidFill>
                <a:srgbClr val="000000"/>
              </a:solidFill>
              <a:latin typeface="Arial"/>
              <a:cs typeface="Arial"/>
              <a:sym typeface="Arial"/>
            </a:endParaRPr>
          </a:p>
        </p:txBody>
      </p:sp>
      <p:sp>
        <p:nvSpPr>
          <p:cNvPr id="928" name="Google Shape;928;p80"/>
          <p:cNvSpPr txBox="1"/>
          <p:nvPr/>
        </p:nvSpPr>
        <p:spPr>
          <a:xfrm>
            <a:off x="3803650" y="5735638"/>
            <a:ext cx="4527550" cy="67151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Sequential with complete, related functions</a:t>
            </a:r>
            <a:endParaRPr sz="1400" kern="0">
              <a:solidFill>
                <a:srgbClr val="000000"/>
              </a:solidFill>
              <a:latin typeface="Arial"/>
              <a:cs typeface="Arial"/>
              <a:sym typeface="Arial"/>
            </a:endParaRPr>
          </a:p>
        </p:txBody>
      </p:sp>
      <p:sp>
        <p:nvSpPr>
          <p:cNvPr id="929" name="Google Shape;929;p80"/>
          <p:cNvSpPr/>
          <p:nvPr/>
        </p:nvSpPr>
        <p:spPr>
          <a:xfrm>
            <a:off x="2819400" y="1957388"/>
            <a:ext cx="19812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30" name="Google Shape;930;p80"/>
          <p:cNvCxnSpPr/>
          <p:nvPr/>
        </p:nvCxnSpPr>
        <p:spPr>
          <a:xfrm>
            <a:off x="2819400" y="2338388"/>
            <a:ext cx="1981200" cy="0"/>
          </a:xfrm>
          <a:prstGeom prst="straightConnector1">
            <a:avLst/>
          </a:prstGeom>
          <a:noFill/>
          <a:ln w="9525" cap="flat" cmpd="sng">
            <a:solidFill>
              <a:schemeClr val="dk1"/>
            </a:solidFill>
            <a:prstDash val="solid"/>
            <a:round/>
            <a:headEnd type="none" w="med" len="med"/>
            <a:tailEnd type="none" w="med" len="med"/>
          </a:ln>
        </p:spPr>
      </p:cxnSp>
      <p:cxnSp>
        <p:nvCxnSpPr>
          <p:cNvPr id="931" name="Google Shape;931;p80"/>
          <p:cNvCxnSpPr/>
          <p:nvPr/>
        </p:nvCxnSpPr>
        <p:spPr>
          <a:xfrm>
            <a:off x="2819400" y="2795588"/>
            <a:ext cx="1981200" cy="0"/>
          </a:xfrm>
          <a:prstGeom prst="straightConnector1">
            <a:avLst/>
          </a:prstGeom>
          <a:noFill/>
          <a:ln w="9525" cap="flat" cmpd="sng">
            <a:solidFill>
              <a:schemeClr val="dk1"/>
            </a:solidFill>
            <a:prstDash val="solid"/>
            <a:round/>
            <a:headEnd type="none" w="med" len="med"/>
            <a:tailEnd type="none" w="med" len="med"/>
          </a:ln>
        </p:spPr>
      </p:cxnSp>
      <p:sp>
        <p:nvSpPr>
          <p:cNvPr id="932" name="Google Shape;932;p80"/>
          <p:cNvSpPr txBox="1"/>
          <p:nvPr/>
        </p:nvSpPr>
        <p:spPr>
          <a:xfrm>
            <a:off x="3200401" y="1905000"/>
            <a:ext cx="1165225" cy="1314450"/>
          </a:xfrm>
          <a:prstGeom prst="rect">
            <a:avLst/>
          </a:prstGeom>
          <a:noFill/>
          <a:ln>
            <a:noFill/>
          </a:ln>
        </p:spPr>
        <p:txBody>
          <a:bodyPr spcFirstLastPara="1" wrap="square" lIns="91425" tIns="45700" rIns="91425" bIns="45700" anchor="t" anchorCtr="0">
            <a:spAutoFit/>
          </a:bodyPr>
          <a:lstStyle/>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B</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C</a:t>
            </a:r>
            <a:endParaRPr sz="1400" kern="0">
              <a:solidFill>
                <a:srgbClr val="000000"/>
              </a:solidFill>
              <a:latin typeface="Arial"/>
              <a:cs typeface="Arial"/>
              <a:sym typeface="Arial"/>
            </a:endParaRPr>
          </a:p>
        </p:txBody>
      </p:sp>
      <p:sp>
        <p:nvSpPr>
          <p:cNvPr id="933" name="Google Shape;933;p80"/>
          <p:cNvSpPr txBox="1"/>
          <p:nvPr/>
        </p:nvSpPr>
        <p:spPr>
          <a:xfrm>
            <a:off x="2687639" y="3365501"/>
            <a:ext cx="2147887" cy="671513"/>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Access same data</a:t>
            </a:r>
            <a:endParaRPr sz="1400" kern="0">
              <a:solidFill>
                <a:srgbClr val="000000"/>
              </a:solidFill>
              <a:latin typeface="Arial"/>
              <a:cs typeface="Arial"/>
              <a:sym typeface="Arial"/>
            </a:endParaRPr>
          </a:p>
        </p:txBody>
      </p:sp>
      <p:sp>
        <p:nvSpPr>
          <p:cNvPr id="934" name="Google Shape;934;p80"/>
          <p:cNvSpPr/>
          <p:nvPr/>
        </p:nvSpPr>
        <p:spPr>
          <a:xfrm>
            <a:off x="7562850" y="1957388"/>
            <a:ext cx="1981200" cy="12954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35" name="Google Shape;935;p80"/>
          <p:cNvCxnSpPr/>
          <p:nvPr/>
        </p:nvCxnSpPr>
        <p:spPr>
          <a:xfrm>
            <a:off x="7562850" y="2338388"/>
            <a:ext cx="1981200" cy="0"/>
          </a:xfrm>
          <a:prstGeom prst="straightConnector1">
            <a:avLst/>
          </a:prstGeom>
          <a:noFill/>
          <a:ln w="9525" cap="flat" cmpd="sng">
            <a:solidFill>
              <a:schemeClr val="dk1"/>
            </a:solidFill>
            <a:prstDash val="solid"/>
            <a:round/>
            <a:headEnd type="none" w="med" len="med"/>
            <a:tailEnd type="none" w="med" len="med"/>
          </a:ln>
        </p:spPr>
      </p:cxnSp>
      <p:cxnSp>
        <p:nvCxnSpPr>
          <p:cNvPr id="936" name="Google Shape;936;p80"/>
          <p:cNvCxnSpPr/>
          <p:nvPr/>
        </p:nvCxnSpPr>
        <p:spPr>
          <a:xfrm>
            <a:off x="7562850" y="2795588"/>
            <a:ext cx="1981200" cy="0"/>
          </a:xfrm>
          <a:prstGeom prst="straightConnector1">
            <a:avLst/>
          </a:prstGeom>
          <a:noFill/>
          <a:ln w="9525" cap="flat" cmpd="sng">
            <a:solidFill>
              <a:schemeClr val="dk1"/>
            </a:solidFill>
            <a:prstDash val="solid"/>
            <a:round/>
            <a:headEnd type="none" w="med" len="med"/>
            <a:tailEnd type="none" w="med" len="med"/>
          </a:ln>
        </p:spPr>
      </p:cxnSp>
      <p:sp>
        <p:nvSpPr>
          <p:cNvPr id="937" name="Google Shape;937;p80"/>
          <p:cNvSpPr txBox="1"/>
          <p:nvPr/>
        </p:nvSpPr>
        <p:spPr>
          <a:xfrm>
            <a:off x="7943851" y="1905000"/>
            <a:ext cx="1165225" cy="1314450"/>
          </a:xfrm>
          <a:prstGeom prst="rect">
            <a:avLst/>
          </a:prstGeom>
          <a:noFill/>
          <a:ln>
            <a:noFill/>
          </a:ln>
        </p:spPr>
        <p:txBody>
          <a:bodyPr spcFirstLastPara="1" wrap="square" lIns="91425" tIns="45700" rIns="91425" bIns="45700" anchor="t" anchorCtr="0">
            <a:spAutoFit/>
          </a:bodyPr>
          <a:lstStyle/>
          <a:p>
            <a:pPr>
              <a:buClr>
                <a:srgbClr val="000000"/>
              </a:buClr>
            </a:pPr>
            <a:r>
              <a:rPr lang="en-US" sz="1600" kern="0">
                <a:solidFill>
                  <a:srgbClr val="000000"/>
                </a:solidFill>
                <a:latin typeface="Calibri"/>
                <a:ea typeface="Calibri"/>
                <a:cs typeface="Calibri"/>
                <a:sym typeface="Calibri"/>
              </a:rPr>
              <a:t>Function A</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B</a:t>
            </a:r>
            <a:endParaRPr sz="1400" kern="0">
              <a:solidFill>
                <a:srgbClr val="000000"/>
              </a:solidFill>
              <a:latin typeface="Arial"/>
              <a:cs typeface="Arial"/>
              <a:sym typeface="Arial"/>
            </a:endParaRPr>
          </a:p>
          <a:p>
            <a:pPr>
              <a:buClr>
                <a:srgbClr val="000000"/>
              </a:buClr>
            </a:pPr>
            <a:endParaRPr sz="1600" kern="0">
              <a:solidFill>
                <a:srgbClr val="000000"/>
              </a:solidFill>
              <a:latin typeface="Calibri"/>
              <a:ea typeface="Calibri"/>
              <a:cs typeface="Calibri"/>
              <a:sym typeface="Calibri"/>
            </a:endParaRPr>
          </a:p>
          <a:p>
            <a:pPr>
              <a:buClr>
                <a:srgbClr val="000000"/>
              </a:buClr>
            </a:pPr>
            <a:r>
              <a:rPr lang="en-US" sz="1600" kern="0">
                <a:solidFill>
                  <a:srgbClr val="000000"/>
                </a:solidFill>
                <a:latin typeface="Calibri"/>
                <a:ea typeface="Calibri"/>
                <a:cs typeface="Calibri"/>
                <a:sym typeface="Calibri"/>
              </a:rPr>
              <a:t>Function C</a:t>
            </a:r>
            <a:endParaRPr sz="1400" kern="0">
              <a:solidFill>
                <a:srgbClr val="000000"/>
              </a:solidFill>
              <a:latin typeface="Arial"/>
              <a:cs typeface="Arial"/>
              <a:sym typeface="Arial"/>
            </a:endParaRPr>
          </a:p>
        </p:txBody>
      </p:sp>
      <p:sp>
        <p:nvSpPr>
          <p:cNvPr id="938" name="Google Shape;938;p80"/>
          <p:cNvSpPr txBox="1"/>
          <p:nvPr/>
        </p:nvSpPr>
        <p:spPr>
          <a:xfrm>
            <a:off x="6781800" y="3365501"/>
            <a:ext cx="3448050" cy="671513"/>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i="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Output of one is input to another</a:t>
            </a:r>
            <a:endParaRPr sz="1400" kern="0">
              <a:solidFill>
                <a:srgbClr val="000000"/>
              </a:solidFill>
              <a:latin typeface="Arial"/>
              <a:cs typeface="Arial"/>
              <a:sym typeface="Arial"/>
            </a:endParaRPr>
          </a:p>
        </p:txBody>
      </p:sp>
      <p:sp>
        <p:nvSpPr>
          <p:cNvPr id="939" name="Google Shape;939;p80"/>
          <p:cNvSpPr/>
          <p:nvPr/>
        </p:nvSpPr>
        <p:spPr>
          <a:xfrm>
            <a:off x="5429250" y="2151063"/>
            <a:ext cx="609600" cy="609600"/>
          </a:xfrm>
          <a:prstGeom prst="can">
            <a:avLst>
              <a:gd name="adj" fmla="val 25000"/>
            </a:avLst>
          </a:prstGeom>
          <a:solidFill>
            <a:schemeClr val="folHlink"/>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40" name="Google Shape;940;p80"/>
          <p:cNvCxnSpPr>
            <a:stCxn id="941" idx="1"/>
            <a:endCxn id="929" idx="3"/>
          </p:cNvCxnSpPr>
          <p:nvPr/>
        </p:nvCxnSpPr>
        <p:spPr>
          <a:xfrm flipH="1">
            <a:off x="4800600" y="2497088"/>
            <a:ext cx="622200" cy="108000"/>
          </a:xfrm>
          <a:prstGeom prst="straightConnector1">
            <a:avLst/>
          </a:prstGeom>
          <a:noFill/>
          <a:ln w="9525" cap="flat" cmpd="sng">
            <a:solidFill>
              <a:schemeClr val="dk1"/>
            </a:solidFill>
            <a:prstDash val="solid"/>
            <a:round/>
            <a:headEnd type="triangle" w="med" len="med"/>
            <a:tailEnd type="triangle" w="med" len="med"/>
          </a:ln>
        </p:spPr>
      </p:cxnSp>
      <p:cxnSp>
        <p:nvCxnSpPr>
          <p:cNvPr id="942" name="Google Shape;942;p80"/>
          <p:cNvCxnSpPr/>
          <p:nvPr/>
        </p:nvCxnSpPr>
        <p:spPr>
          <a:xfrm rot="10800000">
            <a:off x="4805363" y="2144713"/>
            <a:ext cx="609600" cy="322262"/>
          </a:xfrm>
          <a:prstGeom prst="straightConnector1">
            <a:avLst/>
          </a:prstGeom>
          <a:noFill/>
          <a:ln w="9525" cap="flat" cmpd="sng">
            <a:solidFill>
              <a:schemeClr val="dk1"/>
            </a:solidFill>
            <a:prstDash val="solid"/>
            <a:round/>
            <a:headEnd type="triangle" w="med" len="med"/>
            <a:tailEnd type="triangle" w="med" len="med"/>
          </a:ln>
        </p:spPr>
      </p:cxnSp>
      <p:cxnSp>
        <p:nvCxnSpPr>
          <p:cNvPr id="941" name="Google Shape;941;p80"/>
          <p:cNvCxnSpPr/>
          <p:nvPr/>
        </p:nvCxnSpPr>
        <p:spPr>
          <a:xfrm rot="10800000" flipH="1">
            <a:off x="4805364" y="2497139"/>
            <a:ext cx="617537" cy="498475"/>
          </a:xfrm>
          <a:prstGeom prst="straightConnector1">
            <a:avLst/>
          </a:prstGeom>
          <a:noFill/>
          <a:ln w="9525" cap="flat" cmpd="sng">
            <a:solidFill>
              <a:schemeClr val="dk1"/>
            </a:solidFill>
            <a:prstDash val="solid"/>
            <a:round/>
            <a:headEnd type="triangle" w="med" len="med"/>
            <a:tailEnd type="triangle" w="med" len="med"/>
          </a:ln>
        </p:spPr>
      </p:cxnSp>
      <p:cxnSp>
        <p:nvCxnSpPr>
          <p:cNvPr id="943" name="Google Shape;943;p80"/>
          <p:cNvCxnSpPr/>
          <p:nvPr/>
        </p:nvCxnSpPr>
        <p:spPr>
          <a:xfrm>
            <a:off x="7696200" y="2133600"/>
            <a:ext cx="0" cy="304800"/>
          </a:xfrm>
          <a:prstGeom prst="straightConnector1">
            <a:avLst/>
          </a:prstGeom>
          <a:noFill/>
          <a:ln w="9525" cap="flat" cmpd="sng">
            <a:solidFill>
              <a:schemeClr val="dk1"/>
            </a:solidFill>
            <a:prstDash val="solid"/>
            <a:round/>
            <a:headEnd type="none" w="med" len="med"/>
            <a:tailEnd type="triangle" w="med" len="med"/>
          </a:ln>
        </p:spPr>
      </p:cxnSp>
      <p:cxnSp>
        <p:nvCxnSpPr>
          <p:cNvPr id="944" name="Google Shape;944;p80"/>
          <p:cNvCxnSpPr/>
          <p:nvPr/>
        </p:nvCxnSpPr>
        <p:spPr>
          <a:xfrm>
            <a:off x="7696200" y="2590800"/>
            <a:ext cx="0" cy="304800"/>
          </a:xfrm>
          <a:prstGeom prst="straightConnector1">
            <a:avLst/>
          </a:prstGeom>
          <a:noFill/>
          <a:ln w="9525" cap="flat" cmpd="sng">
            <a:solidFill>
              <a:schemeClr val="dk1"/>
            </a:solidFill>
            <a:prstDash val="solid"/>
            <a:round/>
            <a:headEnd type="none" w="med" len="med"/>
            <a:tailEnd type="triangle" w="med" len="med"/>
          </a:ln>
        </p:spPr>
      </p:cxnSp>
      <p:sp>
        <p:nvSpPr>
          <p:cNvPr id="945" name="Google Shape;945;p80"/>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17</a:t>
            </a:fld>
            <a:endParaRPr sz="1200" kern="0">
              <a:solidFill>
                <a:srgbClr val="000000"/>
              </a:solidFill>
              <a:latin typeface="Calibri"/>
              <a:ea typeface="Calibri"/>
              <a:cs typeface="Calibri"/>
              <a:sym typeface="Calibri"/>
            </a:endParaRPr>
          </a:p>
        </p:txBody>
      </p:sp>
      <p:pic>
        <p:nvPicPr>
          <p:cNvPr id="946" name="Google Shape;946;p80"/>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947" name="Google Shape;947;p80"/>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81"/>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18</a:t>
            </a:fld>
            <a:endParaRPr kern="0"/>
          </a:p>
        </p:txBody>
      </p:sp>
      <p:sp>
        <p:nvSpPr>
          <p:cNvPr id="953" name="Google Shape;953;p8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3600"/>
            </a:pPr>
            <a:r>
              <a:rPr lang="en-US" sz="3600"/>
              <a:t>Exercise: Cohesion for Each Module?</a:t>
            </a:r>
            <a:endParaRPr/>
          </a:p>
        </p:txBody>
      </p:sp>
      <p:sp>
        <p:nvSpPr>
          <p:cNvPr id="954" name="Google Shape;954;p81"/>
          <p:cNvSpPr txBox="1">
            <a:spLocks noGrp="1"/>
          </p:cNvSpPr>
          <p:nvPr>
            <p:ph type="body" idx="1"/>
          </p:nvPr>
        </p:nvSpPr>
        <p:spPr>
          <a:xfrm>
            <a:off x="1981200" y="2103438"/>
            <a:ext cx="8229600" cy="3886200"/>
          </a:xfrm>
          <a:prstGeom prst="rect">
            <a:avLst/>
          </a:prstGeom>
          <a:noFill/>
          <a:ln>
            <a:noFill/>
          </a:ln>
        </p:spPr>
        <p:txBody>
          <a:bodyPr spcFirstLastPara="1" wrap="square" lIns="91425" tIns="45700" rIns="91425" bIns="45700" anchor="t" anchorCtr="0">
            <a:normAutofit/>
          </a:bodyPr>
          <a:lstStyle/>
          <a:p>
            <a:pPr marL="342900">
              <a:lnSpc>
                <a:spcPct val="90000"/>
              </a:lnSpc>
              <a:spcBef>
                <a:spcPts val="0"/>
              </a:spcBef>
              <a:buSzPts val="2400"/>
            </a:pPr>
            <a:r>
              <a:rPr lang="en-US" sz="2400"/>
              <a:t>Compute average daily temperatures at various sites</a:t>
            </a:r>
            <a:endParaRPr/>
          </a:p>
          <a:p>
            <a:pPr marL="342900">
              <a:lnSpc>
                <a:spcPct val="90000"/>
              </a:lnSpc>
              <a:spcBef>
                <a:spcPts val="480"/>
              </a:spcBef>
              <a:buSzPts val="2400"/>
            </a:pPr>
            <a:r>
              <a:rPr lang="en-US" sz="2400"/>
              <a:t>Initialize sums and open files</a:t>
            </a:r>
            <a:endParaRPr/>
          </a:p>
          <a:p>
            <a:pPr marL="342900">
              <a:lnSpc>
                <a:spcPct val="90000"/>
              </a:lnSpc>
              <a:spcBef>
                <a:spcPts val="480"/>
              </a:spcBef>
              <a:buSzPts val="2400"/>
            </a:pPr>
            <a:r>
              <a:rPr lang="en-US" sz="2400"/>
              <a:t>Create new temperature record</a:t>
            </a:r>
            <a:endParaRPr/>
          </a:p>
          <a:p>
            <a:pPr marL="342900">
              <a:lnSpc>
                <a:spcPct val="90000"/>
              </a:lnSpc>
              <a:spcBef>
                <a:spcPts val="480"/>
              </a:spcBef>
              <a:buSzPts val="2400"/>
            </a:pPr>
            <a:r>
              <a:rPr lang="en-US" sz="2400"/>
              <a:t>Store temperature record</a:t>
            </a:r>
            <a:endParaRPr/>
          </a:p>
          <a:p>
            <a:pPr marL="342900">
              <a:lnSpc>
                <a:spcPct val="90000"/>
              </a:lnSpc>
              <a:spcBef>
                <a:spcPts val="480"/>
              </a:spcBef>
              <a:buSzPts val="2400"/>
            </a:pPr>
            <a:r>
              <a:rPr lang="en-US" sz="2400"/>
              <a:t>Close files and print average temperatures</a:t>
            </a:r>
            <a:endParaRPr/>
          </a:p>
          <a:p>
            <a:pPr marL="342900">
              <a:lnSpc>
                <a:spcPct val="90000"/>
              </a:lnSpc>
              <a:spcBef>
                <a:spcPts val="480"/>
              </a:spcBef>
              <a:buSzPts val="2400"/>
            </a:pPr>
            <a:r>
              <a:rPr lang="en-US" sz="2400"/>
              <a:t>Read in site, time, and temperature</a:t>
            </a:r>
            <a:endParaRPr/>
          </a:p>
          <a:p>
            <a:pPr marL="342900">
              <a:lnSpc>
                <a:spcPct val="90000"/>
              </a:lnSpc>
              <a:spcBef>
                <a:spcPts val="480"/>
              </a:spcBef>
              <a:buSzPts val="2400"/>
            </a:pPr>
            <a:r>
              <a:rPr lang="en-US" sz="2400"/>
              <a:t>Store record for specific site</a:t>
            </a:r>
            <a:endParaRPr/>
          </a:p>
          <a:p>
            <a:pPr marL="342900">
              <a:lnSpc>
                <a:spcPct val="90000"/>
              </a:lnSpc>
              <a:spcBef>
                <a:spcPts val="480"/>
              </a:spcBef>
              <a:buSzPts val="2400"/>
            </a:pPr>
            <a:r>
              <a:rPr lang="en-US" sz="2400"/>
              <a:t>Edit site, time, or temperature field</a:t>
            </a:r>
            <a:endParaRPr/>
          </a:p>
        </p:txBody>
      </p:sp>
      <p:sp>
        <p:nvSpPr>
          <p:cNvPr id="955" name="Google Shape;955;p81"/>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18</a:t>
            </a:fld>
            <a:endParaRPr sz="1200" kern="0">
              <a:solidFill>
                <a:srgbClr val="000000"/>
              </a:solidFill>
              <a:latin typeface="Calibri"/>
              <a:ea typeface="Calibri"/>
              <a:cs typeface="Calibri"/>
              <a:sym typeface="Calibri"/>
            </a:endParaRPr>
          </a:p>
        </p:txBody>
      </p:sp>
      <p:grpSp>
        <p:nvGrpSpPr>
          <p:cNvPr id="956" name="Google Shape;956;p81"/>
          <p:cNvGrpSpPr/>
          <p:nvPr/>
        </p:nvGrpSpPr>
        <p:grpSpPr>
          <a:xfrm>
            <a:off x="8188326" y="4298951"/>
            <a:ext cx="1992313" cy="1774825"/>
            <a:chOff x="6855031" y="4662055"/>
            <a:chExt cx="1992086" cy="1774372"/>
          </a:xfrm>
        </p:grpSpPr>
        <p:sp>
          <p:nvSpPr>
            <p:cNvPr id="957" name="Google Shape;957;p81"/>
            <p:cNvSpPr/>
            <p:nvPr/>
          </p:nvSpPr>
          <p:spPr>
            <a:xfrm>
              <a:off x="6855031" y="4662055"/>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58" name="Google Shape;958;p81"/>
            <p:cNvSpPr txBox="1"/>
            <p:nvPr/>
          </p:nvSpPr>
          <p:spPr>
            <a:xfrm>
              <a:off x="7101066" y="5014390"/>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959" name="Google Shape;959;p81"/>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960" name="Google Shape;960;p81"/>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82"/>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19</a:t>
            </a:fld>
            <a:endParaRPr kern="0"/>
          </a:p>
        </p:txBody>
      </p:sp>
      <p:sp>
        <p:nvSpPr>
          <p:cNvPr id="966" name="Google Shape;966;p82"/>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endParaRPr sz="1200" kern="0">
              <a:solidFill>
                <a:srgbClr val="000000"/>
              </a:solidFill>
              <a:latin typeface="Calibri"/>
              <a:ea typeface="Calibri"/>
              <a:cs typeface="Calibri"/>
              <a:sym typeface="Calibri"/>
            </a:endParaRPr>
          </a:p>
        </p:txBody>
      </p:sp>
      <p:sp>
        <p:nvSpPr>
          <p:cNvPr id="967" name="Google Shape;967;p82"/>
          <p:cNvSpPr txBox="1">
            <a:spLocks noGrp="1"/>
          </p:cNvSpPr>
          <p:nvPr>
            <p:ph type="title" idx="4294967295"/>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r>
              <a:rPr lang="en-US"/>
              <a:t>Outline</a:t>
            </a:r>
            <a:endParaRPr/>
          </a:p>
        </p:txBody>
      </p:sp>
      <p:sp>
        <p:nvSpPr>
          <p:cNvPr id="968" name="Google Shape;968;p82"/>
          <p:cNvSpPr txBox="1">
            <a:spLocks noGrp="1"/>
          </p:cNvSpPr>
          <p:nvPr>
            <p:ph type="body" idx="4294967295"/>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indent="-342900">
              <a:spcBef>
                <a:spcPts val="0"/>
              </a:spcBef>
              <a:buFont typeface="Noto Sans Symbols"/>
              <a:buChar char="✔"/>
            </a:pPr>
            <a:r>
              <a:rPr lang="en-US"/>
              <a:t>Cohesion</a:t>
            </a:r>
            <a:endParaRPr/>
          </a:p>
          <a:p>
            <a:pPr marL="342900" indent="-342900">
              <a:buClr>
                <a:srgbClr val="0000F4"/>
              </a:buClr>
            </a:pPr>
            <a:r>
              <a:rPr lang="en-US">
                <a:solidFill>
                  <a:srgbClr val="0000F4"/>
                </a:solidFill>
              </a:rPr>
              <a:t>Coupling</a:t>
            </a:r>
            <a:endParaRPr/>
          </a:p>
        </p:txBody>
      </p:sp>
      <p:pic>
        <p:nvPicPr>
          <p:cNvPr id="969" name="Google Shape;969;p82"/>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970" name="Google Shape;970;p82"/>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5"/>
          <p:cNvSpPr txBox="1">
            <a:spLocks noGrp="1"/>
          </p:cNvSpPr>
          <p:nvPr>
            <p:ph type="title"/>
          </p:nvPr>
        </p:nvSpPr>
        <p:spPr>
          <a:xfrm>
            <a:off x="3657601"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a:solidFill>
                  <a:schemeClr val="lt1"/>
                </a:solidFill>
              </a:rPr>
              <a:t>School of Computing Science and Engineering</a:t>
            </a:r>
            <a:br>
              <a:rPr lang="en-US" sz="2400">
                <a:solidFill>
                  <a:schemeClr val="lt1"/>
                </a:solidFill>
              </a:rPr>
            </a:br>
            <a:r>
              <a:rPr lang="en-US" sz="2400">
                <a:solidFill>
                  <a:schemeClr val="lt1"/>
                </a:solidFill>
              </a:rPr>
              <a:t>C</a:t>
            </a:r>
            <a:r>
              <a:rPr lang="en-US" sz="2000">
                <a:solidFill>
                  <a:schemeClr val="lt1"/>
                </a:solidFill>
              </a:rPr>
              <a:t>ourse Code : BCSE3032	Course Name: SE &amp; TM</a:t>
            </a:r>
            <a:endParaRPr sz="2000"/>
          </a:p>
        </p:txBody>
      </p:sp>
      <p:pic>
        <p:nvPicPr>
          <p:cNvPr id="722" name="Google Shape;722;p65"/>
          <p:cNvPicPr preferRelativeResize="0"/>
          <p:nvPr/>
        </p:nvPicPr>
        <p:blipFill rotWithShape="1">
          <a:blip r:embed="rId3">
            <a:alphaModFix/>
          </a:blip>
          <a:srcRect/>
          <a:stretch/>
        </p:blipFill>
        <p:spPr>
          <a:xfrm>
            <a:off x="1600200" y="112557"/>
            <a:ext cx="2057401" cy="613088"/>
          </a:xfrm>
          <a:prstGeom prst="rect">
            <a:avLst/>
          </a:prstGeom>
          <a:noFill/>
          <a:ln>
            <a:noFill/>
          </a:ln>
        </p:spPr>
      </p:pic>
      <p:sp>
        <p:nvSpPr>
          <p:cNvPr id="723" name="Google Shape;723;p65"/>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
        <p:nvSpPr>
          <p:cNvPr id="724" name="Google Shape;724;p65"/>
          <p:cNvSpPr txBox="1"/>
          <p:nvPr/>
        </p:nvSpPr>
        <p:spPr>
          <a:xfrm>
            <a:off x="1762126" y="1123080"/>
            <a:ext cx="8429985" cy="344643"/>
          </a:xfrm>
          <a:prstGeom prst="rect">
            <a:avLst/>
          </a:prstGeom>
          <a:noFill/>
          <a:ln>
            <a:noFill/>
          </a:ln>
        </p:spPr>
        <p:txBody>
          <a:bodyPr spcFirstLastPara="1" wrap="square" lIns="82900" tIns="41450" rIns="82900" bIns="41450" anchor="t" anchorCtr="0">
            <a:noAutofit/>
          </a:bodyPr>
          <a:lstStyle/>
          <a:p>
            <a:pPr algn="ctr">
              <a:lnSpc>
                <a:spcPct val="90000"/>
              </a:lnSpc>
              <a:buClr>
                <a:srgbClr val="FF0000"/>
              </a:buClr>
              <a:buSzPts val="2600"/>
            </a:pPr>
            <a:r>
              <a:rPr lang="en-US" sz="2600" b="1" kern="0">
                <a:solidFill>
                  <a:srgbClr val="FF0000"/>
                </a:solidFill>
                <a:latin typeface="Calibri"/>
                <a:ea typeface="Calibri"/>
                <a:cs typeface="Calibri"/>
                <a:sym typeface="Calibri"/>
              </a:rPr>
              <a:t>COUPLING AND COHESION MEASURES</a:t>
            </a:r>
            <a:endParaRPr sz="2600" b="1" kern="0">
              <a:solidFill>
                <a:srgbClr val="FF0000"/>
              </a:solidFill>
              <a:latin typeface="Calibri"/>
              <a:ea typeface="Calibri"/>
              <a:cs typeface="Calibri"/>
              <a:sym typeface="Calibri"/>
            </a:endParaRPr>
          </a:p>
        </p:txBody>
      </p:sp>
      <p:sp>
        <p:nvSpPr>
          <p:cNvPr id="725" name="Google Shape;725;p65"/>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SzPts val="3200"/>
            </a:pPr>
            <a:r>
              <a:rPr lang="en-US" b="1"/>
              <a:t>Cohesion:</a:t>
            </a:r>
            <a:br>
              <a:rPr lang="en-US"/>
            </a:br>
            <a:r>
              <a:rPr lang="en-US"/>
              <a:t>Cohesion is the indication of the relationship within module. It is concept of intra-module. Cohesion has many types but usually highly cohesion is good for software.</a:t>
            </a:r>
            <a:endParaRPr/>
          </a:p>
          <a:p>
            <a:pPr marL="342900" indent="-139700">
              <a:spcBef>
                <a:spcPts val="640"/>
              </a:spcBef>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83"/>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20</a:t>
            </a:fld>
            <a:endParaRPr kern="0"/>
          </a:p>
        </p:txBody>
      </p:sp>
      <p:sp>
        <p:nvSpPr>
          <p:cNvPr id="976" name="Google Shape;976;p8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Coupling</a:t>
            </a:r>
            <a:endParaRPr/>
          </a:p>
        </p:txBody>
      </p:sp>
      <p:sp>
        <p:nvSpPr>
          <p:cNvPr id="977" name="Google Shape;977;p83"/>
          <p:cNvSpPr txBox="1">
            <a:spLocks noGrp="1"/>
          </p:cNvSpPr>
          <p:nvPr>
            <p:ph type="body" idx="1"/>
          </p:nvPr>
        </p:nvSpPr>
        <p:spPr>
          <a:xfrm>
            <a:off x="1968500" y="1968501"/>
            <a:ext cx="8229600" cy="1154113"/>
          </a:xfrm>
          <a:prstGeom prst="rect">
            <a:avLst/>
          </a:prstGeom>
          <a:noFill/>
          <a:ln>
            <a:noFill/>
          </a:ln>
        </p:spPr>
        <p:txBody>
          <a:bodyPr spcFirstLastPara="1" wrap="square" lIns="91425" tIns="45700" rIns="91425" bIns="45700" anchor="t" anchorCtr="0">
            <a:normAutofit/>
          </a:bodyPr>
          <a:lstStyle/>
          <a:p>
            <a:pPr marL="342900">
              <a:spcBef>
                <a:spcPts val="0"/>
              </a:spcBef>
              <a:buClr>
                <a:srgbClr val="0000F4"/>
              </a:buClr>
              <a:buSzPts val="3200"/>
            </a:pPr>
            <a:r>
              <a:rPr lang="en-US">
                <a:solidFill>
                  <a:srgbClr val="0000F4"/>
                </a:solidFill>
              </a:rPr>
              <a:t>The degree of dependence such as the amount of interactions among components</a:t>
            </a:r>
            <a:endParaRPr/>
          </a:p>
        </p:txBody>
      </p:sp>
      <p:grpSp>
        <p:nvGrpSpPr>
          <p:cNvPr id="978" name="Google Shape;978;p83"/>
          <p:cNvGrpSpPr/>
          <p:nvPr/>
        </p:nvGrpSpPr>
        <p:grpSpPr>
          <a:xfrm>
            <a:off x="2568575" y="3624263"/>
            <a:ext cx="1676400" cy="1066800"/>
            <a:chOff x="658" y="2403"/>
            <a:chExt cx="1056" cy="672"/>
          </a:xfrm>
        </p:grpSpPr>
        <p:sp>
          <p:nvSpPr>
            <p:cNvPr id="979" name="Google Shape;979;p83"/>
            <p:cNvSpPr/>
            <p:nvPr/>
          </p:nvSpPr>
          <p:spPr>
            <a:xfrm>
              <a:off x="658" y="2403"/>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80" name="Google Shape;980;p83"/>
            <p:cNvSpPr/>
            <p:nvPr/>
          </p:nvSpPr>
          <p:spPr>
            <a:xfrm>
              <a:off x="658" y="2835"/>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81" name="Google Shape;981;p83"/>
            <p:cNvSpPr/>
            <p:nvPr/>
          </p:nvSpPr>
          <p:spPr>
            <a:xfrm>
              <a:off x="1282" y="2835"/>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82" name="Google Shape;982;p83"/>
            <p:cNvSpPr/>
            <p:nvPr/>
          </p:nvSpPr>
          <p:spPr>
            <a:xfrm>
              <a:off x="1282" y="2403"/>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grpSp>
      <p:sp>
        <p:nvSpPr>
          <p:cNvPr id="983" name="Google Shape;983;p83"/>
          <p:cNvSpPr txBox="1"/>
          <p:nvPr/>
        </p:nvSpPr>
        <p:spPr>
          <a:xfrm>
            <a:off x="2339976" y="4773614"/>
            <a:ext cx="2162175" cy="396875"/>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kern="0">
                <a:solidFill>
                  <a:srgbClr val="000000"/>
                </a:solidFill>
                <a:latin typeface="Calibri"/>
                <a:ea typeface="Calibri"/>
                <a:cs typeface="Calibri"/>
                <a:sym typeface="Calibri"/>
              </a:rPr>
              <a:t>No dependencies</a:t>
            </a:r>
            <a:endParaRPr sz="1400" kern="0">
              <a:solidFill>
                <a:srgbClr val="000000"/>
              </a:solidFill>
              <a:latin typeface="Arial"/>
              <a:cs typeface="Arial"/>
              <a:sym typeface="Arial"/>
            </a:endParaRPr>
          </a:p>
        </p:txBody>
      </p:sp>
      <p:sp>
        <p:nvSpPr>
          <p:cNvPr id="984" name="Google Shape;984;p83"/>
          <p:cNvSpPr txBox="1"/>
          <p:nvPr/>
        </p:nvSpPr>
        <p:spPr>
          <a:xfrm>
            <a:off x="4973638" y="4749800"/>
            <a:ext cx="2228850" cy="641350"/>
          </a:xfrm>
          <a:prstGeom prst="rect">
            <a:avLst/>
          </a:prstGeom>
          <a:noFill/>
          <a:ln>
            <a:noFill/>
          </a:ln>
        </p:spPr>
        <p:txBody>
          <a:bodyPr spcFirstLastPara="1" wrap="square" lIns="91425" tIns="45700" rIns="91425" bIns="45700" anchor="t" anchorCtr="0">
            <a:spAutoFit/>
          </a:bodyPr>
          <a:lstStyle/>
          <a:p>
            <a:pPr algn="ctr">
              <a:buClr>
                <a:srgbClr val="000000"/>
              </a:buClr>
            </a:pPr>
            <a:r>
              <a:rPr lang="en-US" kern="0">
                <a:solidFill>
                  <a:srgbClr val="000000"/>
                </a:solidFill>
                <a:latin typeface="Calibri"/>
                <a:ea typeface="Calibri"/>
                <a:cs typeface="Calibri"/>
                <a:sym typeface="Calibri"/>
              </a:rPr>
              <a:t>Loosely coupled</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some dependencies</a:t>
            </a:r>
            <a:endParaRPr sz="1400" kern="0">
              <a:solidFill>
                <a:srgbClr val="000000"/>
              </a:solidFill>
              <a:latin typeface="Arial"/>
              <a:cs typeface="Arial"/>
              <a:sym typeface="Arial"/>
            </a:endParaRPr>
          </a:p>
        </p:txBody>
      </p:sp>
      <p:grpSp>
        <p:nvGrpSpPr>
          <p:cNvPr id="985" name="Google Shape;985;p83"/>
          <p:cNvGrpSpPr/>
          <p:nvPr/>
        </p:nvGrpSpPr>
        <p:grpSpPr>
          <a:xfrm>
            <a:off x="5235575" y="3624263"/>
            <a:ext cx="1676400" cy="1066800"/>
            <a:chOff x="2338" y="2283"/>
            <a:chExt cx="1056" cy="672"/>
          </a:xfrm>
        </p:grpSpPr>
        <p:sp>
          <p:nvSpPr>
            <p:cNvPr id="986" name="Google Shape;986;p83"/>
            <p:cNvSpPr/>
            <p:nvPr/>
          </p:nvSpPr>
          <p:spPr>
            <a:xfrm>
              <a:off x="2338" y="2283"/>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87" name="Google Shape;987;p83"/>
            <p:cNvSpPr/>
            <p:nvPr/>
          </p:nvSpPr>
          <p:spPr>
            <a:xfrm>
              <a:off x="2338" y="2715"/>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88" name="Google Shape;988;p83"/>
            <p:cNvSpPr/>
            <p:nvPr/>
          </p:nvSpPr>
          <p:spPr>
            <a:xfrm>
              <a:off x="2962" y="2715"/>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89" name="Google Shape;989;p83"/>
            <p:cNvSpPr/>
            <p:nvPr/>
          </p:nvSpPr>
          <p:spPr>
            <a:xfrm>
              <a:off x="2962" y="2283"/>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990" name="Google Shape;990;p83"/>
            <p:cNvCxnSpPr/>
            <p:nvPr/>
          </p:nvCxnSpPr>
          <p:spPr>
            <a:xfrm>
              <a:off x="2770" y="2379"/>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991" name="Google Shape;991;p83"/>
            <p:cNvCxnSpPr/>
            <p:nvPr/>
          </p:nvCxnSpPr>
          <p:spPr>
            <a:xfrm>
              <a:off x="2434" y="2523"/>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992" name="Google Shape;992;p83"/>
            <p:cNvCxnSpPr/>
            <p:nvPr/>
          </p:nvCxnSpPr>
          <p:spPr>
            <a:xfrm>
              <a:off x="3154" y="2523"/>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993" name="Google Shape;993;p83"/>
            <p:cNvCxnSpPr/>
            <p:nvPr/>
          </p:nvCxnSpPr>
          <p:spPr>
            <a:xfrm rot="10800000">
              <a:off x="2578" y="2523"/>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994" name="Google Shape;994;p83"/>
            <p:cNvCxnSpPr/>
            <p:nvPr/>
          </p:nvCxnSpPr>
          <p:spPr>
            <a:xfrm rot="10800000">
              <a:off x="3298" y="2523"/>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995" name="Google Shape;995;p83"/>
            <p:cNvCxnSpPr/>
            <p:nvPr/>
          </p:nvCxnSpPr>
          <p:spPr>
            <a:xfrm rot="10800000">
              <a:off x="2770" y="2859"/>
              <a:ext cx="192" cy="0"/>
            </a:xfrm>
            <a:prstGeom prst="straightConnector1">
              <a:avLst/>
            </a:prstGeom>
            <a:noFill/>
            <a:ln w="9525" cap="flat" cmpd="sng">
              <a:solidFill>
                <a:schemeClr val="dk1"/>
              </a:solidFill>
              <a:prstDash val="solid"/>
              <a:round/>
              <a:headEnd type="none" w="med" len="med"/>
              <a:tailEnd type="triangle" w="med" len="med"/>
            </a:ln>
          </p:spPr>
        </p:cxnSp>
      </p:grpSp>
      <p:grpSp>
        <p:nvGrpSpPr>
          <p:cNvPr id="996" name="Google Shape;996;p83"/>
          <p:cNvGrpSpPr/>
          <p:nvPr/>
        </p:nvGrpSpPr>
        <p:grpSpPr>
          <a:xfrm>
            <a:off x="8031163" y="3624263"/>
            <a:ext cx="1676400" cy="1066800"/>
            <a:chOff x="4134" y="2327"/>
            <a:chExt cx="1056" cy="672"/>
          </a:xfrm>
        </p:grpSpPr>
        <p:sp>
          <p:nvSpPr>
            <p:cNvPr id="997" name="Google Shape;997;p83"/>
            <p:cNvSpPr/>
            <p:nvPr/>
          </p:nvSpPr>
          <p:spPr>
            <a:xfrm>
              <a:off x="4134" y="2327"/>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98" name="Google Shape;998;p83"/>
            <p:cNvSpPr/>
            <p:nvPr/>
          </p:nvSpPr>
          <p:spPr>
            <a:xfrm>
              <a:off x="4134" y="2759"/>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999" name="Google Shape;999;p83"/>
            <p:cNvSpPr/>
            <p:nvPr/>
          </p:nvSpPr>
          <p:spPr>
            <a:xfrm>
              <a:off x="4758" y="2759"/>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000" name="Google Shape;1000;p83"/>
            <p:cNvSpPr/>
            <p:nvPr/>
          </p:nvSpPr>
          <p:spPr>
            <a:xfrm>
              <a:off x="4758" y="2327"/>
              <a:ext cx="432" cy="24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cxnSp>
          <p:nvCxnSpPr>
            <p:cNvPr id="1001" name="Google Shape;1001;p83"/>
            <p:cNvCxnSpPr/>
            <p:nvPr/>
          </p:nvCxnSpPr>
          <p:spPr>
            <a:xfrm rot="10800000">
              <a:off x="4230" y="2567"/>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1002" name="Google Shape;1002;p83"/>
            <p:cNvCxnSpPr/>
            <p:nvPr/>
          </p:nvCxnSpPr>
          <p:spPr>
            <a:xfrm rot="10800000">
              <a:off x="4326" y="2567"/>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1003" name="Google Shape;1003;p83"/>
            <p:cNvCxnSpPr/>
            <p:nvPr/>
          </p:nvCxnSpPr>
          <p:spPr>
            <a:xfrm rot="10800000">
              <a:off x="4422" y="2567"/>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1004" name="Google Shape;1004;p83"/>
            <p:cNvCxnSpPr/>
            <p:nvPr/>
          </p:nvCxnSpPr>
          <p:spPr>
            <a:xfrm rot="10800000">
              <a:off x="4806" y="2567"/>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1005" name="Google Shape;1005;p83"/>
            <p:cNvCxnSpPr/>
            <p:nvPr/>
          </p:nvCxnSpPr>
          <p:spPr>
            <a:xfrm rot="10800000">
              <a:off x="4902" y="2567"/>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1006" name="Google Shape;1006;p83"/>
            <p:cNvCxnSpPr/>
            <p:nvPr/>
          </p:nvCxnSpPr>
          <p:spPr>
            <a:xfrm>
              <a:off x="4566" y="2375"/>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07" name="Google Shape;1007;p83"/>
            <p:cNvCxnSpPr/>
            <p:nvPr/>
          </p:nvCxnSpPr>
          <p:spPr>
            <a:xfrm>
              <a:off x="4566" y="2519"/>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08" name="Google Shape;1008;p83"/>
            <p:cNvCxnSpPr/>
            <p:nvPr/>
          </p:nvCxnSpPr>
          <p:spPr>
            <a:xfrm>
              <a:off x="4566" y="2855"/>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09" name="Google Shape;1009;p83"/>
            <p:cNvCxnSpPr/>
            <p:nvPr/>
          </p:nvCxnSpPr>
          <p:spPr>
            <a:xfrm rot="10800000">
              <a:off x="4566" y="2423"/>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10" name="Google Shape;1010;p83"/>
            <p:cNvCxnSpPr/>
            <p:nvPr/>
          </p:nvCxnSpPr>
          <p:spPr>
            <a:xfrm>
              <a:off x="4566" y="2471"/>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11" name="Google Shape;1011;p83"/>
            <p:cNvCxnSpPr/>
            <p:nvPr/>
          </p:nvCxnSpPr>
          <p:spPr>
            <a:xfrm rot="10800000">
              <a:off x="4566" y="2903"/>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12" name="Google Shape;1012;p83"/>
            <p:cNvCxnSpPr/>
            <p:nvPr/>
          </p:nvCxnSpPr>
          <p:spPr>
            <a:xfrm rot="10800000">
              <a:off x="4566" y="2951"/>
              <a:ext cx="192" cy="0"/>
            </a:xfrm>
            <a:prstGeom prst="straightConnector1">
              <a:avLst/>
            </a:prstGeom>
            <a:noFill/>
            <a:ln w="9525" cap="flat" cmpd="sng">
              <a:solidFill>
                <a:schemeClr val="dk1"/>
              </a:solidFill>
              <a:prstDash val="solid"/>
              <a:round/>
              <a:headEnd type="none" w="med" len="med"/>
              <a:tailEnd type="triangle" w="med" len="med"/>
            </a:ln>
          </p:spPr>
        </p:cxnSp>
        <p:cxnSp>
          <p:nvCxnSpPr>
            <p:cNvPr id="1013" name="Google Shape;1013;p83"/>
            <p:cNvCxnSpPr/>
            <p:nvPr/>
          </p:nvCxnSpPr>
          <p:spPr>
            <a:xfrm rot="10800000" flipH="1">
              <a:off x="4458" y="2567"/>
              <a:ext cx="300" cy="182"/>
            </a:xfrm>
            <a:prstGeom prst="straightConnector1">
              <a:avLst/>
            </a:prstGeom>
            <a:noFill/>
            <a:ln w="9525" cap="flat" cmpd="sng">
              <a:solidFill>
                <a:schemeClr val="dk1"/>
              </a:solidFill>
              <a:prstDash val="solid"/>
              <a:round/>
              <a:headEnd type="none" w="med" len="med"/>
              <a:tailEnd type="triangle" w="med" len="med"/>
            </a:ln>
          </p:spPr>
        </p:cxnSp>
        <p:cxnSp>
          <p:nvCxnSpPr>
            <p:cNvPr id="1014" name="Google Shape;1014;p83"/>
            <p:cNvCxnSpPr/>
            <p:nvPr/>
          </p:nvCxnSpPr>
          <p:spPr>
            <a:xfrm rot="10800000" flipH="1">
              <a:off x="4518" y="2615"/>
              <a:ext cx="240" cy="144"/>
            </a:xfrm>
            <a:prstGeom prst="straightConnector1">
              <a:avLst/>
            </a:prstGeom>
            <a:noFill/>
            <a:ln w="9525" cap="flat" cmpd="sng">
              <a:solidFill>
                <a:schemeClr val="dk1"/>
              </a:solidFill>
              <a:prstDash val="solid"/>
              <a:round/>
              <a:headEnd type="none" w="med" len="med"/>
              <a:tailEnd type="triangle" w="med" len="med"/>
            </a:ln>
          </p:spPr>
        </p:cxnSp>
      </p:grpSp>
      <p:sp>
        <p:nvSpPr>
          <p:cNvPr id="1015" name="Google Shape;1015;p83"/>
          <p:cNvSpPr txBox="1"/>
          <p:nvPr/>
        </p:nvSpPr>
        <p:spPr>
          <a:xfrm>
            <a:off x="7773988" y="4759325"/>
            <a:ext cx="2228850" cy="641350"/>
          </a:xfrm>
          <a:prstGeom prst="rect">
            <a:avLst/>
          </a:prstGeom>
          <a:noFill/>
          <a:ln>
            <a:noFill/>
          </a:ln>
        </p:spPr>
        <p:txBody>
          <a:bodyPr spcFirstLastPara="1" wrap="square" lIns="91425" tIns="45700" rIns="91425" bIns="45700" anchor="t" anchorCtr="0">
            <a:spAutoFit/>
          </a:bodyPr>
          <a:lstStyle/>
          <a:p>
            <a:pPr algn="ctr">
              <a:buClr>
                <a:srgbClr val="000000"/>
              </a:buClr>
            </a:pPr>
            <a:r>
              <a:rPr lang="en-US" kern="0">
                <a:solidFill>
                  <a:srgbClr val="000000"/>
                </a:solidFill>
                <a:latin typeface="Calibri"/>
                <a:ea typeface="Calibri"/>
                <a:cs typeface="Calibri"/>
                <a:sym typeface="Calibri"/>
              </a:rPr>
              <a:t>Highly coupled</a:t>
            </a:r>
            <a:endParaRPr sz="1400" kern="0">
              <a:solidFill>
                <a:srgbClr val="000000"/>
              </a:solidFill>
              <a:latin typeface="Arial"/>
              <a:cs typeface="Arial"/>
              <a:sym typeface="Arial"/>
            </a:endParaRPr>
          </a:p>
          <a:p>
            <a:pPr algn="ctr">
              <a:buClr>
                <a:srgbClr val="000000"/>
              </a:buClr>
            </a:pPr>
            <a:r>
              <a:rPr lang="en-US" kern="0">
                <a:solidFill>
                  <a:srgbClr val="000000"/>
                </a:solidFill>
                <a:latin typeface="Calibri"/>
                <a:ea typeface="Calibri"/>
                <a:cs typeface="Calibri"/>
                <a:sym typeface="Calibri"/>
              </a:rPr>
              <a:t>many dependencies</a:t>
            </a:r>
            <a:endParaRPr sz="1400" kern="0">
              <a:solidFill>
                <a:srgbClr val="000000"/>
              </a:solidFill>
              <a:latin typeface="Arial"/>
              <a:cs typeface="Arial"/>
              <a:sym typeface="Arial"/>
            </a:endParaRPr>
          </a:p>
        </p:txBody>
      </p:sp>
      <p:pic>
        <p:nvPicPr>
          <p:cNvPr id="1016" name="Google Shape;1016;p83"/>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017" name="Google Shape;1017;p83"/>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84"/>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21</a:t>
            </a:fld>
            <a:endParaRPr kern="0"/>
          </a:p>
        </p:txBody>
      </p:sp>
      <p:sp>
        <p:nvSpPr>
          <p:cNvPr id="1023" name="Google Shape;1023;p8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Coupling</a:t>
            </a:r>
            <a:endParaRPr/>
          </a:p>
        </p:txBody>
      </p:sp>
      <p:sp>
        <p:nvSpPr>
          <p:cNvPr id="1024" name="Google Shape;1024;p84"/>
          <p:cNvSpPr txBox="1">
            <a:spLocks noGrp="1"/>
          </p:cNvSpPr>
          <p:nvPr>
            <p:ph type="body" idx="1"/>
          </p:nvPr>
        </p:nvSpPr>
        <p:spPr>
          <a:xfrm>
            <a:off x="1968500" y="1968500"/>
            <a:ext cx="8229600" cy="3422650"/>
          </a:xfrm>
          <a:prstGeom prst="rect">
            <a:avLst/>
          </a:prstGeom>
          <a:noFill/>
          <a:ln>
            <a:noFill/>
          </a:ln>
        </p:spPr>
        <p:txBody>
          <a:bodyPr spcFirstLastPara="1" wrap="square" lIns="91425" tIns="45700" rIns="91425" bIns="45700" anchor="t" anchorCtr="0">
            <a:normAutofit/>
          </a:bodyPr>
          <a:lstStyle/>
          <a:p>
            <a:pPr marL="342900">
              <a:spcBef>
                <a:spcPts val="0"/>
              </a:spcBef>
              <a:buSzPts val="3200"/>
            </a:pPr>
            <a:r>
              <a:rPr lang="en-US"/>
              <a:t>The degree of dependence such as the amount of interactions among components</a:t>
            </a:r>
            <a:endParaRPr/>
          </a:p>
          <a:p>
            <a:pPr marL="342900">
              <a:spcBef>
                <a:spcPts val="640"/>
              </a:spcBef>
              <a:buClr>
                <a:srgbClr val="0000F4"/>
              </a:buClr>
              <a:buSzPts val="3200"/>
            </a:pPr>
            <a:r>
              <a:rPr lang="en-US">
                <a:solidFill>
                  <a:srgbClr val="0000F4"/>
                </a:solidFill>
              </a:rPr>
              <a:t>How can you tell if two components are coupled?</a:t>
            </a:r>
            <a:endParaRPr/>
          </a:p>
          <a:p>
            <a:pPr marL="342900" indent="-139700">
              <a:spcBef>
                <a:spcPts val="640"/>
              </a:spcBef>
              <a:buSzPts val="3200"/>
              <a:buNone/>
            </a:pPr>
            <a:endParaRPr>
              <a:solidFill>
                <a:srgbClr val="0000F4"/>
              </a:solidFill>
            </a:endParaRPr>
          </a:p>
          <a:p>
            <a:pPr marL="342900">
              <a:spcBef>
                <a:spcPts val="640"/>
              </a:spcBef>
              <a:buSzPts val="3200"/>
            </a:pPr>
            <a:r>
              <a:rPr lang="en-US"/>
              <a:t>(In pairs, 2 minutes)</a:t>
            </a:r>
            <a:endParaRPr/>
          </a:p>
        </p:txBody>
      </p:sp>
      <p:pic>
        <p:nvPicPr>
          <p:cNvPr id="1025" name="Google Shape;1025;p84"/>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026" name="Google Shape;1026;p84"/>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86"/>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22</a:t>
            </a:fld>
            <a:endParaRPr kern="0"/>
          </a:p>
        </p:txBody>
      </p:sp>
      <p:sp>
        <p:nvSpPr>
          <p:cNvPr id="1042" name="Google Shape;1042;p8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Type of Coupling</a:t>
            </a:r>
            <a:endParaRPr/>
          </a:p>
        </p:txBody>
      </p:sp>
      <p:sp>
        <p:nvSpPr>
          <p:cNvPr id="1043" name="Google Shape;1043;p86"/>
          <p:cNvSpPr/>
          <p:nvPr/>
        </p:nvSpPr>
        <p:spPr>
          <a:xfrm>
            <a:off x="3581400" y="1752600"/>
            <a:ext cx="5029200" cy="4191000"/>
          </a:xfrm>
          <a:prstGeom prst="upArrow">
            <a:avLst>
              <a:gd name="adj1" fmla="val 54352"/>
              <a:gd name="adj2" fmla="val 54384"/>
            </a:avLst>
          </a:prstGeom>
          <a:solidFill>
            <a:srgbClr val="D6E3BC"/>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044" name="Google Shape;1044;p86"/>
          <p:cNvSpPr txBox="1"/>
          <p:nvPr/>
        </p:nvSpPr>
        <p:spPr>
          <a:xfrm>
            <a:off x="2974976" y="2268539"/>
            <a:ext cx="1920875" cy="396875"/>
          </a:xfrm>
          <a:prstGeom prst="rect">
            <a:avLst/>
          </a:prstGeom>
          <a:noFill/>
          <a:ln>
            <a:noFill/>
          </a:ln>
        </p:spPr>
        <p:txBody>
          <a:bodyPr spcFirstLastPara="1" wrap="square" lIns="91425" tIns="45700" rIns="91425" bIns="45700" anchor="t" anchorCtr="0">
            <a:spAutoFit/>
          </a:bodyPr>
          <a:lstStyle/>
          <a:p>
            <a:pPr>
              <a:buClr>
                <a:srgbClr val="000000"/>
              </a:buClr>
            </a:pPr>
            <a:r>
              <a:rPr lang="en-US" sz="2000" b="1" i="1" kern="0">
                <a:solidFill>
                  <a:srgbClr val="000000"/>
                </a:solidFill>
                <a:latin typeface="Calibri"/>
                <a:ea typeface="Calibri"/>
                <a:cs typeface="Calibri"/>
                <a:sym typeface="Calibri"/>
              </a:rPr>
              <a:t>High Coupling</a:t>
            </a:r>
            <a:endParaRPr sz="1400" kern="0">
              <a:solidFill>
                <a:srgbClr val="000000"/>
              </a:solidFill>
              <a:latin typeface="Arial"/>
              <a:cs typeface="Arial"/>
              <a:sym typeface="Arial"/>
            </a:endParaRPr>
          </a:p>
        </p:txBody>
      </p:sp>
      <p:sp>
        <p:nvSpPr>
          <p:cNvPr id="1045" name="Google Shape;1045;p86"/>
          <p:cNvSpPr txBox="1"/>
          <p:nvPr/>
        </p:nvSpPr>
        <p:spPr>
          <a:xfrm>
            <a:off x="3687763" y="4124326"/>
            <a:ext cx="933450" cy="396875"/>
          </a:xfrm>
          <a:prstGeom prst="rect">
            <a:avLst/>
          </a:prstGeom>
          <a:noFill/>
          <a:ln>
            <a:noFill/>
          </a:ln>
        </p:spPr>
        <p:txBody>
          <a:bodyPr spcFirstLastPara="1" wrap="square" lIns="91425" tIns="45700" rIns="91425" bIns="45700" anchor="t" anchorCtr="0">
            <a:spAutoFit/>
          </a:bodyPr>
          <a:lstStyle/>
          <a:p>
            <a:pPr>
              <a:buClr>
                <a:srgbClr val="000000"/>
              </a:buClr>
            </a:pPr>
            <a:r>
              <a:rPr lang="en-US" sz="2000" b="1" i="1" kern="0">
                <a:solidFill>
                  <a:srgbClr val="000000"/>
                </a:solidFill>
                <a:latin typeface="Calibri"/>
                <a:ea typeface="Calibri"/>
                <a:cs typeface="Calibri"/>
                <a:sym typeface="Calibri"/>
              </a:rPr>
              <a:t>Loose</a:t>
            </a:r>
            <a:endParaRPr sz="1400" kern="0">
              <a:solidFill>
                <a:srgbClr val="000000"/>
              </a:solidFill>
              <a:latin typeface="Arial"/>
              <a:cs typeface="Arial"/>
              <a:sym typeface="Arial"/>
            </a:endParaRPr>
          </a:p>
        </p:txBody>
      </p:sp>
      <p:sp>
        <p:nvSpPr>
          <p:cNvPr id="1046" name="Google Shape;1046;p86"/>
          <p:cNvSpPr txBox="1"/>
          <p:nvPr/>
        </p:nvSpPr>
        <p:spPr>
          <a:xfrm>
            <a:off x="3790950" y="5484814"/>
            <a:ext cx="692150" cy="396875"/>
          </a:xfrm>
          <a:prstGeom prst="rect">
            <a:avLst/>
          </a:prstGeom>
          <a:noFill/>
          <a:ln>
            <a:noFill/>
          </a:ln>
        </p:spPr>
        <p:txBody>
          <a:bodyPr spcFirstLastPara="1" wrap="square" lIns="91425" tIns="45700" rIns="91425" bIns="45700" anchor="t" anchorCtr="0">
            <a:spAutoFit/>
          </a:bodyPr>
          <a:lstStyle/>
          <a:p>
            <a:pPr>
              <a:buClr>
                <a:srgbClr val="000000"/>
              </a:buClr>
            </a:pPr>
            <a:r>
              <a:rPr lang="en-US" sz="2000" b="1" i="1" kern="0">
                <a:solidFill>
                  <a:srgbClr val="000000"/>
                </a:solidFill>
                <a:latin typeface="Calibri"/>
                <a:ea typeface="Calibri"/>
                <a:cs typeface="Calibri"/>
                <a:sym typeface="Calibri"/>
              </a:rPr>
              <a:t>Low</a:t>
            </a:r>
            <a:endParaRPr sz="1400" kern="0">
              <a:solidFill>
                <a:srgbClr val="000000"/>
              </a:solidFill>
              <a:latin typeface="Arial"/>
              <a:cs typeface="Arial"/>
              <a:sym typeface="Arial"/>
            </a:endParaRPr>
          </a:p>
        </p:txBody>
      </p:sp>
      <p:sp>
        <p:nvSpPr>
          <p:cNvPr id="1047" name="Google Shape;1047;p86"/>
          <p:cNvSpPr txBox="1"/>
          <p:nvPr/>
        </p:nvSpPr>
        <p:spPr>
          <a:xfrm>
            <a:off x="5332413" y="2446339"/>
            <a:ext cx="1498600" cy="3444875"/>
          </a:xfrm>
          <a:prstGeom prst="rect">
            <a:avLst/>
          </a:prstGeom>
          <a:noFill/>
          <a:ln>
            <a:noFill/>
          </a:ln>
        </p:spPr>
        <p:txBody>
          <a:bodyPr spcFirstLastPara="1" wrap="square" lIns="91425" tIns="45700" rIns="91425" bIns="45700" anchor="t" anchorCtr="0">
            <a:spAutoFit/>
          </a:bodyPr>
          <a:lstStyle/>
          <a:p>
            <a:pPr algn="ctr">
              <a:buClr>
                <a:srgbClr val="000000"/>
              </a:buClr>
            </a:pPr>
            <a:r>
              <a:rPr lang="en-US" sz="20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20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endParaRPr sz="2000" b="1" kern="0">
              <a:solidFill>
                <a:srgbClr val="000000"/>
              </a:solidFill>
              <a:latin typeface="Calibri"/>
              <a:ea typeface="Calibri"/>
              <a:cs typeface="Calibri"/>
              <a:sym typeface="Calibri"/>
            </a:endParaRPr>
          </a:p>
          <a:p>
            <a:pPr algn="ctr">
              <a:buClr>
                <a:srgbClr val="000000"/>
              </a:buClr>
            </a:pPr>
            <a:endParaRPr sz="2000" b="1" kern="0">
              <a:solidFill>
                <a:srgbClr val="000000"/>
              </a:solidFill>
              <a:latin typeface="Calibri"/>
              <a:ea typeface="Calibri"/>
              <a:cs typeface="Calibri"/>
              <a:sym typeface="Calibri"/>
            </a:endParaRPr>
          </a:p>
          <a:p>
            <a:pPr algn="ctr">
              <a:buClr>
                <a:srgbClr val="000000"/>
              </a:buClr>
            </a:pPr>
            <a:r>
              <a:rPr lang="en-US" sz="20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20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20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endParaRPr sz="2000" b="1" kern="0">
              <a:solidFill>
                <a:srgbClr val="000000"/>
              </a:solidFill>
              <a:latin typeface="Calibri"/>
              <a:ea typeface="Calibri"/>
              <a:cs typeface="Calibri"/>
              <a:sym typeface="Calibri"/>
            </a:endParaRPr>
          </a:p>
          <a:p>
            <a:pPr algn="ctr">
              <a:buClr>
                <a:srgbClr val="000000"/>
              </a:buClr>
            </a:pPr>
            <a:endParaRPr sz="2000" b="1" kern="0">
              <a:solidFill>
                <a:srgbClr val="000000"/>
              </a:solidFill>
              <a:latin typeface="Calibri"/>
              <a:ea typeface="Calibri"/>
              <a:cs typeface="Calibri"/>
              <a:sym typeface="Calibri"/>
            </a:endParaRPr>
          </a:p>
          <a:p>
            <a:pPr algn="ctr">
              <a:buClr>
                <a:srgbClr val="000000"/>
              </a:buClr>
            </a:pPr>
            <a:r>
              <a:rPr lang="en-US" sz="20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20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sp>
        <p:nvSpPr>
          <p:cNvPr id="1048" name="Google Shape;1048;p86"/>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22</a:t>
            </a:fld>
            <a:endParaRPr sz="1200" kern="0">
              <a:solidFill>
                <a:srgbClr val="000000"/>
              </a:solidFill>
              <a:latin typeface="Calibri"/>
              <a:ea typeface="Calibri"/>
              <a:cs typeface="Calibri"/>
              <a:sym typeface="Calibri"/>
            </a:endParaRPr>
          </a:p>
        </p:txBody>
      </p:sp>
      <p:sp>
        <p:nvSpPr>
          <p:cNvPr id="1049" name="Google Shape;1049;p86"/>
          <p:cNvSpPr/>
          <p:nvPr/>
        </p:nvSpPr>
        <p:spPr>
          <a:xfrm>
            <a:off x="7874000" y="2500313"/>
            <a:ext cx="2116138" cy="519112"/>
          </a:xfrm>
          <a:prstGeom prst="wedgeRectCallout">
            <a:avLst>
              <a:gd name="adj1" fmla="val -113843"/>
              <a:gd name="adj2" fmla="val 11162"/>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buClr>
                <a:srgbClr val="000000"/>
              </a:buClr>
            </a:pPr>
            <a:r>
              <a:rPr lang="en-US" sz="2000" kern="0">
                <a:solidFill>
                  <a:srgbClr val="000000"/>
                </a:solidFill>
                <a:latin typeface="Calibri"/>
                <a:ea typeface="Calibri"/>
                <a:cs typeface="Calibri"/>
                <a:sym typeface="Calibri"/>
              </a:rPr>
              <a:t>Avoid</a:t>
            </a:r>
            <a:endParaRPr sz="1400" kern="0">
              <a:solidFill>
                <a:srgbClr val="000000"/>
              </a:solidFill>
              <a:latin typeface="Arial"/>
              <a:cs typeface="Arial"/>
              <a:sym typeface="Arial"/>
            </a:endParaRPr>
          </a:p>
        </p:txBody>
      </p:sp>
      <p:sp>
        <p:nvSpPr>
          <p:cNvPr id="1050" name="Google Shape;1050;p86"/>
          <p:cNvSpPr/>
          <p:nvPr/>
        </p:nvSpPr>
        <p:spPr>
          <a:xfrm>
            <a:off x="7826376" y="5294313"/>
            <a:ext cx="2187575" cy="531812"/>
          </a:xfrm>
          <a:prstGeom prst="wedgeRectCallout">
            <a:avLst>
              <a:gd name="adj1" fmla="val -110014"/>
              <a:gd name="adj2" fmla="val -11792"/>
            </a:avLst>
          </a:prstGeom>
          <a:solidFill>
            <a:srgbClr val="CC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buClr>
                <a:srgbClr val="000000"/>
              </a:buClr>
            </a:pPr>
            <a:r>
              <a:rPr lang="en-US" sz="2000" kern="0">
                <a:solidFill>
                  <a:srgbClr val="000000"/>
                </a:solidFill>
                <a:latin typeface="Calibri"/>
                <a:ea typeface="Calibri"/>
                <a:cs typeface="Calibri"/>
                <a:sym typeface="Calibri"/>
              </a:rPr>
              <a:t>Try to achieve</a:t>
            </a:r>
            <a:endParaRPr sz="1400" kern="0">
              <a:solidFill>
                <a:srgbClr val="000000"/>
              </a:solidFill>
              <a:latin typeface="Arial"/>
              <a:cs typeface="Arial"/>
              <a:sym typeface="Arial"/>
            </a:endParaRPr>
          </a:p>
        </p:txBody>
      </p:sp>
      <p:pic>
        <p:nvPicPr>
          <p:cNvPr id="1051" name="Google Shape;1051;p86"/>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052" name="Google Shape;1052;p86"/>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87"/>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23</a:t>
            </a:fld>
            <a:endParaRPr kern="0"/>
          </a:p>
        </p:txBody>
      </p:sp>
      <p:sp>
        <p:nvSpPr>
          <p:cNvPr id="1059" name="Google Shape;1059;p8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Content Coupling</a:t>
            </a:r>
            <a:endParaRPr/>
          </a:p>
        </p:txBody>
      </p:sp>
      <p:sp>
        <p:nvSpPr>
          <p:cNvPr id="1060" name="Google Shape;1060;p87"/>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Clr>
                <a:srgbClr val="1818FF"/>
              </a:buClr>
              <a:buSzPts val="3200"/>
            </a:pPr>
            <a:r>
              <a:rPr lang="en-US">
                <a:solidFill>
                  <a:srgbClr val="1818FF"/>
                </a:solidFill>
              </a:rPr>
              <a:t>Def: One component modifies another</a:t>
            </a:r>
            <a:r>
              <a:rPr lang="en-US">
                <a:solidFill>
                  <a:schemeClr val="accent2"/>
                </a:solidFill>
              </a:rPr>
              <a:t>.</a:t>
            </a:r>
            <a:endParaRPr/>
          </a:p>
          <a:p>
            <a:pPr marL="342900">
              <a:spcBef>
                <a:spcPts val="640"/>
              </a:spcBef>
              <a:buSzPts val="3200"/>
            </a:pPr>
            <a:r>
              <a:rPr lang="en-US"/>
              <a:t>Example:</a:t>
            </a:r>
            <a:endParaRPr/>
          </a:p>
          <a:p>
            <a:pPr marL="742950" lvl="1" indent="-285750">
              <a:spcBef>
                <a:spcPts val="560"/>
              </a:spcBef>
              <a:buSzPts val="2800"/>
            </a:pPr>
            <a:r>
              <a:rPr lang="en-US"/>
              <a:t>Component directly modifies another’s data</a:t>
            </a:r>
            <a:endParaRPr/>
          </a:p>
          <a:p>
            <a:pPr marL="742950" lvl="1" indent="-285750">
              <a:spcBef>
                <a:spcPts val="560"/>
              </a:spcBef>
              <a:buSzPts val="2800"/>
            </a:pPr>
            <a:r>
              <a:rPr lang="en-US"/>
              <a:t>Component modifies another’s code, e.g., jumps (goto) into the middle of a routine</a:t>
            </a:r>
            <a:endParaRPr/>
          </a:p>
          <a:p>
            <a:pPr marL="342900">
              <a:spcBef>
                <a:spcPts val="640"/>
              </a:spcBef>
              <a:buSzPts val="3200"/>
            </a:pPr>
            <a:r>
              <a:rPr lang="en-US"/>
              <a:t>Question</a:t>
            </a:r>
            <a:endParaRPr/>
          </a:p>
          <a:p>
            <a:pPr marL="742950" lvl="1" indent="-285750">
              <a:spcBef>
                <a:spcPts val="560"/>
              </a:spcBef>
              <a:buSzPts val="2800"/>
            </a:pPr>
            <a:r>
              <a:rPr lang="en-US"/>
              <a:t> Language features allowing this?</a:t>
            </a:r>
            <a:endParaRPr/>
          </a:p>
        </p:txBody>
      </p:sp>
      <p:grpSp>
        <p:nvGrpSpPr>
          <p:cNvPr id="1061" name="Google Shape;1061;p87"/>
          <p:cNvGrpSpPr/>
          <p:nvPr/>
        </p:nvGrpSpPr>
        <p:grpSpPr>
          <a:xfrm>
            <a:off x="8596314" y="131764"/>
            <a:ext cx="1849437" cy="1600199"/>
            <a:chOff x="4455" y="83"/>
            <a:chExt cx="1165" cy="1008"/>
          </a:xfrm>
        </p:grpSpPr>
        <p:sp>
          <p:nvSpPr>
            <p:cNvPr id="1062" name="Google Shape;1062;p87"/>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063" name="Google Shape;1063;p87"/>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1818FF"/>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sp>
        <p:nvSpPr>
          <p:cNvPr id="1064" name="Google Shape;1064;p87"/>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23</a:t>
            </a:fld>
            <a:endParaRPr sz="1200" kern="0">
              <a:solidFill>
                <a:srgbClr val="000000"/>
              </a:solidFill>
              <a:latin typeface="Calibri"/>
              <a:ea typeface="Calibri"/>
              <a:cs typeface="Calibri"/>
              <a:sym typeface="Calibri"/>
            </a:endParaRPr>
          </a:p>
        </p:txBody>
      </p:sp>
      <p:pic>
        <p:nvPicPr>
          <p:cNvPr id="1065" name="Google Shape;1065;p87"/>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066" name="Google Shape;1066;p87"/>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88"/>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24</a:t>
            </a:fld>
            <a:endParaRPr kern="0"/>
          </a:p>
        </p:txBody>
      </p:sp>
      <p:sp>
        <p:nvSpPr>
          <p:cNvPr id="1072" name="Google Shape;1072;p88"/>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Example</a:t>
            </a:r>
            <a:endParaRPr/>
          </a:p>
        </p:txBody>
      </p:sp>
      <p:sp>
        <p:nvSpPr>
          <p:cNvPr id="1073" name="Google Shape;1073;p88"/>
          <p:cNvSpPr txBox="1">
            <a:spLocks noGrp="1"/>
          </p:cNvSpPr>
          <p:nvPr>
            <p:ph type="body" idx="1"/>
          </p:nvPr>
        </p:nvSpPr>
        <p:spPr>
          <a:xfrm>
            <a:off x="2081214" y="1711326"/>
            <a:ext cx="7907337" cy="4525963"/>
          </a:xfrm>
          <a:prstGeom prst="rect">
            <a:avLst/>
          </a:prstGeom>
          <a:noFill/>
          <a:ln>
            <a:noFill/>
          </a:ln>
        </p:spPr>
        <p:txBody>
          <a:bodyPr spcFirstLastPara="1" wrap="square" lIns="91425" tIns="45700" rIns="91425" bIns="45700" anchor="t" anchorCtr="0">
            <a:normAutofit/>
          </a:bodyPr>
          <a:lstStyle/>
          <a:p>
            <a:pPr marL="0" indent="0">
              <a:lnSpc>
                <a:spcPct val="90000"/>
              </a:lnSpc>
              <a:spcBef>
                <a:spcPts val="0"/>
              </a:spcBef>
              <a:buSzPts val="2400"/>
              <a:buNone/>
            </a:pPr>
            <a:r>
              <a:rPr lang="en-US" sz="2400"/>
              <a:t>Part of a program handles lookup for customer.</a:t>
            </a:r>
            <a:endParaRPr/>
          </a:p>
          <a:p>
            <a:pPr marL="0" indent="0">
              <a:lnSpc>
                <a:spcPct val="90000"/>
              </a:lnSpc>
              <a:spcBef>
                <a:spcPts val="480"/>
              </a:spcBef>
              <a:buSzPts val="2400"/>
              <a:buNone/>
            </a:pPr>
            <a:r>
              <a:rPr lang="en-US" sz="2400"/>
              <a:t>When customer not found, component adds customer by directly modifying the contents of the data structure containing customer data.</a:t>
            </a:r>
            <a:endParaRPr/>
          </a:p>
          <a:p>
            <a:pPr marL="0" indent="0">
              <a:lnSpc>
                <a:spcPct val="90000"/>
              </a:lnSpc>
              <a:spcBef>
                <a:spcPts val="480"/>
              </a:spcBef>
              <a:buSzPts val="2400"/>
              <a:buNone/>
            </a:pPr>
            <a:endParaRPr sz="2400"/>
          </a:p>
          <a:p>
            <a:pPr marL="0" indent="0">
              <a:lnSpc>
                <a:spcPct val="90000"/>
              </a:lnSpc>
              <a:spcBef>
                <a:spcPts val="480"/>
              </a:spcBef>
              <a:buClr>
                <a:srgbClr val="0000F4"/>
              </a:buClr>
              <a:buSzPts val="2400"/>
              <a:buNone/>
            </a:pPr>
            <a:r>
              <a:rPr lang="en-US" sz="2400">
                <a:solidFill>
                  <a:srgbClr val="0000F4"/>
                </a:solidFill>
              </a:rPr>
              <a:t>Improvement?</a:t>
            </a:r>
            <a:endParaRPr/>
          </a:p>
          <a:p>
            <a:pPr marL="0" indent="0">
              <a:lnSpc>
                <a:spcPct val="90000"/>
              </a:lnSpc>
              <a:spcBef>
                <a:spcPts val="480"/>
              </a:spcBef>
              <a:buSzPts val="2400"/>
              <a:buNone/>
            </a:pPr>
            <a:endParaRPr sz="2400"/>
          </a:p>
        </p:txBody>
      </p:sp>
      <p:sp>
        <p:nvSpPr>
          <p:cNvPr id="1074" name="Google Shape;1074;p88"/>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24</a:t>
            </a:fld>
            <a:endParaRPr sz="1200" kern="0">
              <a:solidFill>
                <a:srgbClr val="000000"/>
              </a:solidFill>
              <a:latin typeface="Calibri"/>
              <a:ea typeface="Calibri"/>
              <a:cs typeface="Calibri"/>
              <a:sym typeface="Calibri"/>
            </a:endParaRPr>
          </a:p>
        </p:txBody>
      </p:sp>
      <p:cxnSp>
        <p:nvCxnSpPr>
          <p:cNvPr id="1075" name="Google Shape;1075;p88"/>
          <p:cNvCxnSpPr/>
          <p:nvPr/>
        </p:nvCxnSpPr>
        <p:spPr>
          <a:xfrm>
            <a:off x="9937751" y="6691313"/>
            <a:ext cx="212725" cy="0"/>
          </a:xfrm>
          <a:prstGeom prst="straightConnector1">
            <a:avLst/>
          </a:prstGeom>
          <a:noFill/>
          <a:ln w="9525" cap="flat" cmpd="sng">
            <a:solidFill>
              <a:schemeClr val="dk1"/>
            </a:solidFill>
            <a:prstDash val="solid"/>
            <a:round/>
            <a:headEnd type="none" w="med" len="med"/>
            <a:tailEnd type="none" w="med" len="med"/>
          </a:ln>
        </p:spPr>
      </p:cxnSp>
      <p:pic>
        <p:nvPicPr>
          <p:cNvPr id="1076" name="Google Shape;1076;p88"/>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077" name="Google Shape;1077;p88"/>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89"/>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25</a:t>
            </a:fld>
            <a:endParaRPr kern="0"/>
          </a:p>
        </p:txBody>
      </p:sp>
      <p:sp>
        <p:nvSpPr>
          <p:cNvPr id="1084" name="Google Shape;1084;p89"/>
          <p:cNvSpPr txBox="1">
            <a:spLocks noGrp="1"/>
          </p:cNvSpPr>
          <p:nvPr>
            <p:ph type="title"/>
          </p:nvPr>
        </p:nvSpPr>
        <p:spPr>
          <a:xfrm>
            <a:off x="2209800" y="304800"/>
            <a:ext cx="7772400" cy="1143000"/>
          </a:xfrm>
          <a:prstGeom prst="rect">
            <a:avLst/>
          </a:prstGeom>
          <a:noFill/>
          <a:ln>
            <a:noFill/>
          </a:ln>
        </p:spPr>
        <p:txBody>
          <a:bodyPr spcFirstLastPara="1" wrap="square" lIns="91425" tIns="45700" rIns="91425" bIns="45700" anchor="ctr" anchorCtr="0">
            <a:normAutofit/>
          </a:bodyPr>
          <a:lstStyle/>
          <a:p>
            <a:pPr>
              <a:buSzPts val="4400"/>
            </a:pPr>
            <a:r>
              <a:rPr lang="en-US"/>
              <a:t>Common Coupling </a:t>
            </a:r>
            <a:endParaRPr/>
          </a:p>
        </p:txBody>
      </p:sp>
      <p:sp>
        <p:nvSpPr>
          <p:cNvPr id="1085" name="Google Shape;1085;p89"/>
          <p:cNvSpPr txBox="1">
            <a:spLocks noGrp="1"/>
          </p:cNvSpPr>
          <p:nvPr>
            <p:ph type="body" idx="1"/>
          </p:nvPr>
        </p:nvSpPr>
        <p:spPr>
          <a:xfrm>
            <a:off x="2209800" y="1752600"/>
            <a:ext cx="7772400" cy="4572000"/>
          </a:xfrm>
          <a:prstGeom prst="rect">
            <a:avLst/>
          </a:prstGeom>
          <a:noFill/>
          <a:ln>
            <a:noFill/>
          </a:ln>
        </p:spPr>
        <p:txBody>
          <a:bodyPr spcFirstLastPara="1" wrap="square" lIns="91425" tIns="45700" rIns="91425" bIns="45700" anchor="t" anchorCtr="0">
            <a:normAutofit/>
          </a:bodyPr>
          <a:lstStyle/>
          <a:p>
            <a:pPr marL="342900">
              <a:spcBef>
                <a:spcPts val="0"/>
              </a:spcBef>
              <a:buClr>
                <a:srgbClr val="0000F4"/>
              </a:buClr>
              <a:buSzPts val="3200"/>
            </a:pPr>
            <a:r>
              <a:rPr lang="en-US">
                <a:solidFill>
                  <a:srgbClr val="0000F4"/>
                </a:solidFill>
              </a:rPr>
              <a:t>Def: More than one component share data such as global data structures</a:t>
            </a:r>
            <a:endParaRPr/>
          </a:p>
          <a:p>
            <a:pPr marL="342900">
              <a:spcBef>
                <a:spcPts val="640"/>
              </a:spcBef>
              <a:buSzPts val="3200"/>
            </a:pPr>
            <a:r>
              <a:rPr lang="en-US"/>
              <a:t>Usually a poor design choice because</a:t>
            </a:r>
            <a:endParaRPr/>
          </a:p>
          <a:p>
            <a:pPr marL="742950" lvl="1" indent="-285750">
              <a:spcBef>
                <a:spcPts val="560"/>
              </a:spcBef>
              <a:buSzPts val="2800"/>
            </a:pPr>
            <a:r>
              <a:rPr lang="en-US"/>
              <a:t>Lack of clear responsibility for the data</a:t>
            </a:r>
            <a:endParaRPr/>
          </a:p>
          <a:p>
            <a:pPr marL="742950" lvl="1" indent="-285750">
              <a:spcBef>
                <a:spcPts val="560"/>
              </a:spcBef>
              <a:buSzPts val="2800"/>
            </a:pPr>
            <a:r>
              <a:rPr lang="en-US"/>
              <a:t>Reduces readability</a:t>
            </a:r>
            <a:endParaRPr/>
          </a:p>
          <a:p>
            <a:pPr marL="742950" lvl="1" indent="-285750">
              <a:spcBef>
                <a:spcPts val="560"/>
              </a:spcBef>
              <a:buSzPts val="2800"/>
            </a:pPr>
            <a:r>
              <a:rPr lang="en-US"/>
              <a:t>Difficult to determine all the components that affect a data element (reduces maintainability)</a:t>
            </a:r>
            <a:endParaRPr/>
          </a:p>
          <a:p>
            <a:pPr marL="742950" lvl="1" indent="-285750">
              <a:spcBef>
                <a:spcPts val="560"/>
              </a:spcBef>
              <a:buSzPts val="2800"/>
            </a:pPr>
            <a:r>
              <a:rPr lang="en-US"/>
              <a:t>Difficult to reuse components</a:t>
            </a:r>
            <a:endParaRPr/>
          </a:p>
          <a:p>
            <a:pPr marL="742950" lvl="1" indent="-285750">
              <a:spcBef>
                <a:spcPts val="560"/>
              </a:spcBef>
              <a:buSzPts val="2800"/>
            </a:pPr>
            <a:r>
              <a:rPr lang="en-US"/>
              <a:t>Reduces ability to control data accesses</a:t>
            </a:r>
            <a:endParaRPr/>
          </a:p>
        </p:txBody>
      </p:sp>
      <p:sp>
        <p:nvSpPr>
          <p:cNvPr id="1086" name="Google Shape;1086;p89"/>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25</a:t>
            </a:fld>
            <a:endParaRPr sz="1200" kern="0">
              <a:solidFill>
                <a:srgbClr val="000000"/>
              </a:solidFill>
              <a:latin typeface="Calibri"/>
              <a:ea typeface="Calibri"/>
              <a:cs typeface="Calibri"/>
              <a:sym typeface="Calibri"/>
            </a:endParaRPr>
          </a:p>
        </p:txBody>
      </p:sp>
      <p:grpSp>
        <p:nvGrpSpPr>
          <p:cNvPr id="1087" name="Google Shape;1087;p89"/>
          <p:cNvGrpSpPr/>
          <p:nvPr/>
        </p:nvGrpSpPr>
        <p:grpSpPr>
          <a:xfrm>
            <a:off x="8596314" y="131764"/>
            <a:ext cx="1849437" cy="1600199"/>
            <a:chOff x="4455" y="83"/>
            <a:chExt cx="1165" cy="1008"/>
          </a:xfrm>
        </p:grpSpPr>
        <p:sp>
          <p:nvSpPr>
            <p:cNvPr id="1088" name="Google Shape;1088;p89"/>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089" name="Google Shape;1089;p89"/>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090" name="Google Shape;1090;p89"/>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091" name="Google Shape;1091;p89"/>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90"/>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26</a:t>
            </a:fld>
            <a:endParaRPr kern="0"/>
          </a:p>
        </p:txBody>
      </p:sp>
      <p:sp>
        <p:nvSpPr>
          <p:cNvPr id="1097" name="Google Shape;1097;p90"/>
          <p:cNvSpPr txBox="1">
            <a:spLocks noGrp="1"/>
          </p:cNvSpPr>
          <p:nvPr>
            <p:ph type="title"/>
          </p:nvPr>
        </p:nvSpPr>
        <p:spPr>
          <a:xfrm>
            <a:off x="2209800" y="304800"/>
            <a:ext cx="7772400" cy="1143000"/>
          </a:xfrm>
          <a:prstGeom prst="rect">
            <a:avLst/>
          </a:prstGeom>
          <a:noFill/>
          <a:ln>
            <a:noFill/>
          </a:ln>
        </p:spPr>
        <p:txBody>
          <a:bodyPr spcFirstLastPara="1" wrap="square" lIns="91425" tIns="45700" rIns="91425" bIns="45700" anchor="ctr" anchorCtr="0">
            <a:normAutofit/>
          </a:bodyPr>
          <a:lstStyle/>
          <a:p>
            <a:pPr>
              <a:buSzPts val="4400"/>
            </a:pPr>
            <a:r>
              <a:rPr lang="en-US"/>
              <a:t>Example</a:t>
            </a:r>
            <a:endParaRPr/>
          </a:p>
        </p:txBody>
      </p:sp>
      <p:sp>
        <p:nvSpPr>
          <p:cNvPr id="1098" name="Google Shape;1098;p90"/>
          <p:cNvSpPr txBox="1"/>
          <p:nvPr/>
        </p:nvSpPr>
        <p:spPr>
          <a:xfrm>
            <a:off x="2286000" y="1524000"/>
            <a:ext cx="7772400" cy="1869702"/>
          </a:xfrm>
          <a:prstGeom prst="rect">
            <a:avLst/>
          </a:prstGeom>
          <a:noFill/>
          <a:ln>
            <a:noFill/>
          </a:ln>
        </p:spPr>
        <p:txBody>
          <a:bodyPr spcFirstLastPara="1" wrap="square" lIns="91425" tIns="45700" rIns="91425" bIns="45700" anchor="t" anchorCtr="0">
            <a:spAutoFit/>
          </a:bodyPr>
          <a:lstStyle/>
          <a:p>
            <a:pPr>
              <a:buClr>
                <a:srgbClr val="000000"/>
              </a:buClr>
            </a:pPr>
            <a:r>
              <a:rPr lang="en-US" kern="0">
                <a:solidFill>
                  <a:srgbClr val="000000"/>
                </a:solidFill>
                <a:latin typeface="Calibri"/>
                <a:ea typeface="Calibri"/>
                <a:cs typeface="Calibri"/>
                <a:sym typeface="Calibri"/>
              </a:rPr>
              <a:t>Process control component maintains current data about state of operation. Gets data from multiple sources. Supplies data to multiple sinks. Each source process writes directly to global data store. Each sink process reads directly from global data store.</a:t>
            </a:r>
            <a:endParaRPr sz="1400" kern="0">
              <a:solidFill>
                <a:srgbClr val="000000"/>
              </a:solidFill>
              <a:latin typeface="Arial"/>
              <a:cs typeface="Arial"/>
              <a:sym typeface="Arial"/>
            </a:endParaRPr>
          </a:p>
          <a:p>
            <a:pPr>
              <a:spcBef>
                <a:spcPts val="900"/>
              </a:spcBef>
              <a:buClr>
                <a:srgbClr val="000000"/>
              </a:buClr>
            </a:pPr>
            <a:r>
              <a:rPr lang="en-US" kern="0">
                <a:solidFill>
                  <a:srgbClr val="0000F4"/>
                </a:solidFill>
                <a:latin typeface="Calibri"/>
                <a:ea typeface="Calibri"/>
                <a:cs typeface="Calibri"/>
                <a:sym typeface="Calibri"/>
              </a:rPr>
              <a:t>Improvement?</a:t>
            </a:r>
            <a:endParaRPr sz="1400" kern="0">
              <a:solidFill>
                <a:srgbClr val="000000"/>
              </a:solidFill>
              <a:latin typeface="Arial"/>
              <a:cs typeface="Arial"/>
              <a:sym typeface="Arial"/>
            </a:endParaRPr>
          </a:p>
          <a:p>
            <a:pPr>
              <a:buClr>
                <a:srgbClr val="000000"/>
              </a:buClr>
            </a:pPr>
            <a:endParaRPr kern="0">
              <a:solidFill>
                <a:srgbClr val="000000"/>
              </a:solidFill>
              <a:latin typeface="Calibri"/>
              <a:ea typeface="Calibri"/>
              <a:cs typeface="Calibri"/>
              <a:sym typeface="Calibri"/>
            </a:endParaRPr>
          </a:p>
        </p:txBody>
      </p:sp>
      <p:sp>
        <p:nvSpPr>
          <p:cNvPr id="1099" name="Google Shape;1099;p90"/>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26</a:t>
            </a:fld>
            <a:endParaRPr sz="1200" kern="0">
              <a:solidFill>
                <a:srgbClr val="000000"/>
              </a:solidFill>
              <a:latin typeface="Calibri"/>
              <a:ea typeface="Calibri"/>
              <a:cs typeface="Calibri"/>
              <a:sym typeface="Calibri"/>
            </a:endParaRPr>
          </a:p>
        </p:txBody>
      </p:sp>
      <p:cxnSp>
        <p:nvCxnSpPr>
          <p:cNvPr id="1100" name="Google Shape;1100;p90"/>
          <p:cNvCxnSpPr/>
          <p:nvPr/>
        </p:nvCxnSpPr>
        <p:spPr>
          <a:xfrm>
            <a:off x="9937751" y="6691313"/>
            <a:ext cx="212725" cy="0"/>
          </a:xfrm>
          <a:prstGeom prst="straightConnector1">
            <a:avLst/>
          </a:prstGeom>
          <a:noFill/>
          <a:ln w="9525" cap="flat" cmpd="sng">
            <a:solidFill>
              <a:schemeClr val="dk1"/>
            </a:solidFill>
            <a:prstDash val="solid"/>
            <a:round/>
            <a:headEnd type="none" w="med" len="med"/>
            <a:tailEnd type="none" w="med" len="med"/>
          </a:ln>
        </p:spPr>
      </p:cxnSp>
      <p:pic>
        <p:nvPicPr>
          <p:cNvPr id="1101" name="Google Shape;1101;p90"/>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102" name="Google Shape;1102;p90"/>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91"/>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27</a:t>
            </a:fld>
            <a:endParaRPr kern="0"/>
          </a:p>
        </p:txBody>
      </p:sp>
      <p:sp>
        <p:nvSpPr>
          <p:cNvPr id="1109" name="Google Shape;1109;p91"/>
          <p:cNvSpPr txBox="1">
            <a:spLocks noGrp="1"/>
          </p:cNvSpPr>
          <p:nvPr>
            <p:ph type="title" idx="4294967295"/>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r>
              <a:rPr lang="en-US"/>
              <a:t>External Coupling </a:t>
            </a:r>
            <a:endParaRPr/>
          </a:p>
        </p:txBody>
      </p:sp>
      <p:sp>
        <p:nvSpPr>
          <p:cNvPr id="1110" name="Google Shape;1110;p91"/>
          <p:cNvSpPr txBox="1">
            <a:spLocks noGrp="1"/>
          </p:cNvSpPr>
          <p:nvPr>
            <p:ph type="body" idx="4294967295"/>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indent="-342900">
              <a:spcBef>
                <a:spcPts val="0"/>
              </a:spcBef>
              <a:buClr>
                <a:srgbClr val="0000F4"/>
              </a:buClr>
            </a:pPr>
            <a:r>
              <a:rPr lang="en-US">
                <a:solidFill>
                  <a:srgbClr val="0000F4"/>
                </a:solidFill>
              </a:rPr>
              <a:t>Def: Two components share something externally imposed, e.g.,</a:t>
            </a:r>
            <a:r>
              <a:rPr lang="en-US"/>
              <a:t> </a:t>
            </a:r>
            <a:endParaRPr/>
          </a:p>
          <a:p>
            <a:pPr marL="742950" lvl="1" indent="-285750"/>
            <a:r>
              <a:rPr lang="en-US"/>
              <a:t>External file </a:t>
            </a:r>
            <a:endParaRPr/>
          </a:p>
          <a:p>
            <a:pPr marL="742950" lvl="1" indent="-285750"/>
            <a:r>
              <a:rPr lang="en-US"/>
              <a:t>Device interface </a:t>
            </a:r>
            <a:endParaRPr/>
          </a:p>
          <a:p>
            <a:pPr marL="742950" lvl="1" indent="-285750"/>
            <a:r>
              <a:rPr lang="en-US"/>
              <a:t>Protocol </a:t>
            </a:r>
            <a:endParaRPr/>
          </a:p>
          <a:p>
            <a:pPr marL="742950" lvl="1" indent="-285750"/>
            <a:r>
              <a:rPr lang="en-US"/>
              <a:t>Data format</a:t>
            </a:r>
            <a:endParaRPr/>
          </a:p>
          <a:p>
            <a:pPr marL="342900" indent="-342900"/>
            <a:r>
              <a:rPr lang="en-US"/>
              <a:t>Improvement?</a:t>
            </a:r>
            <a:endParaRPr sz="2400"/>
          </a:p>
        </p:txBody>
      </p:sp>
      <p:grpSp>
        <p:nvGrpSpPr>
          <p:cNvPr id="1111" name="Google Shape;1111;p91"/>
          <p:cNvGrpSpPr/>
          <p:nvPr/>
        </p:nvGrpSpPr>
        <p:grpSpPr>
          <a:xfrm>
            <a:off x="8596314" y="131764"/>
            <a:ext cx="1849437" cy="1600199"/>
            <a:chOff x="4455" y="83"/>
            <a:chExt cx="1165" cy="1008"/>
          </a:xfrm>
        </p:grpSpPr>
        <p:sp>
          <p:nvSpPr>
            <p:cNvPr id="1112" name="Google Shape;1112;p91"/>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13" name="Google Shape;1113;p91"/>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114" name="Google Shape;1114;p91"/>
          <p:cNvPicPr preferRelativeResize="0"/>
          <p:nvPr/>
        </p:nvPicPr>
        <p:blipFill rotWithShape="1">
          <a:blip r:embed="rId3">
            <a:alphaModFix/>
          </a:blip>
          <a:srcRect/>
          <a:stretch/>
        </p:blipFill>
        <p:spPr>
          <a:xfrm>
            <a:off x="1524001" y="0"/>
            <a:ext cx="6200775" cy="552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92"/>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28</a:t>
            </a:fld>
            <a:endParaRPr kern="0"/>
          </a:p>
        </p:txBody>
      </p:sp>
      <p:sp>
        <p:nvSpPr>
          <p:cNvPr id="1121" name="Google Shape;1121;p92"/>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Control Coupling</a:t>
            </a:r>
            <a:endParaRPr/>
          </a:p>
        </p:txBody>
      </p:sp>
      <p:sp>
        <p:nvSpPr>
          <p:cNvPr id="1122" name="Google Shape;1122;p92"/>
          <p:cNvSpPr txBox="1">
            <a:spLocks noGrp="1"/>
          </p:cNvSpPr>
          <p:nvPr>
            <p:ph type="body" idx="1"/>
          </p:nvPr>
        </p:nvSpPr>
        <p:spPr>
          <a:xfrm>
            <a:off x="1981200" y="1981201"/>
            <a:ext cx="8229600" cy="4138613"/>
          </a:xfrm>
          <a:prstGeom prst="rect">
            <a:avLst/>
          </a:prstGeom>
          <a:noFill/>
          <a:ln>
            <a:noFill/>
          </a:ln>
        </p:spPr>
        <p:txBody>
          <a:bodyPr spcFirstLastPara="1" wrap="square" lIns="91425" tIns="45700" rIns="91425" bIns="45700" anchor="t" anchorCtr="0">
            <a:normAutofit/>
          </a:bodyPr>
          <a:lstStyle/>
          <a:p>
            <a:pPr marL="342900">
              <a:spcBef>
                <a:spcPts val="0"/>
              </a:spcBef>
              <a:buClr>
                <a:srgbClr val="0000F4"/>
              </a:buClr>
              <a:buSzPts val="2400"/>
            </a:pPr>
            <a:r>
              <a:rPr lang="en-US" sz="2400">
                <a:solidFill>
                  <a:srgbClr val="0000F4"/>
                </a:solidFill>
              </a:rPr>
              <a:t>Def: Component passes control parameters to coupled components.</a:t>
            </a:r>
            <a:endParaRPr/>
          </a:p>
          <a:p>
            <a:pPr marL="342900">
              <a:spcBef>
                <a:spcPts val="480"/>
              </a:spcBef>
              <a:buSzPts val="2400"/>
            </a:pPr>
            <a:r>
              <a:rPr lang="en-US" sz="2400"/>
              <a:t>May be either good or bad, depending on situation. </a:t>
            </a:r>
            <a:endParaRPr/>
          </a:p>
          <a:p>
            <a:pPr marL="742950" lvl="1" indent="-285750">
              <a:spcBef>
                <a:spcPts val="400"/>
              </a:spcBef>
              <a:buSzPts val="2000"/>
            </a:pPr>
            <a:r>
              <a:rPr lang="en-US" sz="2000"/>
              <a:t>Bad if parameters indicate completely different behavior</a:t>
            </a:r>
            <a:endParaRPr/>
          </a:p>
          <a:p>
            <a:pPr marL="742950" lvl="1" indent="-285750">
              <a:spcBef>
                <a:spcPts val="400"/>
              </a:spcBef>
              <a:buSzPts val="2000"/>
            </a:pPr>
            <a:r>
              <a:rPr lang="en-US" sz="2000"/>
              <a:t>Good if parameters allow factoring and reuse of functionality</a:t>
            </a:r>
            <a:endParaRPr/>
          </a:p>
          <a:p>
            <a:pPr marL="742950" lvl="1" indent="-285750">
              <a:spcBef>
                <a:spcPts val="400"/>
              </a:spcBef>
              <a:buSzPts val="2000"/>
              <a:buNone/>
            </a:pPr>
            <a:endParaRPr sz="2000"/>
          </a:p>
          <a:p>
            <a:pPr marL="342900">
              <a:spcBef>
                <a:spcPts val="480"/>
              </a:spcBef>
              <a:buSzPts val="2400"/>
            </a:pPr>
            <a:r>
              <a:rPr lang="en-US" sz="2400"/>
              <a:t>Good example: sort that takes a comparison function as an argument.</a:t>
            </a:r>
            <a:endParaRPr/>
          </a:p>
          <a:p>
            <a:pPr marL="742950" lvl="1" indent="-285750">
              <a:spcBef>
                <a:spcPts val="400"/>
              </a:spcBef>
              <a:buSzPts val="2000"/>
            </a:pPr>
            <a:r>
              <a:rPr lang="en-US" sz="2000"/>
              <a:t>The sort function is clearly defined: return a list in sorted order, where sorted is determined by a parameter.</a:t>
            </a:r>
            <a:endParaRPr/>
          </a:p>
          <a:p>
            <a:pPr marL="742950" lvl="1" indent="-285750">
              <a:spcBef>
                <a:spcPts val="400"/>
              </a:spcBef>
              <a:buSzPts val="2000"/>
              <a:buNone/>
            </a:pPr>
            <a:endParaRPr sz="2000">
              <a:solidFill>
                <a:srgbClr val="0000F4"/>
              </a:solidFill>
            </a:endParaRPr>
          </a:p>
        </p:txBody>
      </p:sp>
      <p:sp>
        <p:nvSpPr>
          <p:cNvPr id="1123" name="Google Shape;1123;p92"/>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28</a:t>
            </a:fld>
            <a:endParaRPr sz="1200" kern="0">
              <a:solidFill>
                <a:srgbClr val="000000"/>
              </a:solidFill>
              <a:latin typeface="Calibri"/>
              <a:ea typeface="Calibri"/>
              <a:cs typeface="Calibri"/>
              <a:sym typeface="Calibri"/>
            </a:endParaRPr>
          </a:p>
        </p:txBody>
      </p:sp>
      <p:grpSp>
        <p:nvGrpSpPr>
          <p:cNvPr id="1124" name="Google Shape;1124;p92"/>
          <p:cNvGrpSpPr/>
          <p:nvPr/>
        </p:nvGrpSpPr>
        <p:grpSpPr>
          <a:xfrm>
            <a:off x="8596314" y="131764"/>
            <a:ext cx="1849437" cy="1600199"/>
            <a:chOff x="4455" y="83"/>
            <a:chExt cx="1165" cy="1008"/>
          </a:xfrm>
        </p:grpSpPr>
        <p:sp>
          <p:nvSpPr>
            <p:cNvPr id="1125" name="Google Shape;1125;p92"/>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26" name="Google Shape;1126;p92"/>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127" name="Google Shape;1127;p92"/>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128" name="Google Shape;1128;p92"/>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93"/>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29</a:t>
            </a:fld>
            <a:endParaRPr kern="0"/>
          </a:p>
        </p:txBody>
      </p:sp>
      <p:sp>
        <p:nvSpPr>
          <p:cNvPr id="1135" name="Google Shape;1135;p9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Stamp Coupling</a:t>
            </a:r>
            <a:endParaRPr/>
          </a:p>
        </p:txBody>
      </p:sp>
      <p:sp>
        <p:nvSpPr>
          <p:cNvPr id="1136" name="Google Shape;1136;p93"/>
          <p:cNvSpPr txBox="1">
            <a:spLocks noGrp="1"/>
          </p:cNvSpPr>
          <p:nvPr>
            <p:ph type="body" idx="1"/>
          </p:nvPr>
        </p:nvSpPr>
        <p:spPr>
          <a:xfrm>
            <a:off x="1981200" y="1981200"/>
            <a:ext cx="8394700" cy="3886200"/>
          </a:xfrm>
          <a:prstGeom prst="rect">
            <a:avLst/>
          </a:prstGeom>
          <a:noFill/>
          <a:ln>
            <a:noFill/>
          </a:ln>
        </p:spPr>
        <p:txBody>
          <a:bodyPr spcFirstLastPara="1" wrap="square" lIns="91425" tIns="45700" rIns="91425" bIns="45700" anchor="t" anchorCtr="0">
            <a:normAutofit/>
          </a:bodyPr>
          <a:lstStyle/>
          <a:p>
            <a:pPr marL="342900">
              <a:spcBef>
                <a:spcPts val="0"/>
              </a:spcBef>
              <a:buClr>
                <a:srgbClr val="0000F4"/>
              </a:buClr>
              <a:buSzPts val="2400"/>
            </a:pPr>
            <a:r>
              <a:rPr lang="en-US" sz="2400">
                <a:solidFill>
                  <a:srgbClr val="0000F4"/>
                </a:solidFill>
              </a:rPr>
              <a:t>Def: Component passes a data structure to another component that does not have access to the entire structure.</a:t>
            </a:r>
            <a:endParaRPr/>
          </a:p>
          <a:p>
            <a:pPr marL="342900">
              <a:spcBef>
                <a:spcPts val="480"/>
              </a:spcBef>
              <a:buSzPts val="2400"/>
            </a:pPr>
            <a:r>
              <a:rPr lang="en-US" sz="2400"/>
              <a:t>Requires second component to know how to manipulate the data structure (e.g., needs to know about implementation).</a:t>
            </a:r>
            <a:endParaRPr/>
          </a:p>
          <a:p>
            <a:pPr marL="342900">
              <a:spcBef>
                <a:spcPts val="480"/>
              </a:spcBef>
              <a:buSzPts val="2400"/>
            </a:pPr>
            <a:r>
              <a:rPr lang="en-US" sz="2400"/>
              <a:t>The second has access to more information that it needs.</a:t>
            </a:r>
            <a:endParaRPr/>
          </a:p>
          <a:p>
            <a:pPr marL="342900">
              <a:spcBef>
                <a:spcPts val="480"/>
              </a:spcBef>
              <a:buSzPts val="2400"/>
            </a:pPr>
            <a:r>
              <a:rPr lang="en-US" sz="2400"/>
              <a:t>May be necessary due to efficiency factors: this is a choice made by insightful designer, not lazy programmer. </a:t>
            </a:r>
            <a:endParaRPr/>
          </a:p>
        </p:txBody>
      </p:sp>
      <p:sp>
        <p:nvSpPr>
          <p:cNvPr id="1137" name="Google Shape;1137;p93"/>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29</a:t>
            </a:fld>
            <a:endParaRPr sz="1200" kern="0">
              <a:solidFill>
                <a:srgbClr val="000000"/>
              </a:solidFill>
              <a:latin typeface="Calibri"/>
              <a:ea typeface="Calibri"/>
              <a:cs typeface="Calibri"/>
              <a:sym typeface="Calibri"/>
            </a:endParaRPr>
          </a:p>
        </p:txBody>
      </p:sp>
      <p:grpSp>
        <p:nvGrpSpPr>
          <p:cNvPr id="1138" name="Google Shape;1138;p93"/>
          <p:cNvGrpSpPr/>
          <p:nvPr/>
        </p:nvGrpSpPr>
        <p:grpSpPr>
          <a:xfrm>
            <a:off x="8596314" y="131764"/>
            <a:ext cx="1849437" cy="1600199"/>
            <a:chOff x="4455" y="83"/>
            <a:chExt cx="1165" cy="1008"/>
          </a:xfrm>
        </p:grpSpPr>
        <p:sp>
          <p:nvSpPr>
            <p:cNvPr id="1139" name="Google Shape;1139;p93"/>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40" name="Google Shape;1140;p93"/>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141" name="Google Shape;1141;p93"/>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142" name="Google Shape;1142;p93"/>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6"/>
          <p:cNvSpPr txBox="1">
            <a:spLocks noGrp="1"/>
          </p:cNvSpPr>
          <p:nvPr>
            <p:ph type="title"/>
          </p:nvPr>
        </p:nvSpPr>
        <p:spPr>
          <a:xfrm>
            <a:off x="3657601"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a:solidFill>
                  <a:schemeClr val="lt1"/>
                </a:solidFill>
              </a:rPr>
              <a:t>School of Computing Science and Engineering</a:t>
            </a:r>
            <a:br>
              <a:rPr lang="en-US" sz="2400">
                <a:solidFill>
                  <a:schemeClr val="lt1"/>
                </a:solidFill>
              </a:rPr>
            </a:br>
            <a:r>
              <a:rPr lang="en-US" sz="2400">
                <a:solidFill>
                  <a:schemeClr val="lt1"/>
                </a:solidFill>
              </a:rPr>
              <a:t>C</a:t>
            </a:r>
            <a:r>
              <a:rPr lang="en-US" sz="2000">
                <a:solidFill>
                  <a:schemeClr val="lt1"/>
                </a:solidFill>
              </a:rPr>
              <a:t>ourse Code : BCSE3032	Course Name: SE &amp; TM</a:t>
            </a:r>
            <a:endParaRPr sz="2000"/>
          </a:p>
        </p:txBody>
      </p:sp>
      <p:pic>
        <p:nvPicPr>
          <p:cNvPr id="731" name="Google Shape;731;p66"/>
          <p:cNvPicPr preferRelativeResize="0"/>
          <p:nvPr/>
        </p:nvPicPr>
        <p:blipFill rotWithShape="1">
          <a:blip r:embed="rId3">
            <a:alphaModFix/>
          </a:blip>
          <a:srcRect/>
          <a:stretch/>
        </p:blipFill>
        <p:spPr>
          <a:xfrm>
            <a:off x="1600200" y="112557"/>
            <a:ext cx="2057401" cy="613088"/>
          </a:xfrm>
          <a:prstGeom prst="rect">
            <a:avLst/>
          </a:prstGeom>
          <a:noFill/>
          <a:ln>
            <a:noFill/>
          </a:ln>
        </p:spPr>
      </p:pic>
      <p:sp>
        <p:nvSpPr>
          <p:cNvPr id="732" name="Google Shape;732;p66"/>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
        <p:nvSpPr>
          <p:cNvPr id="733" name="Google Shape;733;p66"/>
          <p:cNvSpPr txBox="1"/>
          <p:nvPr/>
        </p:nvSpPr>
        <p:spPr>
          <a:xfrm>
            <a:off x="1762126" y="1123080"/>
            <a:ext cx="8429985" cy="344643"/>
          </a:xfrm>
          <a:prstGeom prst="rect">
            <a:avLst/>
          </a:prstGeom>
          <a:noFill/>
          <a:ln>
            <a:noFill/>
          </a:ln>
        </p:spPr>
        <p:txBody>
          <a:bodyPr spcFirstLastPara="1" wrap="square" lIns="82900" tIns="41450" rIns="82900" bIns="41450" anchor="t" anchorCtr="0">
            <a:noAutofit/>
          </a:bodyPr>
          <a:lstStyle/>
          <a:p>
            <a:pPr algn="ctr">
              <a:lnSpc>
                <a:spcPct val="90000"/>
              </a:lnSpc>
              <a:buClr>
                <a:srgbClr val="FF0000"/>
              </a:buClr>
              <a:buSzPts val="2600"/>
            </a:pPr>
            <a:r>
              <a:rPr lang="en-US" sz="2600" b="1" kern="0">
                <a:solidFill>
                  <a:srgbClr val="FF0000"/>
                </a:solidFill>
                <a:latin typeface="Calibri"/>
                <a:ea typeface="Calibri"/>
                <a:cs typeface="Calibri"/>
                <a:sym typeface="Calibri"/>
              </a:rPr>
              <a:t>COUPLING AND COHESION MEASURES</a:t>
            </a:r>
            <a:endParaRPr sz="2600" b="1" kern="0">
              <a:solidFill>
                <a:srgbClr val="FF0000"/>
              </a:solidFill>
              <a:latin typeface="Calibri"/>
              <a:ea typeface="Calibri"/>
              <a:cs typeface="Calibri"/>
              <a:sym typeface="Calibri"/>
            </a:endParaRPr>
          </a:p>
        </p:txBody>
      </p:sp>
      <p:pic>
        <p:nvPicPr>
          <p:cNvPr id="734" name="Google Shape;734;p66" descr="C:\Users\Prakash\Downloads\Untitled-Diagram20.png"/>
          <p:cNvPicPr preferRelativeResize="0">
            <a:picLocks noGrp="1"/>
          </p:cNvPicPr>
          <p:nvPr>
            <p:ph type="body" idx="1"/>
          </p:nvPr>
        </p:nvPicPr>
        <p:blipFill rotWithShape="1">
          <a:blip r:embed="rId4">
            <a:alphaModFix/>
          </a:blip>
          <a:srcRect/>
          <a:stretch/>
        </p:blipFill>
        <p:spPr>
          <a:xfrm>
            <a:off x="4414838" y="2215356"/>
            <a:ext cx="3362325" cy="3295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94"/>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30</a:t>
            </a:fld>
            <a:endParaRPr kern="0"/>
          </a:p>
        </p:txBody>
      </p:sp>
      <p:sp>
        <p:nvSpPr>
          <p:cNvPr id="1148" name="Google Shape;1148;p9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Example</a:t>
            </a:r>
            <a:endParaRPr/>
          </a:p>
        </p:txBody>
      </p:sp>
      <p:sp>
        <p:nvSpPr>
          <p:cNvPr id="1149" name="Google Shape;1149;p94"/>
          <p:cNvSpPr txBox="1">
            <a:spLocks noGrp="1"/>
          </p:cNvSpPr>
          <p:nvPr>
            <p:ph type="body" idx="1"/>
          </p:nvPr>
        </p:nvSpPr>
        <p:spPr>
          <a:xfrm>
            <a:off x="1981200" y="1717676"/>
            <a:ext cx="7772400" cy="4284663"/>
          </a:xfrm>
          <a:prstGeom prst="rect">
            <a:avLst/>
          </a:prstGeom>
          <a:noFill/>
          <a:ln>
            <a:noFill/>
          </a:ln>
        </p:spPr>
        <p:txBody>
          <a:bodyPr spcFirstLastPara="1" wrap="square" lIns="91425" tIns="45700" rIns="91425" bIns="45700" anchor="t" anchorCtr="0">
            <a:normAutofit/>
          </a:bodyPr>
          <a:lstStyle/>
          <a:p>
            <a:pPr marL="342900" indent="-342900">
              <a:lnSpc>
                <a:spcPct val="90000"/>
              </a:lnSpc>
              <a:spcBef>
                <a:spcPts val="0"/>
              </a:spcBef>
              <a:buClr>
                <a:schemeClr val="accent2"/>
              </a:buClr>
              <a:buSzPts val="2400"/>
              <a:buNone/>
            </a:pPr>
            <a:r>
              <a:rPr lang="en-US" sz="2400">
                <a:solidFill>
                  <a:schemeClr val="accent2"/>
                </a:solidFill>
              </a:rPr>
              <a:t>    </a:t>
            </a:r>
            <a:r>
              <a:rPr lang="en-US" sz="2400">
                <a:solidFill>
                  <a:srgbClr val="0000F4"/>
                </a:solidFill>
              </a:rPr>
              <a:t>Customer Billing System</a:t>
            </a:r>
            <a:r>
              <a:rPr lang="en-US" sz="2400"/>
              <a:t> </a:t>
            </a:r>
            <a:endParaRPr/>
          </a:p>
          <a:p>
            <a:pPr marL="342900" indent="-342900">
              <a:lnSpc>
                <a:spcPct val="90000"/>
              </a:lnSpc>
              <a:spcBef>
                <a:spcPts val="480"/>
              </a:spcBef>
              <a:buSzPts val="2400"/>
              <a:buNone/>
            </a:pPr>
            <a:r>
              <a:rPr lang="en-US" sz="2400"/>
              <a:t>    The print routine of the customer billing accepts customer data structure as an argument, parses it, and prints the name, address, and billing information.</a:t>
            </a:r>
            <a:endParaRPr/>
          </a:p>
          <a:p>
            <a:pPr marL="342900" indent="-342900">
              <a:lnSpc>
                <a:spcPct val="90000"/>
              </a:lnSpc>
              <a:spcBef>
                <a:spcPts val="480"/>
              </a:spcBef>
              <a:buSzPts val="2400"/>
              <a:buNone/>
            </a:pPr>
            <a:endParaRPr sz="2400"/>
          </a:p>
          <a:p>
            <a:pPr marL="342900" indent="-342900">
              <a:lnSpc>
                <a:spcPct val="90000"/>
              </a:lnSpc>
              <a:spcBef>
                <a:spcPts val="480"/>
              </a:spcBef>
              <a:buSzPts val="2400"/>
              <a:buNone/>
            </a:pPr>
            <a:r>
              <a:rPr lang="en-US" sz="2400"/>
              <a:t>	</a:t>
            </a:r>
            <a:r>
              <a:rPr lang="en-US" sz="2400">
                <a:solidFill>
                  <a:srgbClr val="0000F4"/>
                </a:solidFill>
              </a:rPr>
              <a:t>Improvement?</a:t>
            </a:r>
            <a:endParaRPr/>
          </a:p>
          <a:p>
            <a:pPr marL="342900" indent="-342900">
              <a:lnSpc>
                <a:spcPct val="90000"/>
              </a:lnSpc>
              <a:spcBef>
                <a:spcPts val="480"/>
              </a:spcBef>
              <a:buSzPts val="2400"/>
              <a:buNone/>
            </a:pPr>
            <a:r>
              <a:rPr lang="en-US" sz="2400"/>
              <a:t>	</a:t>
            </a:r>
            <a:endParaRPr sz="2000"/>
          </a:p>
        </p:txBody>
      </p:sp>
      <p:sp>
        <p:nvSpPr>
          <p:cNvPr id="1150" name="Google Shape;1150;p94"/>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30</a:t>
            </a:fld>
            <a:endParaRPr sz="1200" kern="0">
              <a:solidFill>
                <a:srgbClr val="000000"/>
              </a:solidFill>
              <a:latin typeface="Calibri"/>
              <a:ea typeface="Calibri"/>
              <a:cs typeface="Calibri"/>
              <a:sym typeface="Calibri"/>
            </a:endParaRPr>
          </a:p>
        </p:txBody>
      </p:sp>
      <p:cxnSp>
        <p:nvCxnSpPr>
          <p:cNvPr id="1151" name="Google Shape;1151;p94"/>
          <p:cNvCxnSpPr/>
          <p:nvPr/>
        </p:nvCxnSpPr>
        <p:spPr>
          <a:xfrm>
            <a:off x="9937751" y="6691313"/>
            <a:ext cx="212725" cy="0"/>
          </a:xfrm>
          <a:prstGeom prst="straightConnector1">
            <a:avLst/>
          </a:prstGeom>
          <a:noFill/>
          <a:ln w="9525" cap="flat" cmpd="sng">
            <a:solidFill>
              <a:schemeClr val="dk1"/>
            </a:solidFill>
            <a:prstDash val="solid"/>
            <a:round/>
            <a:headEnd type="none" w="med" len="med"/>
            <a:tailEnd type="none" w="med" len="med"/>
          </a:ln>
        </p:spPr>
      </p:cxnSp>
      <p:pic>
        <p:nvPicPr>
          <p:cNvPr id="1152" name="Google Shape;1152;p94"/>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153" name="Google Shape;1153;p94"/>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9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buClr>
                <a:srgbClr val="000000"/>
              </a:buClr>
            </a:pPr>
            <a:fld id="{00000000-1234-1234-1234-123412341234}" type="slidenum">
              <a:rPr lang="en-US" kern="0"/>
              <a:pPr>
                <a:buClr>
                  <a:srgbClr val="000000"/>
                </a:buClr>
              </a:pPr>
              <a:t>31</a:t>
            </a:fld>
            <a:endParaRPr kern="0"/>
          </a:p>
        </p:txBody>
      </p:sp>
      <p:sp>
        <p:nvSpPr>
          <p:cNvPr id="1159" name="Google Shape;1159;p95"/>
          <p:cNvSpPr txBox="1">
            <a:spLocks noGrp="1"/>
          </p:cNvSpPr>
          <p:nvPr>
            <p:ph type="title"/>
          </p:nvPr>
        </p:nvSpPr>
        <p:spPr>
          <a:xfrm>
            <a:off x="1981200" y="457200"/>
            <a:ext cx="8229600" cy="1371600"/>
          </a:xfrm>
          <a:prstGeom prst="rect">
            <a:avLst/>
          </a:prstGeom>
          <a:noFill/>
          <a:ln>
            <a:noFill/>
          </a:ln>
        </p:spPr>
        <p:txBody>
          <a:bodyPr spcFirstLastPara="1" wrap="square" lIns="91425" tIns="45700" rIns="91425" bIns="45700" anchor="ctr" anchorCtr="0">
            <a:normAutofit/>
          </a:bodyPr>
          <a:lstStyle/>
          <a:p>
            <a:pPr>
              <a:buSzPts val="4400"/>
            </a:pPr>
            <a:r>
              <a:rPr lang="en-US"/>
              <a:t>Improvement --- OO Solution</a:t>
            </a:r>
            <a:endParaRPr/>
          </a:p>
        </p:txBody>
      </p:sp>
      <p:sp>
        <p:nvSpPr>
          <p:cNvPr id="1160" name="Google Shape;1160;p95"/>
          <p:cNvSpPr txBox="1">
            <a:spLocks noGrp="1"/>
          </p:cNvSpPr>
          <p:nvPr>
            <p:ph type="body" idx="1"/>
          </p:nvPr>
        </p:nvSpPr>
        <p:spPr>
          <a:xfrm>
            <a:off x="1981200" y="1981200"/>
            <a:ext cx="8218488" cy="477838"/>
          </a:xfrm>
          <a:prstGeom prst="rect">
            <a:avLst/>
          </a:prstGeom>
          <a:noFill/>
          <a:ln>
            <a:noFill/>
          </a:ln>
        </p:spPr>
        <p:txBody>
          <a:bodyPr spcFirstLastPara="1" wrap="square" lIns="91425" tIns="45700" rIns="91425" bIns="45700" anchor="t" anchorCtr="0">
            <a:normAutofit/>
          </a:bodyPr>
          <a:lstStyle/>
          <a:p>
            <a:pPr marL="342900">
              <a:spcBef>
                <a:spcPts val="0"/>
              </a:spcBef>
              <a:buSzPts val="2400"/>
            </a:pPr>
            <a:r>
              <a:rPr lang="en-US" sz="2400"/>
              <a:t>Use an interface to limit access from clients</a:t>
            </a:r>
            <a:endParaRPr/>
          </a:p>
        </p:txBody>
      </p:sp>
      <p:graphicFrame>
        <p:nvGraphicFramePr>
          <p:cNvPr id="1161" name="Google Shape;1161;p95"/>
          <p:cNvGraphicFramePr/>
          <p:nvPr/>
        </p:nvGraphicFramePr>
        <p:xfrm>
          <a:off x="2560638" y="2776539"/>
          <a:ext cx="1681150" cy="1866925"/>
        </p:xfrm>
        <a:graphic>
          <a:graphicData uri="http://schemas.openxmlformats.org/drawingml/2006/table">
            <a:tbl>
              <a:tblPr>
                <a:noFill/>
              </a:tblPr>
              <a:tblGrid>
                <a:gridCol w="1681150">
                  <a:extLst>
                    <a:ext uri="{9D8B030D-6E8A-4147-A177-3AD203B41FA5}">
                      <a16:colId xmlns:a16="http://schemas.microsoft.com/office/drawing/2014/main" val="20000"/>
                    </a:ext>
                  </a:extLst>
                </a:gridCol>
              </a:tblGrid>
              <a:tr h="400050">
                <a:tc>
                  <a:txBody>
                    <a:bodyPr/>
                    <a:lstStyle/>
                    <a:p>
                      <a:pPr marL="0" marR="0" lvl="0" indent="0" algn="ctr" rtl="0">
                        <a:lnSpc>
                          <a:spcPct val="100000"/>
                        </a:lnSpc>
                        <a:spcBef>
                          <a:spcPts val="0"/>
                        </a:spcBef>
                        <a:spcAft>
                          <a:spcPts val="0"/>
                        </a:spcAft>
                        <a:buClr>
                          <a:schemeClr val="lt2"/>
                        </a:buClr>
                        <a:buSzPts val="1050"/>
                        <a:buFont typeface="Noto Sans Symbols"/>
                        <a:buNone/>
                      </a:pPr>
                      <a:r>
                        <a:rPr lang="en-US" sz="1400" b="1" i="0" u="none" strike="noStrike" cap="none">
                          <a:solidFill>
                            <a:schemeClr val="dk1"/>
                          </a:solidFill>
                          <a:latin typeface="Arial"/>
                          <a:ea typeface="Arial"/>
                          <a:cs typeface="Arial"/>
                          <a:sym typeface="Arial"/>
                        </a:rPr>
                        <a:t>Customer</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63525">
                <a:tc>
                  <a:txBody>
                    <a:bodyPr/>
                    <a:lstStyle/>
                    <a:p>
                      <a:pPr marL="0" marR="0" lvl="0" indent="0" algn="ctr" rtl="0">
                        <a:lnSpc>
                          <a:spcPct val="100000"/>
                        </a:lnSpc>
                        <a:spcBef>
                          <a:spcPts val="0"/>
                        </a:spcBef>
                        <a:spcAft>
                          <a:spcPts val="0"/>
                        </a:spcAft>
                        <a:buClr>
                          <a:schemeClr val="lt2"/>
                        </a:buClr>
                        <a:buSzPts val="300"/>
                        <a:buFont typeface="Noto Sans Symbols"/>
                        <a:buNone/>
                      </a:pPr>
                      <a:endParaRPr sz="4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03350">
                <a:tc>
                  <a:txBody>
                    <a:bodyPr/>
                    <a:lstStyle/>
                    <a:p>
                      <a:pPr marL="0" marR="0" lvl="0" indent="0" algn="l" rtl="0">
                        <a:lnSpc>
                          <a:spcPct val="100000"/>
                        </a:lnSpc>
                        <a:spcBef>
                          <a:spcPts val="0"/>
                        </a:spcBef>
                        <a:spcAft>
                          <a:spcPts val="0"/>
                        </a:spcAft>
                        <a:buClr>
                          <a:schemeClr val="lt2"/>
                        </a:buClr>
                        <a:buSzPts val="975"/>
                        <a:buFont typeface="Noto Sans Symbols"/>
                        <a:buNone/>
                      </a:pPr>
                      <a:r>
                        <a:rPr lang="en-US" sz="1300" b="0" i="0" u="none" strike="noStrike" cap="none">
                          <a:solidFill>
                            <a:schemeClr val="dk1"/>
                          </a:solidFill>
                          <a:latin typeface="Arial"/>
                          <a:ea typeface="Arial"/>
                          <a:cs typeface="Arial"/>
                          <a:sym typeface="Arial"/>
                        </a:rPr>
                        <a:t>get name</a:t>
                      </a:r>
                      <a:endParaRPr/>
                    </a:p>
                    <a:p>
                      <a:pPr marL="0" marR="0" lvl="0" indent="0" algn="l" rtl="0">
                        <a:lnSpc>
                          <a:spcPct val="100000"/>
                        </a:lnSpc>
                        <a:spcBef>
                          <a:spcPts val="260"/>
                        </a:spcBef>
                        <a:spcAft>
                          <a:spcPts val="0"/>
                        </a:spcAft>
                        <a:buClr>
                          <a:schemeClr val="lt2"/>
                        </a:buClr>
                        <a:buSzPts val="975"/>
                        <a:buFont typeface="Noto Sans Symbols"/>
                        <a:buNone/>
                      </a:pPr>
                      <a:r>
                        <a:rPr lang="en-US" sz="1300" b="0" i="0" u="none" strike="noStrike" cap="none">
                          <a:solidFill>
                            <a:schemeClr val="dk1"/>
                          </a:solidFill>
                          <a:latin typeface="Arial"/>
                          <a:ea typeface="Arial"/>
                          <a:cs typeface="Arial"/>
                          <a:sym typeface="Arial"/>
                        </a:rPr>
                        <a:t>get address</a:t>
                      </a:r>
                      <a:endParaRPr/>
                    </a:p>
                    <a:p>
                      <a:pPr marL="0" marR="0" lvl="0" indent="0" algn="l" rtl="0">
                        <a:lnSpc>
                          <a:spcPct val="100000"/>
                        </a:lnSpc>
                        <a:spcBef>
                          <a:spcPts val="260"/>
                        </a:spcBef>
                        <a:spcAft>
                          <a:spcPts val="0"/>
                        </a:spcAft>
                        <a:buClr>
                          <a:schemeClr val="lt2"/>
                        </a:buClr>
                        <a:buSzPts val="975"/>
                        <a:buFont typeface="Noto Sans Symbols"/>
                        <a:buNone/>
                      </a:pPr>
                      <a:r>
                        <a:rPr lang="en-US" sz="1300" b="0" i="0" u="none" strike="noStrike" cap="none">
                          <a:solidFill>
                            <a:schemeClr val="dk1"/>
                          </a:solidFill>
                          <a:latin typeface="Arial"/>
                          <a:ea typeface="Arial"/>
                          <a:cs typeface="Arial"/>
                          <a:sym typeface="Arial"/>
                        </a:rPr>
                        <a:t>get billing info</a:t>
                      </a:r>
                      <a:endParaRPr/>
                    </a:p>
                    <a:p>
                      <a:pPr marL="0" marR="0" lvl="0" indent="0" algn="l" rtl="0">
                        <a:lnSpc>
                          <a:spcPct val="100000"/>
                        </a:lnSpc>
                        <a:spcBef>
                          <a:spcPts val="260"/>
                        </a:spcBef>
                        <a:spcAft>
                          <a:spcPts val="0"/>
                        </a:spcAft>
                        <a:buClr>
                          <a:schemeClr val="lt2"/>
                        </a:buClr>
                        <a:buSzPts val="975"/>
                        <a:buFont typeface="Noto Sans Symbols"/>
                        <a:buNone/>
                      </a:pPr>
                      <a:r>
                        <a:rPr lang="en-US" sz="1300" b="0" i="0" u="none" strike="noStrike" cap="none">
                          <a:solidFill>
                            <a:schemeClr val="dk1"/>
                          </a:solidFill>
                          <a:latin typeface="Arial"/>
                          <a:ea typeface="Arial"/>
                          <a:cs typeface="Arial"/>
                          <a:sym typeface="Arial"/>
                        </a:rPr>
                        <a:t>get other info</a:t>
                      </a:r>
                      <a:endParaRPr/>
                    </a:p>
                    <a:p>
                      <a:pPr marL="0" marR="0" lvl="0" indent="0" algn="l" rtl="0">
                        <a:lnSpc>
                          <a:spcPct val="100000"/>
                        </a:lnSpc>
                        <a:spcBef>
                          <a:spcPts val="260"/>
                        </a:spcBef>
                        <a:spcAft>
                          <a:spcPts val="0"/>
                        </a:spcAft>
                        <a:buClr>
                          <a:schemeClr val="lt2"/>
                        </a:buClr>
                        <a:buSzPts val="975"/>
                        <a:buFont typeface="Noto Sans Symbols"/>
                        <a:buNone/>
                      </a:pPr>
                      <a:r>
                        <a:rPr lang="en-US" sz="1300" b="0" i="0" u="none" strike="noStrike" cap="none">
                          <a:solidFill>
                            <a:schemeClr val="dk1"/>
                          </a:solidFill>
                          <a:latin typeface="Arial"/>
                          <a:ea typeface="Arial"/>
                          <a:cs typeface="Arial"/>
                          <a:sym typeface="Arial"/>
                        </a:rPr>
                        <a:t>…</a:t>
                      </a:r>
                      <a:endParaRPr/>
                    </a:p>
                  </a:txBody>
                  <a:tcPr marL="91450" marR="91450" marT="45725" marB="457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162" name="Google Shape;1162;p95"/>
          <p:cNvSpPr txBox="1"/>
          <p:nvPr/>
        </p:nvSpPr>
        <p:spPr>
          <a:xfrm>
            <a:off x="2479676" y="4967289"/>
            <a:ext cx="3381375" cy="396875"/>
          </a:xfrm>
          <a:prstGeom prst="rect">
            <a:avLst/>
          </a:prstGeom>
          <a:noFill/>
          <a:ln>
            <a:noFill/>
          </a:ln>
        </p:spPr>
        <p:txBody>
          <a:bodyPr spcFirstLastPara="1" wrap="square" lIns="91425" tIns="45700" rIns="91425" bIns="45700" anchor="t" anchorCtr="0">
            <a:spAutoFit/>
          </a:bodyPr>
          <a:lstStyle/>
          <a:p>
            <a:pPr>
              <a:buClr>
                <a:srgbClr val="000000"/>
              </a:buClr>
            </a:pPr>
            <a:r>
              <a:rPr lang="en-US" sz="2000" kern="0">
                <a:solidFill>
                  <a:srgbClr val="000000"/>
                </a:solidFill>
                <a:latin typeface="Calibri"/>
                <a:ea typeface="Calibri"/>
                <a:cs typeface="Calibri"/>
                <a:sym typeface="Calibri"/>
              </a:rPr>
              <a:t>void print (Customer c) { … }</a:t>
            </a:r>
            <a:endParaRPr sz="1400" kern="0">
              <a:solidFill>
                <a:srgbClr val="000000"/>
              </a:solidFill>
              <a:latin typeface="Arial"/>
              <a:cs typeface="Arial"/>
              <a:sym typeface="Arial"/>
            </a:endParaRPr>
          </a:p>
        </p:txBody>
      </p:sp>
      <p:sp>
        <p:nvSpPr>
          <p:cNvPr id="1163" name="Google Shape;1163;p95"/>
          <p:cNvSpPr/>
          <p:nvPr/>
        </p:nvSpPr>
        <p:spPr>
          <a:xfrm>
            <a:off x="5359401" y="3490913"/>
            <a:ext cx="688975" cy="355600"/>
          </a:xfrm>
          <a:prstGeom prst="rightArrow">
            <a:avLst>
              <a:gd name="adj1" fmla="val 50000"/>
              <a:gd name="adj2" fmla="val 48438"/>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64" name="Google Shape;1164;p95"/>
          <p:cNvSpPr txBox="1"/>
          <p:nvPr/>
        </p:nvSpPr>
        <p:spPr>
          <a:xfrm>
            <a:off x="6113464" y="3376614"/>
            <a:ext cx="409575" cy="579437"/>
          </a:xfrm>
          <a:prstGeom prst="rect">
            <a:avLst/>
          </a:prstGeom>
          <a:noFill/>
          <a:ln>
            <a:noFill/>
          </a:ln>
        </p:spPr>
        <p:txBody>
          <a:bodyPr spcFirstLastPara="1" wrap="square" lIns="91425" tIns="45700" rIns="91425" bIns="45700" anchor="t" anchorCtr="0">
            <a:spAutoFit/>
          </a:bodyPr>
          <a:lstStyle/>
          <a:p>
            <a:pPr>
              <a:buClr>
                <a:srgbClr val="000000"/>
              </a:buClr>
            </a:pPr>
            <a:r>
              <a:rPr lang="en-US" sz="3200" kern="0">
                <a:solidFill>
                  <a:srgbClr val="000000"/>
                </a:solidFill>
                <a:latin typeface="Calibri"/>
                <a:ea typeface="Calibri"/>
                <a:cs typeface="Calibri"/>
                <a:sym typeface="Calibri"/>
              </a:rPr>
              <a:t>?</a:t>
            </a:r>
            <a:endParaRPr sz="1400" kern="0">
              <a:solidFill>
                <a:srgbClr val="000000"/>
              </a:solidFill>
              <a:latin typeface="Arial"/>
              <a:cs typeface="Arial"/>
              <a:sym typeface="Arial"/>
            </a:endParaRPr>
          </a:p>
        </p:txBody>
      </p:sp>
      <p:pic>
        <p:nvPicPr>
          <p:cNvPr id="1165" name="Google Shape;1165;p95"/>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166" name="Google Shape;1166;p95"/>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96"/>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32</a:t>
            </a:fld>
            <a:endParaRPr kern="0"/>
          </a:p>
        </p:txBody>
      </p:sp>
      <p:sp>
        <p:nvSpPr>
          <p:cNvPr id="1172" name="Google Shape;1172;p9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Data Coupling</a:t>
            </a:r>
            <a:endParaRPr/>
          </a:p>
        </p:txBody>
      </p:sp>
      <p:sp>
        <p:nvSpPr>
          <p:cNvPr id="1173" name="Google Shape;1173;p96"/>
          <p:cNvSpPr txBox="1">
            <a:spLocks noGrp="1"/>
          </p:cNvSpPr>
          <p:nvPr>
            <p:ph type="body" idx="1"/>
          </p:nvPr>
        </p:nvSpPr>
        <p:spPr>
          <a:xfrm>
            <a:off x="1905000" y="1676400"/>
            <a:ext cx="8077200" cy="4114800"/>
          </a:xfrm>
          <a:prstGeom prst="rect">
            <a:avLst/>
          </a:prstGeom>
          <a:noFill/>
          <a:ln>
            <a:noFill/>
          </a:ln>
        </p:spPr>
        <p:txBody>
          <a:bodyPr spcFirstLastPara="1" wrap="square" lIns="91425" tIns="45700" rIns="91425" bIns="45700" anchor="t" anchorCtr="0">
            <a:normAutofit lnSpcReduction="10000"/>
          </a:bodyPr>
          <a:lstStyle/>
          <a:p>
            <a:pPr marL="342900">
              <a:spcBef>
                <a:spcPts val="0"/>
              </a:spcBef>
              <a:buClr>
                <a:srgbClr val="0000F4"/>
              </a:buClr>
              <a:buSzPts val="3200"/>
            </a:pPr>
            <a:r>
              <a:rPr lang="en-US">
                <a:solidFill>
                  <a:srgbClr val="0000F4"/>
                </a:solidFill>
              </a:rPr>
              <a:t>Def: Component passes data (not data structures) to another component. </a:t>
            </a:r>
            <a:endParaRPr/>
          </a:p>
          <a:p>
            <a:pPr marL="342900">
              <a:spcBef>
                <a:spcPts val="640"/>
              </a:spcBef>
              <a:buSzPts val="3200"/>
            </a:pPr>
            <a:r>
              <a:rPr lang="en-US"/>
              <a:t>Every argument is simple argument or data structure in which all elements are used</a:t>
            </a:r>
            <a:endParaRPr/>
          </a:p>
          <a:p>
            <a:pPr marL="342900">
              <a:spcBef>
                <a:spcPts val="640"/>
              </a:spcBef>
              <a:buSzPts val="3200"/>
            </a:pPr>
            <a:r>
              <a:rPr lang="en-US"/>
              <a:t>Good, if it can be achieved. </a:t>
            </a:r>
            <a:endParaRPr/>
          </a:p>
          <a:p>
            <a:pPr marL="342900">
              <a:spcBef>
                <a:spcPts val="640"/>
              </a:spcBef>
              <a:buSzPts val="3200"/>
            </a:pPr>
            <a:r>
              <a:rPr lang="en-US"/>
              <a:t>Example: Customer billing system</a:t>
            </a:r>
            <a:endParaRPr/>
          </a:p>
          <a:p>
            <a:pPr marL="742950" lvl="1" indent="-285750">
              <a:spcBef>
                <a:spcPts val="560"/>
              </a:spcBef>
              <a:buSzPts val="2800"/>
            </a:pPr>
            <a:r>
              <a:rPr lang="en-US"/>
              <a:t>The print routine takes the customer name, address, and billing information as arguments.</a:t>
            </a:r>
            <a:endParaRPr/>
          </a:p>
        </p:txBody>
      </p:sp>
      <p:sp>
        <p:nvSpPr>
          <p:cNvPr id="1174" name="Google Shape;1174;p96"/>
          <p:cNvSpPr txBox="1">
            <a:spLocks noGrp="1"/>
          </p:cNvSpPr>
          <p:nvPr>
            <p:ph type="dt" idx="10"/>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000000"/>
              </a:buClr>
            </a:pPr>
            <a:r>
              <a:rPr lang="en-US" kern="0"/>
              <a:t>CS 4311</a:t>
            </a:r>
            <a:endParaRPr kern="0"/>
          </a:p>
        </p:txBody>
      </p:sp>
      <p:sp>
        <p:nvSpPr>
          <p:cNvPr id="1175" name="Google Shape;1175;p96"/>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32</a:t>
            </a:fld>
            <a:endParaRPr sz="1200" kern="0">
              <a:solidFill>
                <a:srgbClr val="000000"/>
              </a:solidFill>
              <a:latin typeface="Calibri"/>
              <a:ea typeface="Calibri"/>
              <a:cs typeface="Calibri"/>
              <a:sym typeface="Calibri"/>
            </a:endParaRPr>
          </a:p>
        </p:txBody>
      </p:sp>
      <p:grpSp>
        <p:nvGrpSpPr>
          <p:cNvPr id="1176" name="Google Shape;1176;p96"/>
          <p:cNvGrpSpPr/>
          <p:nvPr/>
        </p:nvGrpSpPr>
        <p:grpSpPr>
          <a:xfrm>
            <a:off x="8596314" y="131764"/>
            <a:ext cx="1849437" cy="1600199"/>
            <a:chOff x="4455" y="83"/>
            <a:chExt cx="1165" cy="1008"/>
          </a:xfrm>
        </p:grpSpPr>
        <p:sp>
          <p:nvSpPr>
            <p:cNvPr id="1177" name="Google Shape;1177;p96"/>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78" name="Google Shape;1178;p96"/>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179" name="Google Shape;1179;p96"/>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1180" name="Google Shape;1180;p96"/>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97"/>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33</a:t>
            </a:fld>
            <a:endParaRPr kern="0"/>
          </a:p>
        </p:txBody>
      </p:sp>
      <p:sp>
        <p:nvSpPr>
          <p:cNvPr id="1186" name="Google Shape;1186;p9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Uncoupled</a:t>
            </a:r>
            <a:endParaRPr/>
          </a:p>
        </p:txBody>
      </p:sp>
      <p:sp>
        <p:nvSpPr>
          <p:cNvPr id="1187" name="Google Shape;1187;p97"/>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SzPts val="3200"/>
            </a:pPr>
            <a:r>
              <a:rPr lang="en-US"/>
              <a:t>Completely uncoupled components are not systems. </a:t>
            </a:r>
            <a:endParaRPr/>
          </a:p>
          <a:p>
            <a:pPr marL="342900">
              <a:spcBef>
                <a:spcPts val="640"/>
              </a:spcBef>
              <a:buSzPts val="3200"/>
            </a:pPr>
            <a:r>
              <a:rPr lang="en-US"/>
              <a:t>Systems are made of interacting components</a:t>
            </a:r>
            <a:r>
              <a:rPr lang="en-US" sz="2400"/>
              <a:t>.</a:t>
            </a:r>
            <a:endParaRPr/>
          </a:p>
          <a:p>
            <a:pPr marL="342900">
              <a:spcBef>
                <a:spcPts val="640"/>
              </a:spcBef>
              <a:buSzPts val="3200"/>
              <a:buNone/>
            </a:pPr>
            <a:endParaRPr/>
          </a:p>
        </p:txBody>
      </p:sp>
      <p:grpSp>
        <p:nvGrpSpPr>
          <p:cNvPr id="1188" name="Google Shape;1188;p97"/>
          <p:cNvGrpSpPr/>
          <p:nvPr/>
        </p:nvGrpSpPr>
        <p:grpSpPr>
          <a:xfrm>
            <a:off x="8596314" y="131764"/>
            <a:ext cx="1849437" cy="1525587"/>
            <a:chOff x="4448" y="202"/>
            <a:chExt cx="1165" cy="961"/>
          </a:xfrm>
        </p:grpSpPr>
        <p:sp>
          <p:nvSpPr>
            <p:cNvPr id="1189" name="Google Shape;1189;p97"/>
            <p:cNvSpPr/>
            <p:nvPr/>
          </p:nvSpPr>
          <p:spPr>
            <a:xfrm>
              <a:off x="4448" y="202"/>
              <a:ext cx="1165" cy="96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90" name="Google Shape;1190;p97"/>
            <p:cNvSpPr txBox="1"/>
            <p:nvPr/>
          </p:nvSpPr>
          <p:spPr>
            <a:xfrm>
              <a:off x="4710" y="387"/>
              <a:ext cx="613" cy="756"/>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Uncoupled</a:t>
              </a:r>
              <a:endParaRPr sz="1400" kern="0">
                <a:solidFill>
                  <a:srgbClr val="000000"/>
                </a:solidFill>
                <a:latin typeface="Arial"/>
                <a:cs typeface="Arial"/>
                <a:sym typeface="Arial"/>
              </a:endParaRPr>
            </a:p>
          </p:txBody>
        </p:sp>
      </p:grpSp>
      <p:grpSp>
        <p:nvGrpSpPr>
          <p:cNvPr id="1191" name="Google Shape;1191;p97"/>
          <p:cNvGrpSpPr/>
          <p:nvPr/>
        </p:nvGrpSpPr>
        <p:grpSpPr>
          <a:xfrm>
            <a:off x="8596314" y="131764"/>
            <a:ext cx="1849437" cy="1600199"/>
            <a:chOff x="4455" y="83"/>
            <a:chExt cx="1165" cy="1008"/>
          </a:xfrm>
        </p:grpSpPr>
        <p:sp>
          <p:nvSpPr>
            <p:cNvPr id="1192" name="Google Shape;1192;p97"/>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193" name="Google Shape;1193;p97"/>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194" name="Google Shape;1194;p97"/>
          <p:cNvPicPr preferRelativeResize="0"/>
          <p:nvPr/>
        </p:nvPicPr>
        <p:blipFill rotWithShape="1">
          <a:blip r:embed="rId3">
            <a:alphaModFix/>
          </a:blip>
          <a:srcRect/>
          <a:stretch/>
        </p:blipFill>
        <p:spPr>
          <a:xfrm>
            <a:off x="1524001" y="0"/>
            <a:ext cx="6200775" cy="552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98"/>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34</a:t>
            </a:fld>
            <a:endParaRPr kern="0"/>
          </a:p>
        </p:txBody>
      </p:sp>
      <p:graphicFrame>
        <p:nvGraphicFramePr>
          <p:cNvPr id="1200" name="Google Shape;1200;p98"/>
          <p:cNvGraphicFramePr/>
          <p:nvPr/>
        </p:nvGraphicFramePr>
        <p:xfrm>
          <a:off x="3425826" y="1144589"/>
          <a:ext cx="5546725" cy="5267325"/>
        </p:xfrm>
        <a:graphic>
          <a:graphicData uri="http://schemas.openxmlformats.org/presentationml/2006/ole">
            <mc:AlternateContent xmlns:mc="http://schemas.openxmlformats.org/markup-compatibility/2006">
              <mc:Choice xmlns:v="urn:schemas-microsoft-com:vml" Requires="v">
                <p:oleObj r:id="rId3" imgW="5546725" imgH="5267325" progId="">
                  <p:embed/>
                </p:oleObj>
              </mc:Choice>
              <mc:Fallback>
                <p:oleObj r:id="rId3" imgW="5546725" imgH="5267325" progId="">
                  <p:embed/>
                  <p:pic>
                    <p:nvPicPr>
                      <p:cNvPr id="1200" name="Google Shape;1200;p98"/>
                      <p:cNvPicPr preferRelativeResize="0"/>
                      <p:nvPr/>
                    </p:nvPicPr>
                    <p:blipFill rotWithShape="1">
                      <a:blip r:embed="rId4">
                        <a:alphaModFix/>
                      </a:blip>
                      <a:srcRect/>
                      <a:stretch/>
                    </p:blipFill>
                    <p:spPr>
                      <a:xfrm>
                        <a:off x="3425826" y="1144589"/>
                        <a:ext cx="5546725" cy="5267325"/>
                      </a:xfrm>
                      <a:prstGeom prst="rect">
                        <a:avLst/>
                      </a:prstGeom>
                      <a:noFill/>
                      <a:ln>
                        <a:noFill/>
                      </a:ln>
                    </p:spPr>
                  </p:pic>
                </p:oleObj>
              </mc:Fallback>
            </mc:AlternateContent>
          </a:graphicData>
        </a:graphic>
      </p:graphicFrame>
      <p:sp>
        <p:nvSpPr>
          <p:cNvPr id="1201" name="Google Shape;1201;p98"/>
          <p:cNvSpPr txBox="1"/>
          <p:nvPr/>
        </p:nvSpPr>
        <p:spPr>
          <a:xfrm>
            <a:off x="1905001" y="415926"/>
            <a:ext cx="7783513" cy="369291"/>
          </a:xfrm>
          <a:prstGeom prst="rect">
            <a:avLst/>
          </a:prstGeom>
          <a:noFill/>
          <a:ln>
            <a:noFill/>
          </a:ln>
        </p:spPr>
        <p:txBody>
          <a:bodyPr spcFirstLastPara="1" wrap="square" lIns="91425" tIns="45700" rIns="91425" bIns="45700" anchor="t" anchorCtr="0">
            <a:spAutoFit/>
          </a:bodyPr>
          <a:lstStyle/>
          <a:p>
            <a:pPr>
              <a:buClr>
                <a:srgbClr val="000000"/>
              </a:buClr>
            </a:pPr>
            <a:r>
              <a:rPr lang="en-US" b="1" kern="0">
                <a:solidFill>
                  <a:srgbClr val="000000"/>
                </a:solidFill>
                <a:latin typeface="Calibri"/>
                <a:ea typeface="Calibri"/>
                <a:cs typeface="Calibri"/>
                <a:sym typeface="Calibri"/>
              </a:rPr>
              <a:t>Exercise: Define Coupling between Pairs of Modules</a:t>
            </a:r>
            <a:endParaRPr sz="1400" kern="0">
              <a:solidFill>
                <a:srgbClr val="000000"/>
              </a:solidFill>
              <a:latin typeface="Arial"/>
              <a:cs typeface="Arial"/>
              <a:sym typeface="Arial"/>
            </a:endParaRPr>
          </a:p>
        </p:txBody>
      </p:sp>
      <p:grpSp>
        <p:nvGrpSpPr>
          <p:cNvPr id="1202" name="Google Shape;1202;p98"/>
          <p:cNvGrpSpPr/>
          <p:nvPr/>
        </p:nvGrpSpPr>
        <p:grpSpPr>
          <a:xfrm>
            <a:off x="1863725" y="1069976"/>
            <a:ext cx="1849438" cy="1600201"/>
            <a:chOff x="4455" y="83"/>
            <a:chExt cx="1165" cy="1008"/>
          </a:xfrm>
        </p:grpSpPr>
        <p:sp>
          <p:nvSpPr>
            <p:cNvPr id="1203" name="Google Shape;1203;p98"/>
            <p:cNvSpPr/>
            <p:nvPr/>
          </p:nvSpPr>
          <p:spPr>
            <a:xfrm>
              <a:off x="4455" y="83"/>
              <a:ext cx="1165" cy="991"/>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1204" name="Google Shape;1204;p98"/>
            <p:cNvSpPr txBox="1"/>
            <p:nvPr/>
          </p:nvSpPr>
          <p:spPr>
            <a:xfrm>
              <a:off x="4724" y="219"/>
              <a:ext cx="613" cy="872"/>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Content</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Common</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External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Control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Stamp</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Data</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Uncoupled</a:t>
              </a:r>
              <a:endParaRPr sz="1400" kern="0">
                <a:solidFill>
                  <a:srgbClr val="000000"/>
                </a:solidFill>
                <a:latin typeface="Arial"/>
                <a:cs typeface="Arial"/>
                <a:sym typeface="Arial"/>
              </a:endParaRPr>
            </a:p>
          </p:txBody>
        </p:sp>
      </p:grpSp>
      <p:pic>
        <p:nvPicPr>
          <p:cNvPr id="1205" name="Google Shape;1205;p98"/>
          <p:cNvPicPr preferRelativeResize="0"/>
          <p:nvPr/>
        </p:nvPicPr>
        <p:blipFill rotWithShape="1">
          <a:blip r:embed="rId5">
            <a:alphaModFix/>
          </a:blip>
          <a:srcRect/>
          <a:stretch/>
        </p:blipFill>
        <p:spPr>
          <a:xfrm>
            <a:off x="2024035" y="0"/>
            <a:ext cx="6200775" cy="552450"/>
          </a:xfrm>
          <a:prstGeom prst="rect">
            <a:avLst/>
          </a:prstGeom>
          <a:noFill/>
          <a:ln>
            <a:noFill/>
          </a:ln>
        </p:spPr>
      </p:pic>
      <p:sp>
        <p:nvSpPr>
          <p:cNvPr id="1206" name="Google Shape;1206;p98"/>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7"/>
          <p:cNvSpPr txBox="1">
            <a:spLocks noGrp="1"/>
          </p:cNvSpPr>
          <p:nvPr>
            <p:ph type="title"/>
          </p:nvPr>
        </p:nvSpPr>
        <p:spPr>
          <a:xfrm>
            <a:off x="3657601"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a:solidFill>
                  <a:schemeClr val="lt1"/>
                </a:solidFill>
              </a:rPr>
              <a:t>School of Computing Science and Engineering</a:t>
            </a:r>
            <a:br>
              <a:rPr lang="en-US" sz="2400">
                <a:solidFill>
                  <a:schemeClr val="lt1"/>
                </a:solidFill>
              </a:rPr>
            </a:br>
            <a:r>
              <a:rPr lang="en-US" sz="2400">
                <a:solidFill>
                  <a:schemeClr val="lt1"/>
                </a:solidFill>
              </a:rPr>
              <a:t>C</a:t>
            </a:r>
            <a:r>
              <a:rPr lang="en-US" sz="2000">
                <a:solidFill>
                  <a:schemeClr val="lt1"/>
                </a:solidFill>
              </a:rPr>
              <a:t>ourse Code : BCSE3032	Course Name: SE &amp; TM</a:t>
            </a:r>
            <a:endParaRPr sz="2000"/>
          </a:p>
        </p:txBody>
      </p:sp>
      <p:pic>
        <p:nvPicPr>
          <p:cNvPr id="740" name="Google Shape;740;p67"/>
          <p:cNvPicPr preferRelativeResize="0"/>
          <p:nvPr/>
        </p:nvPicPr>
        <p:blipFill rotWithShape="1">
          <a:blip r:embed="rId3">
            <a:alphaModFix/>
          </a:blip>
          <a:srcRect/>
          <a:stretch/>
        </p:blipFill>
        <p:spPr>
          <a:xfrm>
            <a:off x="1600200" y="112557"/>
            <a:ext cx="2057401" cy="613088"/>
          </a:xfrm>
          <a:prstGeom prst="rect">
            <a:avLst/>
          </a:prstGeom>
          <a:noFill/>
          <a:ln>
            <a:noFill/>
          </a:ln>
        </p:spPr>
      </p:pic>
      <p:sp>
        <p:nvSpPr>
          <p:cNvPr id="741" name="Google Shape;741;p67"/>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
        <p:nvSpPr>
          <p:cNvPr id="742" name="Google Shape;742;p67"/>
          <p:cNvSpPr txBox="1"/>
          <p:nvPr/>
        </p:nvSpPr>
        <p:spPr>
          <a:xfrm>
            <a:off x="1762126" y="1123080"/>
            <a:ext cx="8429985" cy="344643"/>
          </a:xfrm>
          <a:prstGeom prst="rect">
            <a:avLst/>
          </a:prstGeom>
          <a:noFill/>
          <a:ln>
            <a:noFill/>
          </a:ln>
        </p:spPr>
        <p:txBody>
          <a:bodyPr spcFirstLastPara="1" wrap="square" lIns="82900" tIns="41450" rIns="82900" bIns="41450" anchor="t" anchorCtr="0">
            <a:noAutofit/>
          </a:bodyPr>
          <a:lstStyle/>
          <a:p>
            <a:pPr algn="ctr">
              <a:lnSpc>
                <a:spcPct val="90000"/>
              </a:lnSpc>
              <a:buClr>
                <a:srgbClr val="FF0000"/>
              </a:buClr>
              <a:buSzPts val="2600"/>
            </a:pPr>
            <a:r>
              <a:rPr lang="en-US" sz="2600" b="1" kern="0">
                <a:solidFill>
                  <a:srgbClr val="FF0000"/>
                </a:solidFill>
                <a:latin typeface="Calibri"/>
                <a:ea typeface="Calibri"/>
                <a:cs typeface="Calibri"/>
                <a:sym typeface="Calibri"/>
              </a:rPr>
              <a:t>COUPLING AND COHESION MEASURES</a:t>
            </a:r>
            <a:endParaRPr sz="2600" b="1" kern="0">
              <a:solidFill>
                <a:srgbClr val="FF0000"/>
              </a:solidFill>
              <a:latin typeface="Calibri"/>
              <a:ea typeface="Calibri"/>
              <a:cs typeface="Calibri"/>
              <a:sym typeface="Calibri"/>
            </a:endParaRPr>
          </a:p>
        </p:txBody>
      </p:sp>
      <p:graphicFrame>
        <p:nvGraphicFramePr>
          <p:cNvPr id="743" name="Google Shape;743;p67"/>
          <p:cNvGraphicFramePr/>
          <p:nvPr/>
        </p:nvGraphicFramePr>
        <p:xfrm>
          <a:off x="1981200" y="1600200"/>
          <a:ext cx="8229600" cy="3942150"/>
        </p:xfrm>
        <a:graphic>
          <a:graphicData uri="http://schemas.openxmlformats.org/drawingml/2006/table">
            <a:tbl>
              <a:tblPr firstRow="1" bandRow="1">
                <a:noFil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Cohesion is the concept of intra module.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Coupling is the concept of inter module.</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Cohesion represents the relationship within module.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Coupling represents the relationships between modules.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Increasing in cohesion is good for software.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Increasing in coupling is avoided for software.</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Cohesion represents the functional strength of modules.</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Coupling represents the independence among modules.</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Highly cohesive gives the best software.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Where as loosely coupling gives the best software.</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 cohesion, module focuses on the single thing.</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a:ea typeface="Calibri"/>
                          <a:cs typeface="Calibri"/>
                          <a:sym typeface="Calibri"/>
                        </a:rPr>
                        <a:t>In coupling, modules are connected to the other modules.</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8"/>
          <p:cNvSpPr txBox="1">
            <a:spLocks noGrp="1"/>
          </p:cNvSpPr>
          <p:nvPr>
            <p:ph type="title"/>
          </p:nvPr>
        </p:nvSpPr>
        <p:spPr>
          <a:xfrm>
            <a:off x="3657601"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a:buClr>
                <a:schemeClr val="lt1"/>
              </a:buClr>
              <a:buSzPct val="100000"/>
            </a:pPr>
            <a:r>
              <a:rPr lang="en-US" sz="2700" b="1">
                <a:solidFill>
                  <a:schemeClr val="lt1"/>
                </a:solidFill>
              </a:rPr>
              <a:t>School of Computing Science and Engineering</a:t>
            </a:r>
            <a:br>
              <a:rPr lang="en-US" sz="2400">
                <a:solidFill>
                  <a:schemeClr val="lt1"/>
                </a:solidFill>
              </a:rPr>
            </a:br>
            <a:r>
              <a:rPr lang="en-US" sz="2400">
                <a:solidFill>
                  <a:schemeClr val="lt1"/>
                </a:solidFill>
              </a:rPr>
              <a:t>C</a:t>
            </a:r>
            <a:r>
              <a:rPr lang="en-US" sz="2000">
                <a:solidFill>
                  <a:schemeClr val="lt1"/>
                </a:solidFill>
              </a:rPr>
              <a:t>ourse Code : BCSE3032	Course Name: SE &amp; TM</a:t>
            </a:r>
            <a:endParaRPr sz="2000"/>
          </a:p>
        </p:txBody>
      </p:sp>
      <p:pic>
        <p:nvPicPr>
          <p:cNvPr id="749" name="Google Shape;749;p68"/>
          <p:cNvPicPr preferRelativeResize="0"/>
          <p:nvPr/>
        </p:nvPicPr>
        <p:blipFill rotWithShape="1">
          <a:blip r:embed="rId3">
            <a:alphaModFix/>
          </a:blip>
          <a:srcRect/>
          <a:stretch/>
        </p:blipFill>
        <p:spPr>
          <a:xfrm>
            <a:off x="1600200" y="112557"/>
            <a:ext cx="2057401" cy="613088"/>
          </a:xfrm>
          <a:prstGeom prst="rect">
            <a:avLst/>
          </a:prstGeom>
          <a:noFill/>
          <a:ln>
            <a:noFill/>
          </a:ln>
        </p:spPr>
      </p:pic>
      <p:sp>
        <p:nvSpPr>
          <p:cNvPr id="750" name="Google Shape;750;p68"/>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
        <p:nvSpPr>
          <p:cNvPr id="751" name="Google Shape;751;p68"/>
          <p:cNvSpPr txBox="1"/>
          <p:nvPr/>
        </p:nvSpPr>
        <p:spPr>
          <a:xfrm>
            <a:off x="1762126" y="1123080"/>
            <a:ext cx="8429985" cy="344643"/>
          </a:xfrm>
          <a:prstGeom prst="rect">
            <a:avLst/>
          </a:prstGeom>
          <a:noFill/>
          <a:ln>
            <a:noFill/>
          </a:ln>
        </p:spPr>
        <p:txBody>
          <a:bodyPr spcFirstLastPara="1" wrap="square" lIns="82900" tIns="41450" rIns="82900" bIns="41450" anchor="t" anchorCtr="0">
            <a:noAutofit/>
          </a:bodyPr>
          <a:lstStyle/>
          <a:p>
            <a:pPr algn="ctr">
              <a:lnSpc>
                <a:spcPct val="90000"/>
              </a:lnSpc>
              <a:buClr>
                <a:srgbClr val="FF0000"/>
              </a:buClr>
              <a:buSzPts val="2600"/>
            </a:pPr>
            <a:r>
              <a:rPr lang="en-US" sz="2600" b="1" kern="0">
                <a:solidFill>
                  <a:srgbClr val="FF0000"/>
                </a:solidFill>
                <a:latin typeface="Calibri"/>
                <a:ea typeface="Calibri"/>
                <a:cs typeface="Calibri"/>
                <a:sym typeface="Calibri"/>
              </a:rPr>
              <a:t>COUPLING</a:t>
            </a:r>
            <a:endParaRPr sz="2600" b="1" kern="0">
              <a:solidFill>
                <a:srgbClr val="FF0000"/>
              </a:solidFill>
              <a:latin typeface="Calibri"/>
              <a:ea typeface="Calibri"/>
              <a:cs typeface="Calibri"/>
              <a:sym typeface="Calibri"/>
            </a:endParaRPr>
          </a:p>
        </p:txBody>
      </p:sp>
      <p:sp>
        <p:nvSpPr>
          <p:cNvPr id="752" name="Google Shape;752;p68"/>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lnSpc>
                <a:spcPct val="90000"/>
              </a:lnSpc>
              <a:spcBef>
                <a:spcPts val="0"/>
              </a:spcBef>
              <a:buClr>
                <a:srgbClr val="0000F4"/>
              </a:buClr>
              <a:buSzPts val="2400"/>
            </a:pPr>
            <a:r>
              <a:rPr lang="en-US" sz="2400">
                <a:solidFill>
                  <a:srgbClr val="0000F4"/>
                </a:solidFill>
              </a:rPr>
              <a:t>Definition</a:t>
            </a:r>
            <a:endParaRPr/>
          </a:p>
          <a:p>
            <a:pPr marL="742950" lvl="1" indent="-285750">
              <a:lnSpc>
                <a:spcPct val="90000"/>
              </a:lnSpc>
              <a:spcBef>
                <a:spcPts val="560"/>
              </a:spcBef>
              <a:buClr>
                <a:srgbClr val="0000F4"/>
              </a:buClr>
              <a:buSzPts val="2800"/>
            </a:pPr>
            <a:r>
              <a:rPr lang="en-US">
                <a:solidFill>
                  <a:srgbClr val="0000F4"/>
                </a:solidFill>
              </a:rPr>
              <a:t>The degree to which all elements of a component are directed towards a single task. </a:t>
            </a:r>
            <a:endParaRPr/>
          </a:p>
          <a:p>
            <a:pPr marL="742950" lvl="1" indent="-285750">
              <a:lnSpc>
                <a:spcPct val="90000"/>
              </a:lnSpc>
              <a:spcBef>
                <a:spcPts val="560"/>
              </a:spcBef>
              <a:buClr>
                <a:srgbClr val="0000F4"/>
              </a:buClr>
              <a:buSzPts val="2800"/>
            </a:pPr>
            <a:r>
              <a:rPr lang="en-US">
                <a:solidFill>
                  <a:srgbClr val="0000F4"/>
                </a:solidFill>
              </a:rPr>
              <a:t>The degree to which all elements directed towards a task are contained in a single component.</a:t>
            </a:r>
            <a:endParaRPr/>
          </a:p>
          <a:p>
            <a:pPr marL="742950" lvl="1" indent="-285750">
              <a:lnSpc>
                <a:spcPct val="90000"/>
              </a:lnSpc>
              <a:spcBef>
                <a:spcPts val="560"/>
              </a:spcBef>
              <a:buClr>
                <a:srgbClr val="0000F4"/>
              </a:buClr>
              <a:buSzPts val="2800"/>
            </a:pPr>
            <a:r>
              <a:rPr lang="en-US">
                <a:solidFill>
                  <a:srgbClr val="0000F4"/>
                </a:solidFill>
              </a:rPr>
              <a:t>The degree to which all responsibilities of a single class are related.</a:t>
            </a:r>
            <a:endParaRPr/>
          </a:p>
          <a:p>
            <a:pPr marL="342900" indent="-139700">
              <a:spcBef>
                <a:spcPts val="640"/>
              </a:spcBef>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9"/>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6</a:t>
            </a:fld>
            <a:endParaRPr kern="0"/>
          </a:p>
        </p:txBody>
      </p:sp>
      <p:sp>
        <p:nvSpPr>
          <p:cNvPr id="758" name="Google Shape;758;p69"/>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Coincidental Cohesion </a:t>
            </a:r>
            <a:endParaRPr/>
          </a:p>
        </p:txBody>
      </p:sp>
      <p:sp>
        <p:nvSpPr>
          <p:cNvPr id="759" name="Google Shape;759;p69"/>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spcBef>
                <a:spcPts val="0"/>
              </a:spcBef>
              <a:buClr>
                <a:srgbClr val="0000E5"/>
              </a:buClr>
              <a:buSzPts val="2400"/>
            </a:pPr>
            <a:r>
              <a:rPr lang="en-US" sz="2400">
                <a:solidFill>
                  <a:srgbClr val="0000E5"/>
                </a:solidFill>
              </a:rPr>
              <a:t>Def: Parts of the component are unrelated (unrelated functions, processes, or data)</a:t>
            </a:r>
            <a:endParaRPr/>
          </a:p>
          <a:p>
            <a:pPr marL="342900">
              <a:spcBef>
                <a:spcPts val="480"/>
              </a:spcBef>
              <a:buSzPts val="2400"/>
            </a:pPr>
            <a:r>
              <a:rPr lang="en-US" sz="2400"/>
              <a:t>Parts of the component are only related by their location in source code.</a:t>
            </a:r>
            <a:endParaRPr/>
          </a:p>
          <a:p>
            <a:pPr marL="342900">
              <a:spcBef>
                <a:spcPts val="480"/>
              </a:spcBef>
              <a:buSzPts val="2400"/>
            </a:pPr>
            <a:r>
              <a:rPr lang="en-US" sz="2400"/>
              <a:t>Elements needed to achieve some functionality are scattered throughout the system.</a:t>
            </a:r>
            <a:endParaRPr/>
          </a:p>
          <a:p>
            <a:pPr marL="342900">
              <a:spcBef>
                <a:spcPts val="480"/>
              </a:spcBef>
              <a:buSzPts val="2400"/>
            </a:pPr>
            <a:r>
              <a:rPr lang="en-US" sz="2400"/>
              <a:t>Accidental</a:t>
            </a:r>
            <a:endParaRPr/>
          </a:p>
          <a:p>
            <a:pPr marL="342900">
              <a:spcBef>
                <a:spcPts val="480"/>
              </a:spcBef>
              <a:buSzPts val="2400"/>
            </a:pPr>
            <a:r>
              <a:rPr lang="en-US" sz="2400"/>
              <a:t>Worst form</a:t>
            </a:r>
            <a:endParaRPr/>
          </a:p>
        </p:txBody>
      </p:sp>
      <p:sp>
        <p:nvSpPr>
          <p:cNvPr id="760" name="Google Shape;760;p69"/>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6</a:t>
            </a:fld>
            <a:endParaRPr sz="1200" kern="0">
              <a:solidFill>
                <a:srgbClr val="000000"/>
              </a:solidFill>
              <a:latin typeface="Calibri"/>
              <a:ea typeface="Calibri"/>
              <a:cs typeface="Calibri"/>
              <a:sym typeface="Calibri"/>
            </a:endParaRPr>
          </a:p>
        </p:txBody>
      </p:sp>
      <p:grpSp>
        <p:nvGrpSpPr>
          <p:cNvPr id="761" name="Google Shape;761;p69"/>
          <p:cNvGrpSpPr/>
          <p:nvPr/>
        </p:nvGrpSpPr>
        <p:grpSpPr>
          <a:xfrm>
            <a:off x="8524876" y="114301"/>
            <a:ext cx="1992313" cy="1774825"/>
            <a:chOff x="6831281" y="4673930"/>
            <a:chExt cx="1992086" cy="1774372"/>
          </a:xfrm>
        </p:grpSpPr>
        <p:sp>
          <p:nvSpPr>
            <p:cNvPr id="762" name="Google Shape;762;p69"/>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763" name="Google Shape;763;p69"/>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205867"/>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764" name="Google Shape;764;p69"/>
          <p:cNvPicPr preferRelativeResize="0"/>
          <p:nvPr/>
        </p:nvPicPr>
        <p:blipFill rotWithShape="1">
          <a:blip r:embed="rId3">
            <a:alphaModFix/>
          </a:blip>
          <a:srcRect/>
          <a:stretch/>
        </p:blipFill>
        <p:spPr>
          <a:xfrm>
            <a:off x="1881159" y="0"/>
            <a:ext cx="6200775" cy="552450"/>
          </a:xfrm>
          <a:prstGeom prst="rect">
            <a:avLst/>
          </a:prstGeom>
          <a:noFill/>
          <a:ln>
            <a:noFill/>
          </a:ln>
        </p:spPr>
      </p:pic>
      <p:sp>
        <p:nvSpPr>
          <p:cNvPr id="765" name="Google Shape;765;p69"/>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70"/>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7</a:t>
            </a:fld>
            <a:endParaRPr kern="0"/>
          </a:p>
        </p:txBody>
      </p:sp>
      <p:sp>
        <p:nvSpPr>
          <p:cNvPr id="772" name="Google Shape;772;p7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Example</a:t>
            </a:r>
            <a:endParaRPr/>
          </a:p>
        </p:txBody>
      </p:sp>
      <p:sp>
        <p:nvSpPr>
          <p:cNvPr id="773" name="Google Shape;773;p70"/>
          <p:cNvSpPr txBox="1">
            <a:spLocks noGrp="1"/>
          </p:cNvSpPr>
          <p:nvPr>
            <p:ph type="body" idx="1"/>
          </p:nvPr>
        </p:nvSpPr>
        <p:spPr>
          <a:xfrm>
            <a:off x="2706689" y="2159001"/>
            <a:ext cx="6778625" cy="3967163"/>
          </a:xfrm>
          <a:prstGeom prst="rect">
            <a:avLst/>
          </a:prstGeom>
          <a:noFill/>
          <a:ln>
            <a:noFill/>
          </a:ln>
        </p:spPr>
        <p:txBody>
          <a:bodyPr spcFirstLastPara="1" wrap="square" lIns="91425" tIns="45700" rIns="91425" bIns="45700" anchor="t" anchorCtr="0">
            <a:normAutofit/>
          </a:bodyPr>
          <a:lstStyle/>
          <a:p>
            <a:pPr marL="533400" indent="-533400">
              <a:spcBef>
                <a:spcPts val="0"/>
              </a:spcBef>
              <a:buSzPts val="2400"/>
              <a:buFont typeface="Noto Sans Symbols"/>
              <a:buAutoNum type="arabicPeriod"/>
            </a:pPr>
            <a:r>
              <a:rPr lang="en-US" sz="2400"/>
              <a:t>Print next line</a:t>
            </a:r>
            <a:endParaRPr/>
          </a:p>
          <a:p>
            <a:pPr marL="533400" indent="-533400">
              <a:spcBef>
                <a:spcPts val="480"/>
              </a:spcBef>
              <a:buSzPts val="2400"/>
              <a:buFont typeface="Noto Sans Symbols"/>
              <a:buAutoNum type="arabicPeriod"/>
            </a:pPr>
            <a:r>
              <a:rPr lang="en-US" sz="2400"/>
              <a:t>Reverse string of characters in second argument</a:t>
            </a:r>
            <a:endParaRPr/>
          </a:p>
          <a:p>
            <a:pPr marL="533400" indent="-533400">
              <a:spcBef>
                <a:spcPts val="480"/>
              </a:spcBef>
              <a:buSzPts val="2400"/>
              <a:buFont typeface="Noto Sans Symbols"/>
              <a:buAutoNum type="arabicPeriod"/>
            </a:pPr>
            <a:r>
              <a:rPr lang="en-US" sz="2400"/>
              <a:t>Add 7 to 5</a:t>
            </a:r>
            <a:r>
              <a:rPr lang="en-US" sz="2400" baseline="30000"/>
              <a:t>th</a:t>
            </a:r>
            <a:r>
              <a:rPr lang="en-US" sz="2400"/>
              <a:t> argument</a:t>
            </a:r>
            <a:endParaRPr/>
          </a:p>
          <a:p>
            <a:pPr marL="533400" indent="-533400">
              <a:spcBef>
                <a:spcPts val="480"/>
              </a:spcBef>
              <a:buSzPts val="2400"/>
              <a:buFont typeface="Noto Sans Symbols"/>
              <a:buAutoNum type="arabicPeriod"/>
            </a:pPr>
            <a:r>
              <a:rPr lang="en-US" sz="2400"/>
              <a:t>Convert 4</a:t>
            </a:r>
            <a:r>
              <a:rPr lang="en-US" sz="2400" baseline="30000"/>
              <a:t>th</a:t>
            </a:r>
            <a:r>
              <a:rPr lang="en-US" sz="2400"/>
              <a:t> argument to float</a:t>
            </a:r>
            <a:endParaRPr/>
          </a:p>
          <a:p>
            <a:pPr marL="533400" indent="-381000">
              <a:spcBef>
                <a:spcPts val="480"/>
              </a:spcBef>
              <a:buSzPts val="2400"/>
              <a:buNone/>
            </a:pPr>
            <a:endParaRPr sz="2400"/>
          </a:p>
        </p:txBody>
      </p:sp>
      <p:sp>
        <p:nvSpPr>
          <p:cNvPr id="774" name="Google Shape;774;p70"/>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7</a:t>
            </a:fld>
            <a:endParaRPr sz="1200" kern="0">
              <a:solidFill>
                <a:srgbClr val="000000"/>
              </a:solidFill>
              <a:latin typeface="Calibri"/>
              <a:ea typeface="Calibri"/>
              <a:cs typeface="Calibri"/>
              <a:sym typeface="Calibri"/>
            </a:endParaRPr>
          </a:p>
        </p:txBody>
      </p:sp>
      <p:pic>
        <p:nvPicPr>
          <p:cNvPr id="775" name="Google Shape;775;p70"/>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776" name="Google Shape;776;p70"/>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71"/>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8</a:t>
            </a:fld>
            <a:endParaRPr kern="0"/>
          </a:p>
        </p:txBody>
      </p:sp>
      <p:sp>
        <p:nvSpPr>
          <p:cNvPr id="782" name="Google Shape;782;p7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Logical Cohesion</a:t>
            </a:r>
            <a:endParaRPr/>
          </a:p>
        </p:txBody>
      </p:sp>
      <p:sp>
        <p:nvSpPr>
          <p:cNvPr id="783" name="Google Shape;783;p71"/>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rmAutofit/>
          </a:bodyPr>
          <a:lstStyle/>
          <a:p>
            <a:pPr marL="342900">
              <a:lnSpc>
                <a:spcPct val="90000"/>
              </a:lnSpc>
              <a:spcBef>
                <a:spcPts val="0"/>
              </a:spcBef>
              <a:buClr>
                <a:srgbClr val="0000E5"/>
              </a:buClr>
              <a:buSzPts val="3200"/>
            </a:pPr>
            <a:r>
              <a:rPr lang="en-US">
                <a:solidFill>
                  <a:srgbClr val="0000E5"/>
                </a:solidFill>
              </a:rPr>
              <a:t>Def: Elements of component are related logically and not functionally.</a:t>
            </a:r>
            <a:endParaRPr/>
          </a:p>
          <a:p>
            <a:pPr marL="342900">
              <a:lnSpc>
                <a:spcPct val="90000"/>
              </a:lnSpc>
              <a:spcBef>
                <a:spcPts val="640"/>
              </a:spcBef>
              <a:buSzPts val="3200"/>
            </a:pPr>
            <a:r>
              <a:rPr lang="en-US"/>
              <a:t>Several logically related elements are in the same component and one of the elements is selected by the client component.</a:t>
            </a:r>
            <a:endParaRPr/>
          </a:p>
        </p:txBody>
      </p:sp>
      <p:sp>
        <p:nvSpPr>
          <p:cNvPr id="784" name="Google Shape;784;p71"/>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8</a:t>
            </a:fld>
            <a:endParaRPr sz="1200" kern="0">
              <a:solidFill>
                <a:srgbClr val="000000"/>
              </a:solidFill>
              <a:latin typeface="Calibri"/>
              <a:ea typeface="Calibri"/>
              <a:cs typeface="Calibri"/>
              <a:sym typeface="Calibri"/>
            </a:endParaRPr>
          </a:p>
        </p:txBody>
      </p:sp>
      <p:grpSp>
        <p:nvGrpSpPr>
          <p:cNvPr id="785" name="Google Shape;785;p71"/>
          <p:cNvGrpSpPr/>
          <p:nvPr/>
        </p:nvGrpSpPr>
        <p:grpSpPr>
          <a:xfrm>
            <a:off x="8524876" y="114301"/>
            <a:ext cx="1992313" cy="1774825"/>
            <a:chOff x="6831281" y="4673930"/>
            <a:chExt cx="1992086" cy="1774372"/>
          </a:xfrm>
        </p:grpSpPr>
        <p:sp>
          <p:nvSpPr>
            <p:cNvPr id="786" name="Google Shape;786;p71"/>
            <p:cNvSpPr/>
            <p:nvPr/>
          </p:nvSpPr>
          <p:spPr>
            <a:xfrm>
              <a:off x="6831281" y="4673930"/>
              <a:ext cx="1992086" cy="1774372"/>
            </a:xfrm>
            <a:prstGeom prst="upArrow">
              <a:avLst>
                <a:gd name="adj1" fmla="val 54352"/>
                <a:gd name="adj2" fmla="val 54384"/>
              </a:avLst>
            </a:prstGeom>
            <a:solidFill>
              <a:srgbClr val="FDE9D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pPr>
              <a:endParaRPr kern="0">
                <a:solidFill>
                  <a:srgbClr val="000000"/>
                </a:solidFill>
                <a:latin typeface="Calibri"/>
                <a:ea typeface="Calibri"/>
                <a:cs typeface="Calibri"/>
                <a:sym typeface="Calibri"/>
              </a:endParaRPr>
            </a:p>
          </p:txBody>
        </p:sp>
        <p:sp>
          <p:nvSpPr>
            <p:cNvPr id="787" name="Google Shape;787;p71"/>
            <p:cNvSpPr txBox="1"/>
            <p:nvPr/>
          </p:nvSpPr>
          <p:spPr>
            <a:xfrm>
              <a:off x="7101125" y="5013568"/>
              <a:ext cx="1463508" cy="1384601"/>
            </a:xfrm>
            <a:prstGeom prst="rect">
              <a:avLst/>
            </a:prstGeom>
            <a:noFill/>
            <a:ln>
              <a:noFill/>
            </a:ln>
          </p:spPr>
          <p:txBody>
            <a:bodyPr spcFirstLastPara="1" wrap="square" lIns="91425" tIns="45700" rIns="91425" bIns="45700" anchor="t" anchorCtr="0">
              <a:spAutoFit/>
            </a:bodyPr>
            <a:lstStyle/>
            <a:p>
              <a:pPr algn="ctr">
                <a:buClr>
                  <a:srgbClr val="000000"/>
                </a:buClr>
              </a:pPr>
              <a:r>
                <a:rPr lang="en-US" sz="1200" b="1" kern="0">
                  <a:solidFill>
                    <a:srgbClr val="000000"/>
                  </a:solidFill>
                  <a:latin typeface="Calibri"/>
                  <a:ea typeface="Calibri"/>
                  <a:cs typeface="Calibri"/>
                  <a:sym typeface="Calibri"/>
                </a:rPr>
                <a:t>Functional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Sequential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Communicational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Procedural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Temporal</a:t>
              </a:r>
              <a:endParaRPr sz="1400" kern="0">
                <a:solidFill>
                  <a:srgbClr val="000000"/>
                </a:solidFill>
                <a:latin typeface="Arial"/>
                <a:cs typeface="Arial"/>
                <a:sym typeface="Arial"/>
              </a:endParaRPr>
            </a:p>
            <a:p>
              <a:pPr algn="ctr">
                <a:buClr>
                  <a:srgbClr val="000000"/>
                </a:buClr>
              </a:pPr>
              <a:r>
                <a:rPr lang="en-US" sz="1200" b="1" kern="0">
                  <a:solidFill>
                    <a:srgbClr val="0000F4"/>
                  </a:solidFill>
                  <a:latin typeface="Calibri"/>
                  <a:ea typeface="Calibri"/>
                  <a:cs typeface="Calibri"/>
                  <a:sym typeface="Calibri"/>
                </a:rPr>
                <a:t>Logical</a:t>
              </a:r>
              <a:endParaRPr sz="1400" kern="0">
                <a:solidFill>
                  <a:srgbClr val="000000"/>
                </a:solidFill>
                <a:latin typeface="Arial"/>
                <a:cs typeface="Arial"/>
                <a:sym typeface="Arial"/>
              </a:endParaRPr>
            </a:p>
            <a:p>
              <a:pPr algn="ctr">
                <a:buClr>
                  <a:srgbClr val="000000"/>
                </a:buClr>
              </a:pPr>
              <a:r>
                <a:rPr lang="en-US" sz="1200" b="1" kern="0">
                  <a:solidFill>
                    <a:srgbClr val="000000"/>
                  </a:solidFill>
                  <a:latin typeface="Calibri"/>
                  <a:ea typeface="Calibri"/>
                  <a:cs typeface="Calibri"/>
                  <a:sym typeface="Calibri"/>
                </a:rPr>
                <a:t>Coincidental</a:t>
              </a:r>
              <a:endParaRPr sz="1400" kern="0">
                <a:solidFill>
                  <a:srgbClr val="000000"/>
                </a:solidFill>
                <a:latin typeface="Arial"/>
                <a:cs typeface="Arial"/>
                <a:sym typeface="Arial"/>
              </a:endParaRPr>
            </a:p>
          </p:txBody>
        </p:sp>
      </p:grpSp>
      <p:pic>
        <p:nvPicPr>
          <p:cNvPr id="788" name="Google Shape;788;p71"/>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789" name="Google Shape;789;p71"/>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72"/>
          <p:cNvSpPr txBox="1">
            <a:spLocks noGrp="1"/>
          </p:cNvSpPr>
          <p:nvPr>
            <p:ph type="sldNum" idx="12"/>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000000"/>
              </a:buClr>
            </a:pPr>
            <a:fld id="{00000000-1234-1234-1234-123412341234}" type="slidenum">
              <a:rPr lang="en-US" kern="0"/>
              <a:pPr algn="ctr">
                <a:buClr>
                  <a:srgbClr val="000000"/>
                </a:buClr>
              </a:pPr>
              <a:t>9</a:t>
            </a:fld>
            <a:endParaRPr kern="0"/>
          </a:p>
        </p:txBody>
      </p:sp>
      <p:sp>
        <p:nvSpPr>
          <p:cNvPr id="796" name="Google Shape;796;p72"/>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Example</a:t>
            </a:r>
            <a:endParaRPr/>
          </a:p>
        </p:txBody>
      </p:sp>
      <p:sp>
        <p:nvSpPr>
          <p:cNvPr id="797" name="Google Shape;797;p72"/>
          <p:cNvSpPr txBox="1">
            <a:spLocks noGrp="1"/>
          </p:cNvSpPr>
          <p:nvPr>
            <p:ph type="body" idx="1"/>
          </p:nvPr>
        </p:nvSpPr>
        <p:spPr>
          <a:xfrm>
            <a:off x="2171701" y="1651001"/>
            <a:ext cx="7883525" cy="4525963"/>
          </a:xfrm>
          <a:prstGeom prst="rect">
            <a:avLst/>
          </a:prstGeom>
          <a:noFill/>
          <a:ln>
            <a:noFill/>
          </a:ln>
        </p:spPr>
        <p:txBody>
          <a:bodyPr spcFirstLastPara="1" wrap="square" lIns="91425" tIns="45700" rIns="91425" bIns="45700" anchor="t" anchorCtr="0">
            <a:normAutofit/>
          </a:bodyPr>
          <a:lstStyle/>
          <a:p>
            <a:pPr marL="342900" indent="-342900">
              <a:spcBef>
                <a:spcPts val="0"/>
              </a:spcBef>
              <a:buSzPts val="2400"/>
            </a:pPr>
            <a:r>
              <a:rPr lang="en-US" sz="2400"/>
              <a:t>A component reads inputs from tape, disk, and network. </a:t>
            </a:r>
            <a:endParaRPr/>
          </a:p>
          <a:p>
            <a:pPr marL="342900" indent="-342900">
              <a:spcBef>
                <a:spcPts val="480"/>
              </a:spcBef>
              <a:buSzPts val="2400"/>
            </a:pPr>
            <a:r>
              <a:rPr lang="en-US" sz="2400"/>
              <a:t>All the code for these functions are in the same component. </a:t>
            </a:r>
            <a:endParaRPr/>
          </a:p>
          <a:p>
            <a:pPr marL="342900" indent="-342900">
              <a:spcBef>
                <a:spcPts val="480"/>
              </a:spcBef>
              <a:buSzPts val="2400"/>
            </a:pPr>
            <a:r>
              <a:rPr lang="en-US" sz="2400"/>
              <a:t>Operations are related, but the functions are significantly different.</a:t>
            </a:r>
            <a:endParaRPr/>
          </a:p>
          <a:p>
            <a:pPr marL="342900" indent="-342900">
              <a:spcBef>
                <a:spcPts val="480"/>
              </a:spcBef>
              <a:buClr>
                <a:srgbClr val="0000E5"/>
              </a:buClr>
              <a:buSzPts val="2400"/>
              <a:buNone/>
            </a:pPr>
            <a:r>
              <a:rPr lang="en-US" sz="2400">
                <a:solidFill>
                  <a:srgbClr val="0000E5"/>
                </a:solidFill>
              </a:rPr>
              <a:t>Improvement?</a:t>
            </a:r>
            <a:endParaRPr/>
          </a:p>
          <a:p>
            <a:pPr marL="342900" indent="-342900">
              <a:spcBef>
                <a:spcPts val="480"/>
              </a:spcBef>
              <a:buSzPts val="2400"/>
              <a:buNone/>
            </a:pPr>
            <a:endParaRPr sz="2400"/>
          </a:p>
        </p:txBody>
      </p:sp>
      <p:sp>
        <p:nvSpPr>
          <p:cNvPr id="798" name="Google Shape;798;p72"/>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buClr>
                <a:srgbClr val="000000"/>
              </a:buClr>
            </a:pPr>
            <a:fld id="{00000000-1234-1234-1234-123412341234}" type="slidenum">
              <a:rPr lang="en-US" sz="1200" kern="0">
                <a:solidFill>
                  <a:srgbClr val="000000"/>
                </a:solidFill>
                <a:latin typeface="Calibri"/>
                <a:ea typeface="Calibri"/>
                <a:cs typeface="Calibri"/>
                <a:sym typeface="Calibri"/>
              </a:rPr>
              <a:pPr algn="r">
                <a:buClr>
                  <a:srgbClr val="000000"/>
                </a:buClr>
              </a:pPr>
              <a:t>9</a:t>
            </a:fld>
            <a:endParaRPr sz="1200" kern="0">
              <a:solidFill>
                <a:srgbClr val="000000"/>
              </a:solidFill>
              <a:latin typeface="Calibri"/>
              <a:ea typeface="Calibri"/>
              <a:cs typeface="Calibri"/>
              <a:sym typeface="Calibri"/>
            </a:endParaRPr>
          </a:p>
        </p:txBody>
      </p:sp>
      <p:cxnSp>
        <p:nvCxnSpPr>
          <p:cNvPr id="799" name="Google Shape;799;p72"/>
          <p:cNvCxnSpPr/>
          <p:nvPr/>
        </p:nvCxnSpPr>
        <p:spPr>
          <a:xfrm>
            <a:off x="9982201" y="6691313"/>
            <a:ext cx="212725" cy="0"/>
          </a:xfrm>
          <a:prstGeom prst="straightConnector1">
            <a:avLst/>
          </a:prstGeom>
          <a:noFill/>
          <a:ln w="9525" cap="flat" cmpd="sng">
            <a:solidFill>
              <a:schemeClr val="dk1"/>
            </a:solidFill>
            <a:prstDash val="solid"/>
            <a:round/>
            <a:headEnd type="none" w="med" len="med"/>
            <a:tailEnd type="none" w="med" len="med"/>
          </a:ln>
        </p:spPr>
      </p:cxnSp>
      <p:pic>
        <p:nvPicPr>
          <p:cNvPr id="800" name="Google Shape;800;p72"/>
          <p:cNvPicPr preferRelativeResize="0"/>
          <p:nvPr/>
        </p:nvPicPr>
        <p:blipFill rotWithShape="1">
          <a:blip r:embed="rId3">
            <a:alphaModFix/>
          </a:blip>
          <a:srcRect/>
          <a:stretch/>
        </p:blipFill>
        <p:spPr>
          <a:xfrm>
            <a:off x="1524001" y="0"/>
            <a:ext cx="6200775" cy="552450"/>
          </a:xfrm>
          <a:prstGeom prst="rect">
            <a:avLst/>
          </a:prstGeom>
          <a:noFill/>
          <a:ln>
            <a:noFill/>
          </a:ln>
        </p:spPr>
      </p:pic>
      <p:sp>
        <p:nvSpPr>
          <p:cNvPr id="801" name="Google Shape;801;p72"/>
          <p:cNvSpPr txBox="1"/>
          <p:nvPr/>
        </p:nvSpPr>
        <p:spPr>
          <a:xfrm>
            <a:off x="1523999"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a:buClr>
                <a:srgbClr val="000000"/>
              </a:buClr>
            </a:pPr>
            <a:r>
              <a:rPr lang="en-US" kern="0">
                <a:solidFill>
                  <a:srgbClr val="FFFFFF"/>
                </a:solidFill>
                <a:latin typeface="Merriweather"/>
                <a:ea typeface="Merriweather"/>
                <a:cs typeface="Merriweather"/>
                <a:sym typeface="Merriweather"/>
              </a:rPr>
              <a:t>Program Name:  B.Tech</a:t>
            </a:r>
            <a:endParaRPr kern="0">
              <a:solidFill>
                <a:srgbClr val="FFFFFF"/>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course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1835</Words>
  <Application>Microsoft Office PowerPoint</Application>
  <PresentationFormat>Widescreen</PresentationFormat>
  <Paragraphs>470</Paragraphs>
  <Slides>34</Slides>
  <Notes>34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0" baseType="lpstr">
      <vt:lpstr>Arial</vt:lpstr>
      <vt:lpstr>Calibri</vt:lpstr>
      <vt:lpstr>Merriweather</vt:lpstr>
      <vt:lpstr>Noto Sans Symbols</vt:lpstr>
      <vt:lpstr>Times New Roman</vt:lpstr>
      <vt:lpstr>course_ppt_template</vt:lpstr>
      <vt:lpstr>School of Computing Science and Engineering Course Code : BCSE3032 Course Name: SE &amp; TM</vt:lpstr>
      <vt:lpstr>School of Computing Science and Engineering Course Code : BCSE3032 Course Name: SE &amp; TM</vt:lpstr>
      <vt:lpstr>School of Computing Science and Engineering Course Code : BCSE3032 Course Name: SE &amp; TM</vt:lpstr>
      <vt:lpstr>School of Computing Science and Engineering Course Code : BCSE3032 Course Name: SE &amp; TM</vt:lpstr>
      <vt:lpstr>School of Computing Science and Engineering Course Code : BCSE3032 Course Name: SE &amp; TM</vt:lpstr>
      <vt:lpstr>Coincidental Cohesion </vt:lpstr>
      <vt:lpstr>Example</vt:lpstr>
      <vt:lpstr>Logical Cohesion</vt:lpstr>
      <vt:lpstr>Example</vt:lpstr>
      <vt:lpstr>Temporal Cohesion </vt:lpstr>
      <vt:lpstr>Example</vt:lpstr>
      <vt:lpstr>Procedural Cohesion</vt:lpstr>
      <vt:lpstr>Communicational Cohesion</vt:lpstr>
      <vt:lpstr>Sequential Cohesion</vt:lpstr>
      <vt:lpstr>Functional Cohesion</vt:lpstr>
      <vt:lpstr>Examples of Cohesion</vt:lpstr>
      <vt:lpstr>Examples of Cohesion (Cont.)</vt:lpstr>
      <vt:lpstr>Exercise: Cohesion for Each Module?</vt:lpstr>
      <vt:lpstr>Outline</vt:lpstr>
      <vt:lpstr>Coupling</vt:lpstr>
      <vt:lpstr>Coupling</vt:lpstr>
      <vt:lpstr>Type of Coupling</vt:lpstr>
      <vt:lpstr>Content Coupling</vt:lpstr>
      <vt:lpstr>Example</vt:lpstr>
      <vt:lpstr>Common Coupling </vt:lpstr>
      <vt:lpstr>Example</vt:lpstr>
      <vt:lpstr>External Coupling </vt:lpstr>
      <vt:lpstr>Control Coupling</vt:lpstr>
      <vt:lpstr>Stamp Coupling</vt:lpstr>
      <vt:lpstr>Example</vt:lpstr>
      <vt:lpstr>Improvement --- OO Solution</vt:lpstr>
      <vt:lpstr>Data Coupling</vt:lpstr>
      <vt:lpstr>Uncoupled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 Course Code : BCSE3032 Course Name: SE &amp; TM</dc:title>
  <dc:creator>N Gayathri-GUSCSE201827142</dc:creator>
  <cp:lastModifiedBy>N Gayathri-GUSCSE201827142</cp:lastModifiedBy>
  <cp:revision>1</cp:revision>
  <dcterms:created xsi:type="dcterms:W3CDTF">2021-09-11T19:33:20Z</dcterms:created>
  <dcterms:modified xsi:type="dcterms:W3CDTF">2021-09-11T19:33:40Z</dcterms:modified>
</cp:coreProperties>
</file>