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596F3-9F47-4F2B-B19D-CDDAE8631C16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B6E66-011D-4E15-9BED-CD7A44626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2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4" name="Google Shape;1414;p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6" name="Google Shape;1506;p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6" name="Google Shape;1516;p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1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6" name="Google Shape;1526;p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6" name="Google Shape;1536;p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6" name="Google Shape;1546;p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6" name="Google Shape;1556;p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1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6" name="Google Shape;1566;p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1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6" name="Google Shape;1576;p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6" name="Google Shape;1586;p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1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6" name="Google Shape;1596;p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1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4" name="Google Shape;1424;p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6" name="Google Shape;1606;p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1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6" name="Google Shape;1616;p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6" name="Google Shape;1626;p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1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6" name="Google Shape;1636;p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1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7" name="Google Shape;1647;p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8" name="Google Shape;1648;p1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7" name="Google Shape;1657;p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1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4" name="Google Shape;1434;p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4" name="Google Shape;1444;p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4" name="Google Shape;1454;p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1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4" name="Google Shape;1464;p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4" name="Google Shape;1474;p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1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6" name="Google Shape;1486;p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1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6" name="Google Shape;1496;p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9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3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5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6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4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5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9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5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15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5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3" name="Google Shape;63;p15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6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15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5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7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7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5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5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8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5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1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9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9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5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9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279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121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418" name="Google Shape;1418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121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20" name="Google Shape;1420;p121"/>
          <p:cNvSpPr txBox="1">
            <a:spLocks noGrp="1"/>
          </p:cNvSpPr>
          <p:nvPr>
            <p:ph type="body" idx="1"/>
          </p:nvPr>
        </p:nvSpPr>
        <p:spPr>
          <a:xfrm>
            <a:off x="1995054" y="1944409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400"/>
              <a:buNone/>
            </a:pPr>
            <a:r>
              <a:rPr lang="en-US" sz="2400"/>
              <a:t>Software Requirement Specifications (SRS) and Design:</a:t>
            </a:r>
            <a:endParaRPr/>
          </a:p>
          <a:p>
            <a:pPr marL="342900">
              <a:spcBef>
                <a:spcPts val="480"/>
              </a:spcBef>
              <a:buSzPts val="2400"/>
              <a:buFont typeface="Noto Sans Symbols"/>
              <a:buChar char="⮚"/>
            </a:pPr>
            <a:r>
              <a:rPr lang="en-US" sz="2400"/>
              <a:t>Entity Relationship Diagrams</a:t>
            </a:r>
            <a:endParaRPr/>
          </a:p>
        </p:txBody>
      </p:sp>
      <p:sp>
        <p:nvSpPr>
          <p:cNvPr id="1421" name="Google Shape;1421;p121"/>
          <p:cNvSpPr txBox="1"/>
          <p:nvPr/>
        </p:nvSpPr>
        <p:spPr>
          <a:xfrm>
            <a:off x="1880858" y="1155532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800"/>
            </a:pPr>
            <a:r>
              <a:rPr lang="en-US" sz="28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UNIT-2</a:t>
            </a:r>
            <a:endParaRPr sz="28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130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510" name="Google Shape;1510;p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511" name="Google Shape;1511;p130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12" name="Google Shape;1512;p130"/>
          <p:cNvSpPr txBox="1">
            <a:spLocks noGrp="1"/>
          </p:cNvSpPr>
          <p:nvPr>
            <p:ph type="body" idx="1"/>
          </p:nvPr>
        </p:nvSpPr>
        <p:spPr>
          <a:xfrm>
            <a:off x="1995054" y="1752601"/>
            <a:ext cx="8229600" cy="430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>
              <a:lnSpc>
                <a:spcPct val="90000"/>
              </a:lnSpc>
              <a:spcBef>
                <a:spcPts val="0"/>
              </a:spcBef>
              <a:buSzPts val="2800"/>
            </a:pPr>
            <a:r>
              <a:rPr lang="en-US" sz="2800" b="1" i="1" u="sng"/>
              <a:t>An</a:t>
            </a:r>
            <a:r>
              <a:rPr lang="en-US" sz="2800" b="1" u="sng"/>
              <a:t> </a:t>
            </a:r>
            <a:r>
              <a:rPr lang="en-US" sz="2800" b="1" i="1" u="sng"/>
              <a:t>Entity type definition should</a:t>
            </a:r>
            <a:r>
              <a:rPr lang="en-US" sz="2800"/>
              <a:t>: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en-US"/>
              <a:t>Include a statement of </a:t>
            </a:r>
            <a:r>
              <a:rPr lang="en-US" i="1"/>
              <a:t>what the unique characteristics are</a:t>
            </a:r>
            <a:r>
              <a:rPr lang="en-US"/>
              <a:t> for each instance.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en-US"/>
              <a:t>Make clear what </a:t>
            </a:r>
            <a:r>
              <a:rPr lang="en-US" i="1"/>
              <a:t>entity instances are included and not included</a:t>
            </a:r>
            <a:r>
              <a:rPr lang="en-US"/>
              <a:t>.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en-US"/>
              <a:t>Include a description of when an instance of the entity type is </a:t>
            </a:r>
            <a:r>
              <a:rPr lang="en-US" i="1"/>
              <a:t>created</a:t>
            </a:r>
            <a:r>
              <a:rPr lang="en-US"/>
              <a:t> and </a:t>
            </a:r>
            <a:r>
              <a:rPr lang="en-US" i="1"/>
              <a:t>deleted</a:t>
            </a:r>
            <a:r>
              <a:rPr lang="en-US"/>
              <a:t>.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en-US"/>
              <a:t>Specify when an instance </a:t>
            </a:r>
            <a:r>
              <a:rPr lang="en-US" i="1"/>
              <a:t>might change</a:t>
            </a:r>
            <a:r>
              <a:rPr lang="en-US"/>
              <a:t> into an instance of another entity type.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en-US"/>
              <a:t>Specify </a:t>
            </a:r>
            <a:r>
              <a:rPr lang="en-US" i="1"/>
              <a:t>what history is to be kept about entity instances</a:t>
            </a:r>
            <a:r>
              <a:rPr lang="en-US"/>
              <a:t>.</a:t>
            </a:r>
            <a:endParaRPr/>
          </a:p>
          <a:p>
            <a:pPr marL="742950" lvl="1" indent="-107950">
              <a:lnSpc>
                <a:spcPct val="90000"/>
              </a:lnSpc>
              <a:spcBef>
                <a:spcPts val="560"/>
              </a:spcBef>
              <a:buSzPts val="2800"/>
              <a:buNone/>
            </a:pPr>
            <a:endParaRPr/>
          </a:p>
          <a:p>
            <a:pPr marL="342900" indent="-165100">
              <a:lnSpc>
                <a:spcPct val="90000"/>
              </a:lnSpc>
              <a:spcBef>
                <a:spcPts val="560"/>
              </a:spcBef>
              <a:buSzPts val="2800"/>
              <a:buNone/>
            </a:pPr>
            <a:endParaRPr sz="2800"/>
          </a:p>
          <a:p>
            <a:pPr marL="342900" indent="-190500" algn="just">
              <a:spcBef>
                <a:spcPts val="480"/>
              </a:spcBef>
              <a:buSzPts val="2400"/>
              <a:buNone/>
            </a:pPr>
            <a:endParaRPr sz="2400"/>
          </a:p>
        </p:txBody>
      </p:sp>
      <p:sp>
        <p:nvSpPr>
          <p:cNvPr id="1513" name="Google Shape;1513;p130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600"/>
            </a:pPr>
            <a:endParaRPr sz="26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131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520" name="Google Shape;1520;p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521" name="Google Shape;1521;p131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22" name="Google Shape;1522;p131"/>
          <p:cNvSpPr txBox="1">
            <a:spLocks noGrp="1"/>
          </p:cNvSpPr>
          <p:nvPr>
            <p:ph type="body" idx="1"/>
          </p:nvPr>
        </p:nvSpPr>
        <p:spPr>
          <a:xfrm>
            <a:off x="1995054" y="1752601"/>
            <a:ext cx="8229600" cy="430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/>
              <a:t>Each Entity has a set of Attributes</a:t>
            </a:r>
            <a:endParaRPr/>
          </a:p>
          <a:p>
            <a:pPr marL="342900">
              <a:spcBef>
                <a:spcPts val="640"/>
              </a:spcBef>
              <a:buSzPts val="3200"/>
            </a:pPr>
            <a:r>
              <a:rPr lang="en-US" b="1" i="1" u="sng"/>
              <a:t>Attribute</a:t>
            </a:r>
            <a:r>
              <a:rPr lang="en-US"/>
              <a:t> is a property or characteristic of an entity that is of interest to the organization.</a:t>
            </a:r>
            <a:endParaRPr/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/>
              <a:t>Example:</a:t>
            </a:r>
            <a:endParaRPr/>
          </a:p>
          <a:p>
            <a:pPr marL="1143000" lvl="2" indent="-228600">
              <a:spcBef>
                <a:spcPts val="480"/>
              </a:spcBef>
              <a:buSzPts val="2400"/>
            </a:pPr>
            <a:r>
              <a:rPr lang="en-US"/>
              <a:t>STUDENT: Student_ID, Student_Name, Phone_Number, Major</a:t>
            </a:r>
            <a:endParaRPr/>
          </a:p>
          <a:p>
            <a:pPr marL="1143000" lvl="2" indent="-76200">
              <a:spcBef>
                <a:spcPts val="480"/>
              </a:spcBef>
              <a:buSzPts val="2400"/>
              <a:buNone/>
            </a:pPr>
            <a:endParaRPr/>
          </a:p>
          <a:p>
            <a:pPr marL="342900" indent="-190500" algn="just">
              <a:spcBef>
                <a:spcPts val="480"/>
              </a:spcBef>
              <a:buSzPts val="2400"/>
              <a:buNone/>
            </a:pPr>
            <a:endParaRPr sz="2400"/>
          </a:p>
        </p:txBody>
      </p:sp>
      <p:sp>
        <p:nvSpPr>
          <p:cNvPr id="1523" name="Google Shape;1523;p131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600"/>
            </a:pPr>
            <a:endParaRPr sz="26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132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530" name="Google Shape;1530;p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531" name="Google Shape;1531;p13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32" name="Google Shape;1532;p1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795390" y="2594587"/>
            <a:ext cx="4629796" cy="2619741"/>
          </a:xfrm>
          <a:prstGeom prst="rect">
            <a:avLst/>
          </a:prstGeom>
          <a:noFill/>
          <a:ln>
            <a:noFill/>
          </a:ln>
        </p:spPr>
      </p:pic>
      <p:sp>
        <p:nvSpPr>
          <p:cNvPr id="1533" name="Google Shape;1533;p132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600"/>
            </a:pPr>
            <a:endParaRPr sz="26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133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540" name="Google Shape;1540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541" name="Google Shape;1541;p133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42" name="Google Shape;1542;p133"/>
          <p:cNvSpPr txBox="1">
            <a:spLocks noGrp="1"/>
          </p:cNvSpPr>
          <p:nvPr>
            <p:ph type="body" idx="1"/>
          </p:nvPr>
        </p:nvSpPr>
        <p:spPr>
          <a:xfrm>
            <a:off x="1995054" y="1752601"/>
            <a:ext cx="8229600" cy="430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b="1" i="1" u="sng"/>
              <a:t>An attribute name</a:t>
            </a:r>
            <a:r>
              <a:rPr lang="en-US"/>
              <a:t>:</a:t>
            </a:r>
            <a:endParaRPr/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/>
              <a:t>Should be a </a:t>
            </a:r>
            <a:r>
              <a:rPr lang="en-US" i="1"/>
              <a:t>noun</a:t>
            </a:r>
            <a:r>
              <a:rPr lang="en-US"/>
              <a:t> and </a:t>
            </a:r>
            <a:r>
              <a:rPr lang="en-US" i="1"/>
              <a:t>capitalize the first letter of each word</a:t>
            </a:r>
            <a:r>
              <a:rPr lang="en-US"/>
              <a:t>. (Example: Student_ID.)</a:t>
            </a:r>
            <a:endParaRPr/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/>
              <a:t>Should be </a:t>
            </a:r>
            <a:r>
              <a:rPr lang="en-US" i="1"/>
              <a:t>unique</a:t>
            </a:r>
            <a:r>
              <a:rPr lang="en-US"/>
              <a:t>.  </a:t>
            </a:r>
            <a:endParaRPr/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/>
              <a:t>Should follow a </a:t>
            </a:r>
            <a:r>
              <a:rPr lang="en-US" i="1"/>
              <a:t>standard format</a:t>
            </a:r>
            <a:r>
              <a:rPr lang="en-US"/>
              <a:t>. (Example: Student_GPA, not GPA_of_Student.)</a:t>
            </a:r>
            <a:endParaRPr/>
          </a:p>
          <a:p>
            <a:pPr marL="342900">
              <a:spcBef>
                <a:spcPts val="640"/>
              </a:spcBef>
              <a:buSzPts val="3200"/>
            </a:pPr>
            <a:r>
              <a:rPr lang="en-US"/>
              <a:t>Similar attributes of different entity types should use similar but distinguished names.</a:t>
            </a:r>
            <a:endParaRPr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US" sz="2000"/>
              <a:t>Example: Faculty_Residence_City_Name and Student_Residence_City_Name</a:t>
            </a:r>
            <a:endParaRPr sz="2000"/>
          </a:p>
          <a:p>
            <a:pPr marL="742950" lvl="1" indent="-285750">
              <a:spcBef>
                <a:spcPts val="400"/>
              </a:spcBef>
              <a:buSzPts val="2000"/>
              <a:buNone/>
            </a:pPr>
            <a:endParaRPr sz="2000"/>
          </a:p>
          <a:p>
            <a:pPr marL="342900" indent="-190500" algn="just">
              <a:spcBef>
                <a:spcPts val="480"/>
              </a:spcBef>
              <a:buSzPts val="2400"/>
              <a:buNone/>
            </a:pPr>
            <a:endParaRPr sz="2400"/>
          </a:p>
        </p:txBody>
      </p:sp>
      <p:sp>
        <p:nvSpPr>
          <p:cNvPr id="1543" name="Google Shape;1543;p133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600"/>
            </a:pPr>
            <a:endParaRPr sz="26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134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550" name="Google Shape;1550;p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134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52" name="Google Shape;1552;p134"/>
          <p:cNvSpPr txBox="1">
            <a:spLocks noGrp="1"/>
          </p:cNvSpPr>
          <p:nvPr>
            <p:ph type="body" idx="1"/>
          </p:nvPr>
        </p:nvSpPr>
        <p:spPr>
          <a:xfrm>
            <a:off x="1995054" y="1752601"/>
            <a:ext cx="8229600" cy="430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b="1" i="1" u="sng"/>
              <a:t>An attribute definition should</a:t>
            </a:r>
            <a:r>
              <a:rPr lang="en-US"/>
              <a:t>:</a:t>
            </a:r>
            <a:endParaRPr/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/>
              <a:t>State what the attribute is and why it is important.</a:t>
            </a:r>
            <a:endParaRPr/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/>
              <a:t>Make clear what is and isn’t included in the attribute's value.</a:t>
            </a:r>
            <a:endParaRPr/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/>
              <a:t>Define any aliases.</a:t>
            </a:r>
            <a:endParaRPr/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/>
              <a:t>Indicate if the attribute is required or not.</a:t>
            </a:r>
            <a:endParaRPr/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/>
              <a:t>Indicate any relationships with other attributes.  </a:t>
            </a:r>
            <a:endParaRPr/>
          </a:p>
          <a:p>
            <a:pPr marL="742950" lvl="1" indent="-285750">
              <a:spcBef>
                <a:spcPts val="560"/>
              </a:spcBef>
              <a:buSzPts val="2800"/>
              <a:buNone/>
            </a:pPr>
            <a:endParaRPr/>
          </a:p>
          <a:p>
            <a:pPr marL="342900" indent="-190500" algn="just">
              <a:spcBef>
                <a:spcPts val="480"/>
              </a:spcBef>
              <a:buSzPts val="2400"/>
              <a:buNone/>
            </a:pPr>
            <a:endParaRPr sz="2400"/>
          </a:p>
        </p:txBody>
      </p:sp>
      <p:sp>
        <p:nvSpPr>
          <p:cNvPr id="1553" name="Google Shape;1553;p134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600"/>
            </a:pPr>
            <a:endParaRPr sz="26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135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560" name="Google Shape;1560;p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561" name="Google Shape;1561;p135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62" name="Google Shape;1562;p135"/>
          <p:cNvSpPr txBox="1">
            <a:spLocks noGrp="1"/>
          </p:cNvSpPr>
          <p:nvPr>
            <p:ph type="body" idx="1"/>
          </p:nvPr>
        </p:nvSpPr>
        <p:spPr>
          <a:xfrm>
            <a:off x="1995054" y="1752601"/>
            <a:ext cx="8229600" cy="430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sz="2400" b="1" i="1" u="sng"/>
              <a:t>Candidate Key</a:t>
            </a:r>
            <a:r>
              <a:rPr lang="en-US" sz="2400"/>
              <a:t> = is an attribute that uniquely identifies each instance of an entity type.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 b="1" i="1" u="sng"/>
              <a:t>Identifier</a:t>
            </a:r>
            <a:r>
              <a:rPr lang="en-US" sz="2400"/>
              <a:t> = A candidate key that has been selected as the unique, identifying characteristic of an entity type.   (Should be underlined).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Other types of Attributes: multivalued, required, optional, composite, and derived.</a:t>
            </a:r>
            <a:endParaRPr/>
          </a:p>
          <a:p>
            <a:pPr marL="342900" indent="-190500" algn="just">
              <a:spcBef>
                <a:spcPts val="480"/>
              </a:spcBef>
              <a:buSzPts val="2400"/>
              <a:buNone/>
            </a:pPr>
            <a:endParaRPr sz="2400"/>
          </a:p>
        </p:txBody>
      </p:sp>
      <p:sp>
        <p:nvSpPr>
          <p:cNvPr id="1563" name="Google Shape;1563;p135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600"/>
            </a:pPr>
            <a:endParaRPr sz="26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136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570" name="Google Shape;1570;p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571" name="Google Shape;1571;p136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72" name="Google Shape;1572;p136"/>
          <p:cNvSpPr txBox="1">
            <a:spLocks noGrp="1"/>
          </p:cNvSpPr>
          <p:nvPr>
            <p:ph type="body" idx="1"/>
          </p:nvPr>
        </p:nvSpPr>
        <p:spPr>
          <a:xfrm>
            <a:off x="1995054" y="1752601"/>
            <a:ext cx="8229600" cy="430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sz="2400"/>
              <a:t>Choose a candidate key that will not change its value.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Choose a candidate key that has valid values and not be null.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Avoid using codes, such as a 2 digit warehouse location. </a:t>
            </a:r>
            <a:endParaRPr/>
          </a:p>
          <a:p>
            <a:pPr marL="342900">
              <a:spcBef>
                <a:spcPts val="480"/>
              </a:spcBef>
              <a:buSzPts val="2400"/>
              <a:buNone/>
            </a:pPr>
            <a:endParaRPr sz="2400"/>
          </a:p>
          <a:p>
            <a:pPr marL="342900" indent="-190500" algn="just">
              <a:spcBef>
                <a:spcPts val="480"/>
              </a:spcBef>
              <a:buSzPts val="2400"/>
              <a:buNone/>
            </a:pPr>
            <a:endParaRPr sz="2400"/>
          </a:p>
        </p:txBody>
      </p:sp>
      <p:sp>
        <p:nvSpPr>
          <p:cNvPr id="1573" name="Google Shape;1573;p136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600"/>
            </a:pPr>
            <a:endParaRPr sz="26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137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580" name="Google Shape;1580;p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581" name="Google Shape;1581;p137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82" name="Google Shape;1582;p137"/>
          <p:cNvSpPr txBox="1">
            <a:spLocks noGrp="1"/>
          </p:cNvSpPr>
          <p:nvPr>
            <p:ph type="body" idx="1"/>
          </p:nvPr>
        </p:nvSpPr>
        <p:spPr>
          <a:xfrm>
            <a:off x="1995054" y="1752601"/>
            <a:ext cx="8229600" cy="430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95300" indent="-495300">
              <a:spcBef>
                <a:spcPts val="0"/>
              </a:spcBef>
              <a:buSzPct val="100000"/>
            </a:pPr>
            <a:r>
              <a:rPr lang="en-US" b="1"/>
              <a:t>Relationships</a:t>
            </a:r>
            <a:r>
              <a:rPr lang="en-US"/>
              <a:t> are associations between one or more entity types.</a:t>
            </a:r>
            <a:endParaRPr/>
          </a:p>
          <a:p>
            <a:pPr marL="495300" indent="-495300">
              <a:spcBef>
                <a:spcPts val="592"/>
              </a:spcBef>
              <a:buSzPct val="100000"/>
            </a:pPr>
            <a:r>
              <a:rPr lang="en-US"/>
              <a:t>Are the “</a:t>
            </a:r>
            <a:r>
              <a:rPr lang="en-US" i="1"/>
              <a:t>glue”</a:t>
            </a:r>
            <a:r>
              <a:rPr lang="en-US"/>
              <a:t> that holds together components of an E-R model. </a:t>
            </a:r>
            <a:endParaRPr/>
          </a:p>
          <a:p>
            <a:pPr marL="495300" indent="-495300">
              <a:spcBef>
                <a:spcPts val="592"/>
              </a:spcBef>
              <a:buSzPct val="100000"/>
            </a:pPr>
            <a:r>
              <a:rPr lang="en-US" b="1" i="1" u="sng"/>
              <a:t>The degree of a relationship</a:t>
            </a:r>
            <a:r>
              <a:rPr lang="en-US"/>
              <a:t> = is the number of entity types that participate in a relationship.  </a:t>
            </a:r>
            <a:endParaRPr/>
          </a:p>
          <a:p>
            <a:pPr lvl="1" indent="-457200">
              <a:spcBef>
                <a:spcPts val="518"/>
              </a:spcBef>
              <a:buSzPct val="100000"/>
            </a:pPr>
            <a:r>
              <a:rPr lang="en-US"/>
              <a:t>There are 3 common relationships: </a:t>
            </a:r>
            <a:endParaRPr/>
          </a:p>
          <a:p>
            <a:pPr marL="1314450" lvl="2" indent="-400050">
              <a:spcBef>
                <a:spcPts val="444"/>
              </a:spcBef>
              <a:buSzPct val="100000"/>
              <a:buFont typeface="Noto Sans Symbols"/>
              <a:buAutoNum type="arabicPeriod"/>
            </a:pPr>
            <a:r>
              <a:rPr lang="en-US"/>
              <a:t>Unary (degree one)</a:t>
            </a:r>
            <a:endParaRPr/>
          </a:p>
          <a:p>
            <a:pPr marL="1314450" lvl="2" indent="-400050">
              <a:spcBef>
                <a:spcPts val="444"/>
              </a:spcBef>
              <a:buSzPct val="100000"/>
              <a:buFont typeface="Noto Sans Symbols"/>
              <a:buAutoNum type="arabicPeriod"/>
            </a:pPr>
            <a:r>
              <a:rPr lang="en-US"/>
              <a:t> binary (degree two)</a:t>
            </a:r>
            <a:endParaRPr/>
          </a:p>
          <a:p>
            <a:pPr marL="1314450" lvl="2" indent="-400050">
              <a:spcBef>
                <a:spcPts val="444"/>
              </a:spcBef>
              <a:buSzPct val="100000"/>
              <a:buFont typeface="Noto Sans Symbols"/>
              <a:buAutoNum type="arabicPeriod"/>
            </a:pPr>
            <a:r>
              <a:rPr lang="en-US"/>
              <a:t>Ternary (degree three)</a:t>
            </a:r>
            <a:endParaRPr/>
          </a:p>
          <a:p>
            <a:pPr marL="495300" indent="-307340">
              <a:spcBef>
                <a:spcPts val="592"/>
              </a:spcBef>
              <a:buSzPct val="100000"/>
              <a:buNone/>
            </a:pPr>
            <a:endParaRPr/>
          </a:p>
          <a:p>
            <a:pPr marL="342900" indent="-201930" algn="just">
              <a:spcBef>
                <a:spcPts val="444"/>
              </a:spcBef>
              <a:buSzPct val="100000"/>
              <a:buNone/>
            </a:pPr>
            <a:endParaRPr sz="2400"/>
          </a:p>
        </p:txBody>
      </p:sp>
      <p:sp>
        <p:nvSpPr>
          <p:cNvPr id="1583" name="Google Shape;1583;p137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600"/>
            </a:pPr>
            <a:endParaRPr sz="26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138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590" name="Google Shape;1590;p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591" name="Google Shape;1591;p138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92" name="Google Shape;1592;p138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600"/>
            </a:pPr>
            <a:endParaRPr sz="26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3" name="Google Shape;1593;p1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241147" y="1752601"/>
            <a:ext cx="5738283" cy="430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139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600" name="Google Shape;1600;p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601" name="Google Shape;1601;p139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02" name="Google Shape;1602;p139"/>
          <p:cNvSpPr txBox="1">
            <a:spLocks noGrp="1"/>
          </p:cNvSpPr>
          <p:nvPr>
            <p:ph type="body" idx="1"/>
          </p:nvPr>
        </p:nvSpPr>
        <p:spPr>
          <a:xfrm>
            <a:off x="1995054" y="1752601"/>
            <a:ext cx="8229600" cy="430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139700">
              <a:spcBef>
                <a:spcPts val="0"/>
              </a:spcBef>
              <a:buSzPts val="3200"/>
              <a:buNone/>
            </a:pPr>
            <a:endParaRPr/>
          </a:p>
          <a:p>
            <a:pPr marL="342900" indent="-139700">
              <a:spcBef>
                <a:spcPts val="640"/>
              </a:spcBef>
              <a:buSzPts val="3200"/>
              <a:buNone/>
            </a:pPr>
            <a:endParaRPr/>
          </a:p>
          <a:p>
            <a:pPr marL="342900">
              <a:spcBef>
                <a:spcPts val="640"/>
              </a:spcBef>
              <a:buSzPts val="3200"/>
            </a:pPr>
            <a:r>
              <a:rPr lang="en-US"/>
              <a:t>A relationship name should:</a:t>
            </a:r>
            <a:endParaRPr/>
          </a:p>
          <a:p>
            <a:pPr marL="742950" lvl="1" indent="-285750">
              <a:spcBef>
                <a:spcPts val="560"/>
              </a:spcBef>
              <a:buSzPts val="2800"/>
              <a:buFont typeface="Noto Sans Symbols"/>
              <a:buChar char="⮚"/>
            </a:pPr>
            <a:r>
              <a:rPr lang="en-US"/>
              <a:t>Be a verb phrase, such as Is_assigned_to.</a:t>
            </a:r>
            <a:endParaRPr/>
          </a:p>
          <a:p>
            <a:pPr marL="742950" lvl="1" indent="-285750">
              <a:spcBef>
                <a:spcPts val="560"/>
              </a:spcBef>
              <a:buSzPts val="2800"/>
              <a:buFont typeface="Noto Sans Symbols"/>
              <a:buChar char="⮚"/>
            </a:pPr>
            <a:r>
              <a:rPr lang="en-US"/>
              <a:t>Avoid vague names, such as “Has”.</a:t>
            </a:r>
            <a:endParaRPr/>
          </a:p>
          <a:p>
            <a:pPr marL="342900" indent="-190500" algn="just">
              <a:spcBef>
                <a:spcPts val="480"/>
              </a:spcBef>
              <a:buSzPts val="2400"/>
              <a:buNone/>
            </a:pPr>
            <a:endParaRPr sz="2400"/>
          </a:p>
        </p:txBody>
      </p:sp>
      <p:sp>
        <p:nvSpPr>
          <p:cNvPr id="1603" name="Google Shape;1603;p139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600"/>
            </a:pPr>
            <a:endParaRPr sz="26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22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428" name="Google Shape;1428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429" name="Google Shape;1429;p12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30" name="Google Shape;1430;p122"/>
          <p:cNvSpPr txBox="1">
            <a:spLocks noGrp="1"/>
          </p:cNvSpPr>
          <p:nvPr>
            <p:ph type="body" idx="1"/>
          </p:nvPr>
        </p:nvSpPr>
        <p:spPr>
          <a:xfrm>
            <a:off x="1995054" y="1752601"/>
            <a:ext cx="8229600" cy="430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sz="2400"/>
              <a:t>What Entity relationship diagrams (ERD) are.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What Entities in an ERD are?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What Attributes in an ERD are?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What Relationships in an ERD are?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How to start an ERD .</a:t>
            </a:r>
            <a:endParaRPr/>
          </a:p>
          <a:p>
            <a:pPr marL="342900" indent="-190500" algn="just">
              <a:spcBef>
                <a:spcPts val="480"/>
              </a:spcBef>
              <a:buSzPts val="2400"/>
              <a:buNone/>
            </a:pPr>
            <a:endParaRPr sz="2400"/>
          </a:p>
        </p:txBody>
      </p:sp>
      <p:sp>
        <p:nvSpPr>
          <p:cNvPr id="1431" name="Google Shape;1431;p122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600"/>
            </a:pPr>
            <a:endParaRPr sz="26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140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610" name="Google Shape;1610;p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611" name="Google Shape;1611;p140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12" name="Google Shape;1612;p1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451185" y="1752601"/>
            <a:ext cx="7318206" cy="4303713"/>
          </a:xfrm>
          <a:prstGeom prst="rect">
            <a:avLst/>
          </a:prstGeom>
          <a:noFill/>
          <a:ln>
            <a:noFill/>
          </a:ln>
        </p:spPr>
      </p:pic>
      <p:sp>
        <p:nvSpPr>
          <p:cNvPr id="1613" name="Google Shape;1613;p140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600"/>
            </a:pPr>
            <a:endParaRPr sz="26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41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620" name="Google Shape;1620;p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141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22" name="Google Shape;1622;p1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995488" y="2365918"/>
            <a:ext cx="8229600" cy="30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Google Shape;1623;p141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600"/>
            </a:pPr>
            <a:endParaRPr sz="26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142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630" name="Google Shape;1630;p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631" name="Google Shape;1631;p14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32" name="Google Shape;1632;p1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929943" y="1752601"/>
            <a:ext cx="6360690" cy="4303713"/>
          </a:xfrm>
          <a:prstGeom prst="rect">
            <a:avLst/>
          </a:prstGeom>
          <a:noFill/>
          <a:ln>
            <a:noFill/>
          </a:ln>
        </p:spPr>
      </p:pic>
      <p:sp>
        <p:nvSpPr>
          <p:cNvPr id="1633" name="Google Shape;1633;p142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600"/>
            </a:pPr>
            <a:endParaRPr sz="26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143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640" name="Google Shape;1640;p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641" name="Google Shape;1641;p143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42" name="Google Shape;1642;p143"/>
          <p:cNvSpPr txBox="1">
            <a:spLocks noGrp="1"/>
          </p:cNvSpPr>
          <p:nvPr>
            <p:ph type="body" idx="1"/>
          </p:nvPr>
        </p:nvSpPr>
        <p:spPr>
          <a:xfrm>
            <a:off x="1995054" y="1752601"/>
            <a:ext cx="8229600" cy="430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sz="2400" b="1" i="1" u="sng"/>
              <a:t>Mandatory Cardinalities</a:t>
            </a:r>
            <a:r>
              <a:rPr lang="en-US" sz="2400"/>
              <a:t> = The entity must participate in another entity.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 b="1" i="1" u="sng"/>
              <a:t>Optional Cardinalities</a:t>
            </a:r>
            <a:r>
              <a:rPr lang="en-US" sz="2400"/>
              <a:t> = The entity has a the option to participate in another entity. </a:t>
            </a:r>
            <a:endParaRPr/>
          </a:p>
          <a:p>
            <a:pPr marL="342900" indent="-190500" algn="just">
              <a:spcBef>
                <a:spcPts val="480"/>
              </a:spcBef>
              <a:buSzPts val="2400"/>
              <a:buNone/>
            </a:pPr>
            <a:endParaRPr sz="2400"/>
          </a:p>
        </p:txBody>
      </p:sp>
      <p:sp>
        <p:nvSpPr>
          <p:cNvPr id="1643" name="Google Shape;1643;p143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600"/>
            </a:pPr>
            <a:endParaRPr sz="26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144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651" name="Google Shape;1651;p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Google Shape;1652;p144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53" name="Google Shape;1653;p144"/>
          <p:cNvSpPr txBox="1">
            <a:spLocks noGrp="1"/>
          </p:cNvSpPr>
          <p:nvPr>
            <p:ph type="body" idx="1"/>
          </p:nvPr>
        </p:nvSpPr>
        <p:spPr>
          <a:xfrm>
            <a:off x="1995054" y="1752601"/>
            <a:ext cx="8229600" cy="430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495300">
              <a:spcBef>
                <a:spcPts val="0"/>
              </a:spcBef>
              <a:buSzPts val="2400"/>
              <a:buFont typeface="Noto Sans Symbols"/>
              <a:buAutoNum type="arabicPeriod"/>
            </a:pPr>
            <a:r>
              <a:rPr lang="en-US" sz="2400"/>
              <a:t>Define the Entities.</a:t>
            </a:r>
            <a:endParaRPr/>
          </a:p>
          <a:p>
            <a:pPr marL="495300" indent="-495300">
              <a:spcBef>
                <a:spcPts val="480"/>
              </a:spcBef>
              <a:buSzPts val="2400"/>
              <a:buFont typeface="Noto Sans Symbols"/>
              <a:buAutoNum type="arabicPeriod"/>
            </a:pPr>
            <a:r>
              <a:rPr lang="en-US" sz="2400"/>
              <a:t>Define the Relationships.</a:t>
            </a:r>
            <a:endParaRPr/>
          </a:p>
          <a:p>
            <a:pPr marL="495300" indent="-495300">
              <a:spcBef>
                <a:spcPts val="480"/>
              </a:spcBef>
              <a:buSzPts val="2400"/>
              <a:buFont typeface="Noto Sans Symbols"/>
              <a:buAutoNum type="arabicPeriod"/>
            </a:pPr>
            <a:r>
              <a:rPr lang="en-US" sz="2400"/>
              <a:t>Add attributes to the relationships.</a:t>
            </a:r>
            <a:endParaRPr/>
          </a:p>
          <a:p>
            <a:pPr marL="495300" indent="-495300">
              <a:spcBef>
                <a:spcPts val="480"/>
              </a:spcBef>
              <a:buSzPts val="2400"/>
              <a:buFont typeface="Noto Sans Symbols"/>
              <a:buAutoNum type="arabicPeriod"/>
            </a:pPr>
            <a:r>
              <a:rPr lang="en-US" sz="2400"/>
              <a:t>Add cardinality to the relationships.</a:t>
            </a:r>
            <a:endParaRPr/>
          </a:p>
          <a:p>
            <a:pPr marL="495300" indent="-495300">
              <a:spcBef>
                <a:spcPts val="480"/>
              </a:spcBef>
              <a:buSzPts val="2400"/>
              <a:buFont typeface="Noto Sans Symbols"/>
              <a:buAutoNum type="arabicPeriod"/>
            </a:pPr>
            <a:r>
              <a:rPr lang="en-US" sz="2400"/>
              <a:t>Don’t forget to use proper naming conventions and symbol representation.</a:t>
            </a:r>
            <a:endParaRPr/>
          </a:p>
          <a:p>
            <a:pPr marL="495300">
              <a:spcBef>
                <a:spcPts val="480"/>
              </a:spcBef>
              <a:buSzPts val="2400"/>
              <a:buNone/>
            </a:pPr>
            <a:endParaRPr sz="2400"/>
          </a:p>
          <a:p>
            <a:pPr marL="342900" indent="-190500" algn="just">
              <a:spcBef>
                <a:spcPts val="480"/>
              </a:spcBef>
              <a:buSzPts val="2400"/>
              <a:buNone/>
            </a:pPr>
            <a:endParaRPr sz="2400"/>
          </a:p>
        </p:txBody>
      </p:sp>
      <p:sp>
        <p:nvSpPr>
          <p:cNvPr id="1654" name="Google Shape;1654;p144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600"/>
            </a:pPr>
            <a:endParaRPr sz="26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145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661" name="Google Shape;1661;p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45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63" name="Google Shape;1663;p145"/>
          <p:cNvSpPr txBox="1">
            <a:spLocks noGrp="1"/>
          </p:cNvSpPr>
          <p:nvPr>
            <p:ph type="body" idx="1"/>
          </p:nvPr>
        </p:nvSpPr>
        <p:spPr>
          <a:xfrm>
            <a:off x="1995054" y="1752601"/>
            <a:ext cx="8229600" cy="430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sz="2400"/>
              <a:t>Lay out the diagram with minimal line crossing.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Place subject entity types on the top of the diagram. 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Place plural entity types below a single entity type in a one-to-many relationship. 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Place entity types participating in one-to-one and many-to-many relationships alongside each other. 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Group closely related entity types when possible. Try to keep the length of relationship lines as short as possible. Also try to minimize the number of changes of direction in a single line. 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Show the most relevant relationship name. One name must always be shown. </a:t>
            </a:r>
            <a:endParaRPr/>
          </a:p>
          <a:p>
            <a:pPr marL="342900" indent="-190500">
              <a:spcBef>
                <a:spcPts val="480"/>
              </a:spcBef>
              <a:buSzPts val="2400"/>
              <a:buNone/>
            </a:pPr>
            <a:endParaRPr sz="2400"/>
          </a:p>
          <a:p>
            <a:pPr marL="342900" indent="-190500" algn="just">
              <a:spcBef>
                <a:spcPts val="480"/>
              </a:spcBef>
              <a:buSzPts val="2400"/>
              <a:buNone/>
            </a:pPr>
            <a:endParaRPr sz="2400"/>
          </a:p>
        </p:txBody>
      </p:sp>
      <p:sp>
        <p:nvSpPr>
          <p:cNvPr id="1664" name="Google Shape;1664;p145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600"/>
            </a:pPr>
            <a:endParaRPr sz="26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123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438" name="Google Shape;1438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p123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0" name="Google Shape;1440;p123"/>
          <p:cNvSpPr txBox="1">
            <a:spLocks noGrp="1"/>
          </p:cNvSpPr>
          <p:nvPr>
            <p:ph type="body" idx="1"/>
          </p:nvPr>
        </p:nvSpPr>
        <p:spPr>
          <a:xfrm>
            <a:off x="1995054" y="1752601"/>
            <a:ext cx="8229600" cy="430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800" b="1" i="1" u="sng"/>
              <a:t>Entity-Relationship Data Model (ERM)</a:t>
            </a:r>
            <a:r>
              <a:rPr lang="en-US" sz="2800"/>
              <a:t> is a detailed, logical representation of the data for an organization or for a business area.</a:t>
            </a:r>
            <a:endParaRPr/>
          </a:p>
          <a:p>
            <a:pPr marL="742950" lvl="1" indent="-285750">
              <a:spcBef>
                <a:spcPts val="560"/>
              </a:spcBef>
              <a:buSzPts val="2200"/>
            </a:pPr>
            <a:r>
              <a:rPr lang="en-US" sz="2200"/>
              <a:t>Expressed in terms of:</a:t>
            </a:r>
            <a:r>
              <a:rPr lang="en-US"/>
              <a:t> </a:t>
            </a:r>
            <a:endParaRPr/>
          </a:p>
          <a:p>
            <a:pPr marL="1143000" lvl="2" indent="-228600">
              <a:spcBef>
                <a:spcPts val="400"/>
              </a:spcBef>
              <a:buSzPts val="2000"/>
            </a:pPr>
            <a:r>
              <a:rPr lang="en-US" sz="2000"/>
              <a:t>Entities</a:t>
            </a:r>
            <a:endParaRPr/>
          </a:p>
          <a:p>
            <a:pPr marL="1143000" lvl="2" indent="-228600">
              <a:spcBef>
                <a:spcPts val="400"/>
              </a:spcBef>
              <a:buSzPts val="2000"/>
            </a:pPr>
            <a:r>
              <a:rPr lang="en-US" sz="2000"/>
              <a:t>Attributes </a:t>
            </a:r>
            <a:endParaRPr/>
          </a:p>
          <a:p>
            <a:pPr marL="1143000" lvl="2" indent="-228600">
              <a:spcBef>
                <a:spcPts val="400"/>
              </a:spcBef>
              <a:buSzPts val="2000"/>
            </a:pPr>
            <a:r>
              <a:rPr lang="en-US" sz="2000"/>
              <a:t>Relationships</a:t>
            </a:r>
            <a:endParaRPr/>
          </a:p>
          <a:p>
            <a:pPr marL="342900">
              <a:spcBef>
                <a:spcPts val="560"/>
              </a:spcBef>
              <a:buSzPts val="2800"/>
            </a:pPr>
            <a:r>
              <a:rPr lang="en-US" sz="2800" b="1" i="1" u="sng"/>
              <a:t>Entity-Relationship Diagram (ERD)</a:t>
            </a:r>
            <a:r>
              <a:rPr lang="en-US" sz="2800"/>
              <a:t> is a graphical representation of a Entity-Relationship Model. </a:t>
            </a:r>
            <a:endParaRPr/>
          </a:p>
          <a:p>
            <a:pPr marL="342900" indent="-190500" algn="just">
              <a:spcBef>
                <a:spcPts val="480"/>
              </a:spcBef>
              <a:buSzPts val="2400"/>
              <a:buNone/>
            </a:pPr>
            <a:endParaRPr sz="2400"/>
          </a:p>
        </p:txBody>
      </p:sp>
      <p:sp>
        <p:nvSpPr>
          <p:cNvPr id="1441" name="Google Shape;1441;p123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600"/>
            </a:pPr>
            <a:endParaRPr sz="26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24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448" name="Google Shape;1448;p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449" name="Google Shape;1449;p124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50" name="Google Shape;1450;p124"/>
          <p:cNvSpPr txBox="1">
            <a:spLocks noGrp="1"/>
          </p:cNvSpPr>
          <p:nvPr>
            <p:ph type="body" idx="1"/>
          </p:nvPr>
        </p:nvSpPr>
        <p:spPr>
          <a:xfrm>
            <a:off x="1995054" y="1752601"/>
            <a:ext cx="8229600" cy="430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sz="2400"/>
              <a:t>The purpose of an ERD is to capture the richest possible understanding of the meaning of data necessary for an information system or organization.  </a:t>
            </a:r>
            <a:endParaRPr/>
          </a:p>
          <a:p>
            <a:pPr marL="342900" indent="-190500">
              <a:spcBef>
                <a:spcPts val="480"/>
              </a:spcBef>
              <a:buSzPts val="2400"/>
              <a:buNone/>
            </a:pPr>
            <a:endParaRPr sz="2400"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ERDs are made from Entities, Attributes, and Relations.</a:t>
            </a:r>
            <a:endParaRPr/>
          </a:p>
          <a:p>
            <a:pPr marL="342900" indent="-190500" algn="just">
              <a:spcBef>
                <a:spcPts val="480"/>
              </a:spcBef>
              <a:buSzPts val="2400"/>
              <a:buNone/>
            </a:pPr>
            <a:endParaRPr sz="2400"/>
          </a:p>
        </p:txBody>
      </p:sp>
      <p:sp>
        <p:nvSpPr>
          <p:cNvPr id="1451" name="Google Shape;1451;p124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600"/>
            </a:pPr>
            <a:endParaRPr sz="26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125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458" name="Google Shape;1458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459" name="Google Shape;1459;p125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60" name="Google Shape;1460;p125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600"/>
            </a:pPr>
            <a:endParaRPr sz="26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1" name="Google Shape;1461;p1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241147" y="1752601"/>
            <a:ext cx="5738283" cy="430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126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468" name="Google Shape;1468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126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70" name="Google Shape;1470;p126"/>
          <p:cNvSpPr txBox="1">
            <a:spLocks noGrp="1"/>
          </p:cNvSpPr>
          <p:nvPr>
            <p:ph type="body" idx="1"/>
          </p:nvPr>
        </p:nvSpPr>
        <p:spPr>
          <a:xfrm>
            <a:off x="1995054" y="1752601"/>
            <a:ext cx="8229600" cy="430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/>
              <a:t>What is an Entity?</a:t>
            </a:r>
            <a:endParaRPr/>
          </a:p>
          <a:p>
            <a:pPr marL="342900">
              <a:spcBef>
                <a:spcPts val="640"/>
              </a:spcBef>
              <a:buSzPts val="3200"/>
            </a:pPr>
            <a:r>
              <a:rPr lang="en-US"/>
              <a:t>Has its own identity that distinguishes it from other entities.</a:t>
            </a:r>
            <a:endParaRPr/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/>
              <a:t> Examples:</a:t>
            </a:r>
            <a:endParaRPr/>
          </a:p>
          <a:p>
            <a:pPr marL="1143000" lvl="2" indent="-228600">
              <a:spcBef>
                <a:spcPts val="480"/>
              </a:spcBef>
              <a:buSzPts val="2400"/>
            </a:pPr>
            <a:r>
              <a:rPr lang="en-US"/>
              <a:t>Person: PROFESSOR, STUDENT</a:t>
            </a:r>
            <a:endParaRPr/>
          </a:p>
          <a:p>
            <a:pPr marL="1143000" lvl="2" indent="-228600">
              <a:spcBef>
                <a:spcPts val="480"/>
              </a:spcBef>
              <a:buSzPts val="2400"/>
            </a:pPr>
            <a:r>
              <a:rPr lang="en-US"/>
              <a:t>Place: STORE, UNIVERSITY</a:t>
            </a:r>
            <a:endParaRPr/>
          </a:p>
          <a:p>
            <a:pPr marL="1143000" lvl="2" indent="-228600">
              <a:spcBef>
                <a:spcPts val="480"/>
              </a:spcBef>
              <a:buSzPts val="2400"/>
            </a:pPr>
            <a:r>
              <a:rPr lang="en-US"/>
              <a:t>Object: MACHINE, BUILDING</a:t>
            </a:r>
            <a:endParaRPr/>
          </a:p>
          <a:p>
            <a:pPr marL="1143000" lvl="2" indent="-228600">
              <a:spcBef>
                <a:spcPts val="480"/>
              </a:spcBef>
              <a:buSzPts val="2400"/>
            </a:pPr>
            <a:r>
              <a:rPr lang="en-US"/>
              <a:t>Event: SALE, REGISTRATION</a:t>
            </a:r>
            <a:endParaRPr/>
          </a:p>
          <a:p>
            <a:pPr marL="1143000" lvl="2" indent="-228600">
              <a:spcBef>
                <a:spcPts val="480"/>
              </a:spcBef>
              <a:buSzPts val="2400"/>
            </a:pPr>
            <a:r>
              <a:rPr lang="en-US"/>
              <a:t>Concept: ACCOUNT, COURSE</a:t>
            </a:r>
            <a:endParaRPr/>
          </a:p>
          <a:p>
            <a:pPr marL="1143000" lvl="2" indent="-228600">
              <a:spcBef>
                <a:spcPts val="480"/>
              </a:spcBef>
              <a:buSzPts val="2400"/>
              <a:buNone/>
            </a:pPr>
            <a:endParaRPr/>
          </a:p>
          <a:p>
            <a:pPr marL="342900" indent="-190500" algn="just">
              <a:spcBef>
                <a:spcPts val="480"/>
              </a:spcBef>
              <a:buSzPts val="2400"/>
              <a:buNone/>
            </a:pPr>
            <a:endParaRPr sz="2400"/>
          </a:p>
        </p:txBody>
      </p:sp>
      <p:sp>
        <p:nvSpPr>
          <p:cNvPr id="1471" name="Google Shape;1471;p126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600"/>
            </a:pPr>
            <a:endParaRPr sz="26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127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478" name="Google Shape;1478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127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80" name="Google Shape;1480;p127"/>
          <p:cNvSpPr txBox="1">
            <a:spLocks noGrp="1"/>
          </p:cNvSpPr>
          <p:nvPr>
            <p:ph type="body" idx="1"/>
          </p:nvPr>
        </p:nvSpPr>
        <p:spPr>
          <a:xfrm>
            <a:off x="1995054" y="1752601"/>
            <a:ext cx="8229600" cy="430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lnSpc>
                <a:spcPct val="90000"/>
              </a:lnSpc>
              <a:spcBef>
                <a:spcPts val="0"/>
              </a:spcBef>
              <a:buSzPts val="2400"/>
            </a:pPr>
            <a:r>
              <a:rPr lang="en-US" sz="2400" b="1" i="1" u="sng"/>
              <a:t>Entity Type</a:t>
            </a:r>
            <a:r>
              <a:rPr lang="en-US" sz="2400"/>
              <a:t> </a:t>
            </a:r>
            <a:r>
              <a:rPr lang="en-US" sz="2000"/>
              <a:t>is a collection of entities that share common properties or characteristics.</a:t>
            </a:r>
            <a:r>
              <a:rPr lang="en-US" sz="2400"/>
              <a:t>  </a:t>
            </a:r>
            <a:endParaRPr/>
          </a:p>
          <a:p>
            <a:pPr marL="342900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endParaRPr sz="2400"/>
          </a:p>
          <a:p>
            <a:pPr marL="342900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endParaRPr sz="2400"/>
          </a:p>
          <a:p>
            <a:pPr marL="342900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endParaRPr sz="2400"/>
          </a:p>
          <a:p>
            <a:pPr marL="342900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endParaRPr sz="2400" b="1" i="1" u="sng"/>
          </a:p>
          <a:p>
            <a:pPr marL="34290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sz="2400" b="1" i="1" u="sng"/>
              <a:t>Entity Instance</a:t>
            </a:r>
            <a:r>
              <a:rPr lang="en-US" sz="2400"/>
              <a:t> </a:t>
            </a:r>
            <a:r>
              <a:rPr lang="en-US" sz="2000"/>
              <a:t>is a single occurrence of an entity type.</a:t>
            </a:r>
            <a:endParaRPr/>
          </a:p>
          <a:p>
            <a:pPr marL="342900" indent="-215900">
              <a:lnSpc>
                <a:spcPct val="90000"/>
              </a:lnSpc>
              <a:spcBef>
                <a:spcPts val="400"/>
              </a:spcBef>
              <a:buSzPts val="2000"/>
              <a:buNone/>
            </a:pPr>
            <a:endParaRPr sz="2000"/>
          </a:p>
          <a:p>
            <a:pPr marL="342900" indent="-215900">
              <a:lnSpc>
                <a:spcPct val="90000"/>
              </a:lnSpc>
              <a:spcBef>
                <a:spcPts val="400"/>
              </a:spcBef>
              <a:buSzPts val="2000"/>
              <a:buNone/>
            </a:pPr>
            <a:endParaRPr sz="2000"/>
          </a:p>
          <a:p>
            <a:pPr marL="342900" indent="-215900">
              <a:lnSpc>
                <a:spcPct val="90000"/>
              </a:lnSpc>
              <a:spcBef>
                <a:spcPts val="400"/>
              </a:spcBef>
              <a:buSzPts val="2000"/>
              <a:buNone/>
            </a:pPr>
            <a:endParaRPr sz="2000"/>
          </a:p>
          <a:p>
            <a:pPr marL="342900" indent="-215900">
              <a:lnSpc>
                <a:spcPct val="90000"/>
              </a:lnSpc>
              <a:spcBef>
                <a:spcPts val="400"/>
              </a:spcBef>
              <a:buSzPts val="2000"/>
              <a:buNone/>
            </a:pPr>
            <a:endParaRPr sz="2000"/>
          </a:p>
          <a:p>
            <a:pPr marL="742950" lvl="1" indent="-285750">
              <a:lnSpc>
                <a:spcPct val="90000"/>
              </a:lnSpc>
              <a:spcBef>
                <a:spcPts val="320"/>
              </a:spcBef>
              <a:buSzPts val="1600"/>
            </a:pPr>
            <a:r>
              <a:rPr lang="en-US" sz="1600"/>
              <a:t>Entities should always be placed in a rectangle!</a:t>
            </a:r>
            <a:endParaRPr/>
          </a:p>
          <a:p>
            <a:pPr marL="342900" indent="-228600">
              <a:lnSpc>
                <a:spcPct val="90000"/>
              </a:lnSpc>
              <a:buNone/>
            </a:pPr>
            <a:endParaRPr sz="1800"/>
          </a:p>
          <a:p>
            <a:pPr marL="342900" indent="-190500" algn="just">
              <a:spcBef>
                <a:spcPts val="480"/>
              </a:spcBef>
              <a:buSzPts val="2400"/>
              <a:buNone/>
            </a:pPr>
            <a:endParaRPr sz="2400"/>
          </a:p>
        </p:txBody>
      </p:sp>
      <p:sp>
        <p:nvSpPr>
          <p:cNvPr id="1481" name="Google Shape;1481;p127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600"/>
            </a:pPr>
            <a:endParaRPr sz="26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2" name="Google Shape;1482;p1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42626" y="2382121"/>
            <a:ext cx="7506748" cy="134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3" name="Google Shape;1483;p1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64398" y="4297537"/>
            <a:ext cx="7430537" cy="106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28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490" name="Google Shape;1490;p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491" name="Google Shape;1491;p128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92" name="Google Shape;1492;p128"/>
          <p:cNvSpPr txBox="1">
            <a:spLocks noGrp="1"/>
          </p:cNvSpPr>
          <p:nvPr>
            <p:ph type="body" idx="1"/>
          </p:nvPr>
        </p:nvSpPr>
        <p:spPr>
          <a:xfrm>
            <a:off x="1995054" y="1752601"/>
            <a:ext cx="8229600" cy="430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3200"/>
              <a:buNone/>
            </a:pPr>
            <a:r>
              <a:rPr lang="en-US" b="1" i="1" u="sng"/>
              <a:t>Entity type name should be</a:t>
            </a:r>
            <a:r>
              <a:rPr lang="en-US"/>
              <a:t>:</a:t>
            </a:r>
            <a:endParaRPr/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/>
              <a:t> A </a:t>
            </a:r>
            <a:r>
              <a:rPr lang="en-US" b="1" i="1"/>
              <a:t>singular noun</a:t>
            </a:r>
            <a:r>
              <a:rPr lang="en-US"/>
              <a:t> and in </a:t>
            </a:r>
            <a:r>
              <a:rPr lang="en-US" b="1" i="1"/>
              <a:t>capital letters</a:t>
            </a:r>
            <a:r>
              <a:rPr lang="en-US"/>
              <a:t>.  </a:t>
            </a:r>
            <a:endParaRPr/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 b="1" i="1"/>
              <a:t>Descriptive</a:t>
            </a:r>
            <a:r>
              <a:rPr lang="en-US"/>
              <a:t> and </a:t>
            </a:r>
            <a:r>
              <a:rPr lang="en-US" b="1" i="1"/>
              <a:t>specific</a:t>
            </a:r>
            <a:r>
              <a:rPr lang="en-US"/>
              <a:t> to the organization.</a:t>
            </a:r>
            <a:endParaRPr/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 b="1" i="1"/>
              <a:t>Concise</a:t>
            </a:r>
            <a:r>
              <a:rPr lang="en-US"/>
              <a:t>.</a:t>
            </a:r>
            <a:endParaRPr/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/>
              <a:t>Named for the </a:t>
            </a:r>
            <a:r>
              <a:rPr lang="en-US" b="1" i="1"/>
              <a:t>result of the event</a:t>
            </a:r>
            <a:r>
              <a:rPr lang="en-US"/>
              <a:t>, not the activity or process of the event.</a:t>
            </a:r>
            <a:endParaRPr/>
          </a:p>
          <a:p>
            <a:pPr marL="742950" lvl="1" indent="-107950">
              <a:spcBef>
                <a:spcPts val="560"/>
              </a:spcBef>
              <a:buSzPts val="2800"/>
              <a:buNone/>
            </a:pPr>
            <a:endParaRPr/>
          </a:p>
          <a:p>
            <a:pPr marL="742950" lvl="1" indent="-285750">
              <a:spcBef>
                <a:spcPts val="560"/>
              </a:spcBef>
              <a:buSzPts val="2800"/>
              <a:buNone/>
            </a:pPr>
            <a:endParaRPr/>
          </a:p>
          <a:p>
            <a:pPr marL="742950" lvl="1" indent="-107950">
              <a:spcBef>
                <a:spcPts val="560"/>
              </a:spcBef>
              <a:buSzPts val="2800"/>
              <a:buNone/>
            </a:pPr>
            <a:endParaRPr/>
          </a:p>
          <a:p>
            <a:pPr marL="742950" lvl="1" indent="-107950">
              <a:spcBef>
                <a:spcPts val="560"/>
              </a:spcBef>
              <a:buSzPts val="2800"/>
              <a:buNone/>
            </a:pPr>
            <a:endParaRPr/>
          </a:p>
          <a:p>
            <a:pPr marL="342900" indent="-190500" algn="just">
              <a:spcBef>
                <a:spcPts val="480"/>
              </a:spcBef>
              <a:buSzPts val="2400"/>
              <a:buNone/>
            </a:pPr>
            <a:endParaRPr sz="2400"/>
          </a:p>
        </p:txBody>
      </p:sp>
      <p:sp>
        <p:nvSpPr>
          <p:cNvPr id="1493" name="Google Shape;1493;p128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600"/>
            </a:pPr>
            <a:endParaRPr sz="26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129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500" name="Google Shape;1500;p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501" name="Google Shape;1501;p129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02" name="Google Shape;1502;p129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600"/>
            </a:pPr>
            <a:endParaRPr sz="26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3" name="Google Shape;1503;p1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241147" y="1752601"/>
            <a:ext cx="5738283" cy="430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urse_pp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1451</Words>
  <Application>Microsoft Office PowerPoint</Application>
  <PresentationFormat>Widescreen</PresentationFormat>
  <Paragraphs>173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Merriweather</vt:lpstr>
      <vt:lpstr>Noto Sans Symbols</vt:lpstr>
      <vt:lpstr>course_ppt_template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Computing Science and Engineering Course Code : BCSE3032 Course Name: SE &amp; TM</dc:title>
  <dc:creator>N Gayathri-GUSCSE201827142</dc:creator>
  <cp:lastModifiedBy>N Gayathri-GUSCSE201827142</cp:lastModifiedBy>
  <cp:revision>5</cp:revision>
  <dcterms:created xsi:type="dcterms:W3CDTF">2021-09-11T19:37:58Z</dcterms:created>
  <dcterms:modified xsi:type="dcterms:W3CDTF">2021-09-11T19:40:55Z</dcterms:modified>
</cp:coreProperties>
</file>