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51c2d768e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51c2d768e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51c2d768e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51c2d768e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51c2d768e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51c2d768e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51c2d768e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51c2d768e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51c2d768e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51c2d768e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51c2d768e_3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51c2d768e_3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451c2d768e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451c2d768e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51c2d768e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51c2d768e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51c2d768e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51c2d768e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51c2d768e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451c2d768e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51c2d768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51c2d768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451c2d768e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451c2d768e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3a252e3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43a252e3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51c2d768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51c2d768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51c2d768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51c2d768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51c2d768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51c2d768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51c2d768e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51c2d768e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51c2d768e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51c2d768e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51c2d768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51c2d768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51c2d768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51c2d768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Coupon usage prediction on In-Vehicle Recommendation systems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Anushka Hegde. Yanming Liu. Krishna Hemant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3900"/>
              <a:t>HYPER-PARAMETER TUNING WORKFLOW</a:t>
            </a:r>
            <a:endParaRPr sz="3900"/>
          </a:p>
          <a:p>
            <a:pPr indent="0" lvl="0" marL="0" rtl="0" algn="l">
              <a:spcBef>
                <a:spcPts val="1200"/>
              </a:spcBef>
              <a:spcAft>
                <a:spcPts val="0"/>
              </a:spcAft>
              <a:buNone/>
            </a:pPr>
            <a:r>
              <a:t/>
            </a:r>
            <a:endParaRPr u="sng"/>
          </a:p>
        </p:txBody>
      </p:sp>
      <p:grpSp>
        <p:nvGrpSpPr>
          <p:cNvPr id="116" name="Google Shape;116;p22"/>
          <p:cNvGrpSpPr/>
          <p:nvPr/>
        </p:nvGrpSpPr>
        <p:grpSpPr>
          <a:xfrm>
            <a:off x="323513" y="1986800"/>
            <a:ext cx="2952125" cy="1289700"/>
            <a:chOff x="323513" y="1986800"/>
            <a:chExt cx="2952125" cy="1289700"/>
          </a:xfrm>
        </p:grpSpPr>
        <p:sp>
          <p:nvSpPr>
            <p:cNvPr id="117" name="Google Shape;117;p22"/>
            <p:cNvSpPr txBox="1"/>
            <p:nvPr/>
          </p:nvSpPr>
          <p:spPr>
            <a:xfrm>
              <a:off x="323513" y="1986800"/>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1200">
                <a:latin typeface="Roboto"/>
                <a:ea typeface="Roboto"/>
                <a:cs typeface="Roboto"/>
                <a:sym typeface="Roboto"/>
              </a:endParaRPr>
            </a:p>
            <a:p>
              <a:pPr indent="0" lvl="0" marL="0" rtl="0" algn="r">
                <a:spcBef>
                  <a:spcPts val="0"/>
                </a:spcBef>
                <a:spcAft>
                  <a:spcPts val="0"/>
                </a:spcAft>
                <a:buNone/>
              </a:pPr>
              <a:r>
                <a:t/>
              </a:r>
              <a:endParaRPr b="1" sz="1200">
                <a:latin typeface="Roboto"/>
                <a:ea typeface="Roboto"/>
                <a:cs typeface="Roboto"/>
                <a:sym typeface="Roboto"/>
              </a:endParaRPr>
            </a:p>
            <a:p>
              <a:pPr indent="0" lvl="0" marL="0" rtl="0" algn="r">
                <a:spcBef>
                  <a:spcPts val="0"/>
                </a:spcBef>
                <a:spcAft>
                  <a:spcPts val="0"/>
                </a:spcAft>
                <a:buNone/>
              </a:pPr>
              <a:r>
                <a:rPr b="1" lang="en" sz="1300">
                  <a:solidFill>
                    <a:schemeClr val="dk1"/>
                  </a:solidFill>
                  <a:highlight>
                    <a:schemeClr val="lt1"/>
                  </a:highlight>
                  <a:latin typeface="Roboto"/>
                  <a:ea typeface="Roboto"/>
                  <a:cs typeface="Roboto"/>
                  <a:sym typeface="Roboto"/>
                </a:rPr>
                <a:t>Fix all </a:t>
              </a:r>
              <a:endParaRPr b="1" sz="1300">
                <a:solidFill>
                  <a:schemeClr val="dk1"/>
                </a:solidFill>
                <a:highlight>
                  <a:schemeClr val="lt1"/>
                </a:highlight>
                <a:latin typeface="Roboto"/>
                <a:ea typeface="Roboto"/>
                <a:cs typeface="Roboto"/>
                <a:sym typeface="Roboto"/>
              </a:endParaRPr>
            </a:p>
            <a:p>
              <a:pPr indent="0" lvl="0" marL="0" rtl="0" algn="r">
                <a:spcBef>
                  <a:spcPts val="0"/>
                </a:spcBef>
                <a:spcAft>
                  <a:spcPts val="0"/>
                </a:spcAft>
                <a:buNone/>
              </a:pPr>
              <a:r>
                <a:rPr b="1" lang="en" sz="1300">
                  <a:solidFill>
                    <a:schemeClr val="dk1"/>
                  </a:solidFill>
                  <a:highlight>
                    <a:schemeClr val="lt1"/>
                  </a:highlight>
                  <a:latin typeface="Roboto"/>
                  <a:ea typeface="Roboto"/>
                  <a:cs typeface="Roboto"/>
                  <a:sym typeface="Roboto"/>
                </a:rPr>
                <a:t>but one parameter </a:t>
              </a:r>
              <a:endParaRPr b="1" sz="1300">
                <a:solidFill>
                  <a:schemeClr val="dk1"/>
                </a:solidFill>
                <a:highlight>
                  <a:schemeClr val="lt1"/>
                </a:highlight>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t/>
              </a:r>
              <a:endParaRPr b="1" sz="800">
                <a:latin typeface="Roboto"/>
                <a:ea typeface="Roboto"/>
                <a:cs typeface="Roboto"/>
                <a:sym typeface="Roboto"/>
              </a:endParaRPr>
            </a:p>
          </p:txBody>
        </p:sp>
        <p:cxnSp>
          <p:nvCxnSpPr>
            <p:cNvPr id="118" name="Google Shape;118;p22"/>
            <p:cNvCxnSpPr/>
            <p:nvPr/>
          </p:nvCxnSpPr>
          <p:spPr>
            <a:xfrm rot="10800000">
              <a:off x="2642038" y="2647950"/>
              <a:ext cx="633600" cy="0"/>
            </a:xfrm>
            <a:prstGeom prst="straightConnector1">
              <a:avLst/>
            </a:prstGeom>
            <a:noFill/>
            <a:ln cap="flat" cmpd="sng" w="9525">
              <a:solidFill>
                <a:srgbClr val="249C90"/>
              </a:solidFill>
              <a:prstDash val="solid"/>
              <a:round/>
              <a:headEnd len="sm" w="sm" type="none"/>
              <a:tailEnd len="med" w="med" type="oval"/>
            </a:ln>
          </p:spPr>
        </p:cxnSp>
      </p:grpSp>
      <p:grpSp>
        <p:nvGrpSpPr>
          <p:cNvPr id="119" name="Google Shape;119;p22"/>
          <p:cNvGrpSpPr/>
          <p:nvPr/>
        </p:nvGrpSpPr>
        <p:grpSpPr>
          <a:xfrm>
            <a:off x="5209838" y="1405000"/>
            <a:ext cx="3724814" cy="1289700"/>
            <a:chOff x="5209838" y="1405000"/>
            <a:chExt cx="3724814" cy="1289700"/>
          </a:xfrm>
        </p:grpSpPr>
        <p:sp>
          <p:nvSpPr>
            <p:cNvPr id="120" name="Google Shape;120;p22"/>
            <p:cNvSpPr txBox="1"/>
            <p:nvPr/>
          </p:nvSpPr>
          <p:spPr>
            <a:xfrm>
              <a:off x="6477052" y="1405000"/>
              <a:ext cx="2457600" cy="12897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b="1" lang="en" sz="1300">
                  <a:solidFill>
                    <a:schemeClr val="dk1"/>
                  </a:solidFill>
                  <a:highlight>
                    <a:schemeClr val="lt1"/>
                  </a:highlight>
                  <a:latin typeface="Roboto"/>
                  <a:ea typeface="Roboto"/>
                  <a:cs typeface="Roboto"/>
                  <a:sym typeface="Roboto"/>
                </a:rPr>
                <a:t>Use the optimal value obtained from accuracy maximization for subsequent iterations</a:t>
              </a:r>
              <a:endParaRPr b="1" sz="1300">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b="1" sz="1300">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rPr b="1" lang="en" sz="1300">
                  <a:solidFill>
                    <a:schemeClr val="dk1"/>
                  </a:solidFill>
                  <a:highlight>
                    <a:schemeClr val="lt1"/>
                  </a:highlight>
                  <a:latin typeface="Roboto"/>
                  <a:ea typeface="Roboto"/>
                  <a:cs typeface="Roboto"/>
                  <a:sym typeface="Roboto"/>
                </a:rPr>
                <a:t>Select a new </a:t>
              </a:r>
              <a:r>
                <a:rPr b="1" lang="en" sz="1300">
                  <a:solidFill>
                    <a:schemeClr val="dk1"/>
                  </a:solidFill>
                  <a:highlight>
                    <a:schemeClr val="lt1"/>
                  </a:highlight>
                  <a:latin typeface="Roboto"/>
                  <a:ea typeface="Roboto"/>
                  <a:cs typeface="Roboto"/>
                  <a:sym typeface="Roboto"/>
                </a:rPr>
                <a:t>parameter</a:t>
              </a:r>
              <a:r>
                <a:rPr b="1" lang="en" sz="1300">
                  <a:solidFill>
                    <a:schemeClr val="dk1"/>
                  </a:solidFill>
                  <a:highlight>
                    <a:schemeClr val="lt1"/>
                  </a:highlight>
                  <a:latin typeface="Roboto"/>
                  <a:ea typeface="Roboto"/>
                  <a:cs typeface="Roboto"/>
                  <a:sym typeface="Roboto"/>
                </a:rPr>
                <a:t> to tune</a:t>
              </a:r>
              <a:endParaRPr b="1" sz="900">
                <a:solidFill>
                  <a:schemeClr val="dk1"/>
                </a:solidFill>
                <a:highlight>
                  <a:schemeClr val="lt1"/>
                </a:highlight>
                <a:latin typeface="Roboto"/>
                <a:ea typeface="Roboto"/>
                <a:cs typeface="Roboto"/>
                <a:sym typeface="Roboto"/>
              </a:endParaRPr>
            </a:p>
          </p:txBody>
        </p:sp>
        <p:cxnSp>
          <p:nvCxnSpPr>
            <p:cNvPr id="121" name="Google Shape;121;p22"/>
            <p:cNvCxnSpPr/>
            <p:nvPr/>
          </p:nvCxnSpPr>
          <p:spPr>
            <a:xfrm>
              <a:off x="5209838" y="1773600"/>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22" name="Google Shape;122;p22"/>
          <p:cNvGrpSpPr/>
          <p:nvPr/>
        </p:nvGrpSpPr>
        <p:grpSpPr>
          <a:xfrm>
            <a:off x="5066388" y="3502000"/>
            <a:ext cx="3538925" cy="1289700"/>
            <a:chOff x="5209838" y="3184375"/>
            <a:chExt cx="3538925" cy="1289700"/>
          </a:xfrm>
        </p:grpSpPr>
        <p:sp>
          <p:nvSpPr>
            <p:cNvPr id="123" name="Google Shape;123;p22"/>
            <p:cNvSpPr txBox="1"/>
            <p:nvPr/>
          </p:nvSpPr>
          <p:spPr>
            <a:xfrm>
              <a:off x="6624763" y="3184375"/>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300">
                  <a:solidFill>
                    <a:schemeClr val="dk1"/>
                  </a:solidFill>
                  <a:latin typeface="Roboto"/>
                  <a:ea typeface="Roboto"/>
                  <a:cs typeface="Roboto"/>
                  <a:sym typeface="Roboto"/>
                </a:rPr>
                <a:t>Run the model over a given set of values of the flexible parameter</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cxnSp>
          <p:nvCxnSpPr>
            <p:cNvPr id="124" name="Google Shape;124;p22"/>
            <p:cNvCxnSpPr/>
            <p:nvPr/>
          </p:nvCxnSpPr>
          <p:spPr>
            <a:xfrm>
              <a:off x="5209838" y="3648300"/>
              <a:ext cx="1286700" cy="0"/>
            </a:xfrm>
            <a:prstGeom prst="straightConnector1">
              <a:avLst/>
            </a:prstGeom>
            <a:noFill/>
            <a:ln cap="flat" cmpd="sng" w="9525">
              <a:solidFill>
                <a:srgbClr val="1D7E74"/>
              </a:solidFill>
              <a:prstDash val="solid"/>
              <a:round/>
              <a:headEnd len="sm" w="sm" type="none"/>
              <a:tailEnd len="med" w="med" type="oval"/>
            </a:ln>
          </p:spPr>
        </p:cxnSp>
      </p:grpSp>
      <p:grpSp>
        <p:nvGrpSpPr>
          <p:cNvPr id="125" name="Google Shape;125;p22"/>
          <p:cNvGrpSpPr/>
          <p:nvPr/>
        </p:nvGrpSpPr>
        <p:grpSpPr>
          <a:xfrm>
            <a:off x="2662225" y="1060338"/>
            <a:ext cx="3814835" cy="3790597"/>
            <a:chOff x="2662213" y="676344"/>
            <a:chExt cx="3814835" cy="3790597"/>
          </a:xfrm>
        </p:grpSpPr>
        <p:sp>
          <p:nvSpPr>
            <p:cNvPr id="126" name="Google Shape;126;p22"/>
            <p:cNvSpPr/>
            <p:nvPr/>
          </p:nvSpPr>
          <p:spPr>
            <a:xfrm rot="3600185">
              <a:off x="3169983" y="1184511"/>
              <a:ext cx="2774659" cy="2774659"/>
            </a:xfrm>
            <a:prstGeom prst="blockArc">
              <a:avLst>
                <a:gd fmla="val 12622480" name="adj1"/>
                <a:gd fmla="val 19781569" name="adj2"/>
                <a:gd fmla="val 20773"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rot="10800000">
              <a:off x="3183490" y="1163229"/>
              <a:ext cx="2774700" cy="2774700"/>
            </a:xfrm>
            <a:prstGeom prst="blockArc">
              <a:avLst>
                <a:gd fmla="val 12622480" name="adj1"/>
                <a:gd fmla="val 19662822" name="adj2"/>
                <a:gd fmla="val 20729"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rot="-3600185">
              <a:off x="3194618" y="1184114"/>
              <a:ext cx="2774659" cy="2774659"/>
            </a:xfrm>
            <a:prstGeom prst="blockArc">
              <a:avLst>
                <a:gd fmla="val 12622480" name="adj1"/>
                <a:gd fmla="val 19703271" name="adj2"/>
                <a:gd fmla="val 20851" name="adj3"/>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22"/>
            <p:cNvGrpSpPr/>
            <p:nvPr/>
          </p:nvGrpSpPr>
          <p:grpSpPr>
            <a:xfrm rot="-7200165">
              <a:off x="3337679" y="2826785"/>
              <a:ext cx="585011" cy="585536"/>
              <a:chOff x="1967628" y="812211"/>
              <a:chExt cx="588000" cy="588000"/>
            </a:xfrm>
          </p:grpSpPr>
          <p:sp>
            <p:nvSpPr>
              <p:cNvPr id="130" name="Google Shape;130;p22"/>
              <p:cNvSpPr/>
              <p:nvPr/>
            </p:nvSpPr>
            <p:spPr>
              <a:xfrm rot="39023">
                <a:off x="1970909" y="815492"/>
                <a:ext cx="581437" cy="581437"/>
              </a:xfrm>
              <a:prstGeom prst="pie">
                <a:avLst>
                  <a:gd fmla="val 6190354" name="adj1"/>
                  <a:gd fmla="val 14996165" name="adj2"/>
                </a:avLst>
              </a:prstGeom>
              <a:solidFill>
                <a:srgbClr val="249C9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rot="10800000">
                <a:off x="1970875" y="815525"/>
                <a:ext cx="581400" cy="581400"/>
              </a:xfrm>
              <a:prstGeom prst="pie">
                <a:avLst>
                  <a:gd fmla="val 4028252" name="adj1"/>
                  <a:gd fmla="val 17183677" name="adj2"/>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22"/>
            <p:cNvGrpSpPr/>
            <p:nvPr/>
          </p:nvGrpSpPr>
          <p:grpSpPr>
            <a:xfrm>
              <a:off x="4264097" y="1180331"/>
              <a:ext cx="585001" cy="585530"/>
              <a:chOff x="1970048" y="811613"/>
              <a:chExt cx="588000" cy="588000"/>
            </a:xfrm>
          </p:grpSpPr>
          <p:sp>
            <p:nvSpPr>
              <p:cNvPr id="133" name="Google Shape;133;p22"/>
              <p:cNvSpPr/>
              <p:nvPr/>
            </p:nvSpPr>
            <p:spPr>
              <a:xfrm rot="39023">
                <a:off x="1973329" y="814894"/>
                <a:ext cx="581437" cy="581437"/>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rot="10800000">
                <a:off x="1973295" y="814927"/>
                <a:ext cx="581400" cy="581400"/>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22"/>
            <p:cNvGrpSpPr/>
            <p:nvPr/>
          </p:nvGrpSpPr>
          <p:grpSpPr>
            <a:xfrm rot="7200165">
              <a:off x="5229930" y="2804716"/>
              <a:ext cx="585011" cy="585536"/>
              <a:chOff x="1977085" y="811649"/>
              <a:chExt cx="588000" cy="588000"/>
            </a:xfrm>
          </p:grpSpPr>
          <p:sp>
            <p:nvSpPr>
              <p:cNvPr id="136" name="Google Shape;136;p22"/>
              <p:cNvSpPr/>
              <p:nvPr/>
            </p:nvSpPr>
            <p:spPr>
              <a:xfrm rot="39023">
                <a:off x="1980366" y="814930"/>
                <a:ext cx="581437" cy="581437"/>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rot="10800000">
                <a:off x="1980332" y="814963"/>
                <a:ext cx="581400" cy="581400"/>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2"/>
            <p:cNvSpPr txBox="1"/>
            <p:nvPr/>
          </p:nvSpPr>
          <p:spPr>
            <a:xfrm>
              <a:off x="4334562" y="1255305"/>
              <a:ext cx="7929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ITERATE</a:t>
              </a:r>
              <a:r>
                <a:rPr b="1" lang="en" sz="1000">
                  <a:solidFill>
                    <a:srgbClr val="FFFFFF"/>
                  </a:solidFill>
                  <a:latin typeface="Roboto"/>
                  <a:ea typeface="Roboto"/>
                  <a:cs typeface="Roboto"/>
                  <a:sym typeface="Roboto"/>
                </a:rPr>
                <a:t> </a:t>
              </a:r>
              <a:endParaRPr b="1" sz="1000">
                <a:solidFill>
                  <a:srgbClr val="FFFFFF"/>
                </a:solidFill>
                <a:latin typeface="Roboto"/>
                <a:ea typeface="Roboto"/>
                <a:cs typeface="Roboto"/>
                <a:sym typeface="Roboto"/>
              </a:endParaRPr>
            </a:p>
          </p:txBody>
        </p:sp>
        <p:sp>
          <p:nvSpPr>
            <p:cNvPr id="139" name="Google Shape;139;p22"/>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FIX</a:t>
              </a:r>
              <a:r>
                <a:rPr b="1" lang="en" sz="1000">
                  <a:solidFill>
                    <a:srgbClr val="FFFFFF"/>
                  </a:solidFill>
                  <a:latin typeface="Roboto"/>
                  <a:ea typeface="Roboto"/>
                  <a:cs typeface="Roboto"/>
                  <a:sym typeface="Roboto"/>
                </a:rPr>
                <a:t> </a:t>
              </a:r>
              <a:endParaRPr b="1" sz="1000">
                <a:solidFill>
                  <a:srgbClr val="FFFFFF"/>
                </a:solidFill>
                <a:latin typeface="Roboto"/>
                <a:ea typeface="Roboto"/>
                <a:cs typeface="Roboto"/>
                <a:sym typeface="Roboto"/>
              </a:endParaRPr>
            </a:p>
          </p:txBody>
        </p:sp>
        <p:sp>
          <p:nvSpPr>
            <p:cNvPr id="140" name="Google Shape;140;p22"/>
            <p:cNvSpPr txBox="1"/>
            <p:nvPr/>
          </p:nvSpPr>
          <p:spPr>
            <a:xfrm>
              <a:off x="5281877" y="2857865"/>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TUNE</a:t>
              </a:r>
              <a:r>
                <a:rPr b="1" lang="en" sz="1600">
                  <a:solidFill>
                    <a:srgbClr val="FFFFFF"/>
                  </a:solidFill>
                  <a:latin typeface="Roboto"/>
                  <a:ea typeface="Roboto"/>
                  <a:cs typeface="Roboto"/>
                  <a:sym typeface="Roboto"/>
                </a:rPr>
                <a:t> </a:t>
              </a:r>
              <a:endParaRPr b="1" sz="1600">
                <a:solidFill>
                  <a:srgbClr val="FFFFFF"/>
                </a:solidFill>
                <a:latin typeface="Roboto"/>
                <a:ea typeface="Roboto"/>
                <a:cs typeface="Roboto"/>
                <a:sym typeface="Roboto"/>
              </a:endParaRPr>
            </a:p>
          </p:txBody>
        </p:sp>
      </p:grpSp>
      <p:sp>
        <p:nvSpPr>
          <p:cNvPr id="141" name="Google Shape;141;p22"/>
          <p:cNvSpPr txBox="1"/>
          <p:nvPr/>
        </p:nvSpPr>
        <p:spPr>
          <a:xfrm>
            <a:off x="2866200" y="2310788"/>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1200">
              <a:latin typeface="Roboto"/>
              <a:ea typeface="Roboto"/>
              <a:cs typeface="Roboto"/>
              <a:sym typeface="Roboto"/>
            </a:endParaRPr>
          </a:p>
          <a:p>
            <a:pPr indent="0" lvl="0" marL="0" rtl="0" algn="r">
              <a:spcBef>
                <a:spcPts val="0"/>
              </a:spcBef>
              <a:spcAft>
                <a:spcPts val="0"/>
              </a:spcAft>
              <a:buNone/>
            </a:pPr>
            <a:r>
              <a:t/>
            </a:r>
            <a:endParaRPr b="1" sz="1200">
              <a:latin typeface="Roboto"/>
              <a:ea typeface="Roboto"/>
              <a:cs typeface="Roboto"/>
              <a:sym typeface="Roboto"/>
            </a:endParaRPr>
          </a:p>
          <a:p>
            <a:pPr indent="0" lvl="0" marL="0" rtl="0" algn="r">
              <a:spcBef>
                <a:spcPts val="0"/>
              </a:spcBef>
              <a:spcAft>
                <a:spcPts val="0"/>
              </a:spcAft>
              <a:buNone/>
            </a:pPr>
            <a:r>
              <a:rPr b="1" lang="en" sz="1300">
                <a:solidFill>
                  <a:schemeClr val="dk1"/>
                </a:solidFill>
                <a:highlight>
                  <a:schemeClr val="lt1"/>
                </a:highlight>
                <a:latin typeface="Roboto"/>
                <a:ea typeface="Roboto"/>
                <a:cs typeface="Roboto"/>
                <a:sym typeface="Roboto"/>
              </a:rPr>
              <a:t>Baseline</a:t>
            </a:r>
            <a:endParaRPr b="1" sz="1300">
              <a:solidFill>
                <a:schemeClr val="dk1"/>
              </a:solidFill>
              <a:highlight>
                <a:schemeClr val="lt1"/>
              </a:highlight>
              <a:latin typeface="Roboto"/>
              <a:ea typeface="Roboto"/>
              <a:cs typeface="Roboto"/>
              <a:sym typeface="Roboto"/>
            </a:endParaRPr>
          </a:p>
          <a:p>
            <a:pPr indent="0" lvl="0" marL="0" rtl="0" algn="r">
              <a:spcBef>
                <a:spcPts val="0"/>
              </a:spcBef>
              <a:spcAft>
                <a:spcPts val="1600"/>
              </a:spcAft>
              <a:buNone/>
            </a:pPr>
            <a:r>
              <a:t/>
            </a:r>
            <a:endParaRPr b="1" sz="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a:t>
            </a:r>
            <a:endParaRPr/>
          </a:p>
        </p:txBody>
      </p:sp>
      <p:sp>
        <p:nvSpPr>
          <p:cNvPr id="147" name="Google Shape;14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It is an extension of Linear Regression where the probability of class membership is analysed based on the sigmoid output. </a:t>
            </a:r>
            <a:endParaRPr/>
          </a:p>
          <a:p>
            <a:pPr indent="-342900" lvl="0" marL="457200" rtl="0" algn="l">
              <a:lnSpc>
                <a:spcPct val="150000"/>
              </a:lnSpc>
              <a:spcBef>
                <a:spcPts val="0"/>
              </a:spcBef>
              <a:spcAft>
                <a:spcPts val="0"/>
              </a:spcAft>
              <a:buSzPts val="1800"/>
              <a:buChar char="❏"/>
            </a:pPr>
            <a:r>
              <a:rPr lang="en"/>
              <a:t>Logistic Regression was implemented with Stochastic Gradient Descent to accelerate </a:t>
            </a:r>
            <a:r>
              <a:rPr lang="en"/>
              <a:t>convergence</a:t>
            </a:r>
            <a:r>
              <a:rPr lang="en"/>
              <a:t>.</a:t>
            </a:r>
            <a:endParaRPr/>
          </a:p>
          <a:p>
            <a:pPr indent="-342900" lvl="0" marL="457200" rtl="0" algn="l">
              <a:lnSpc>
                <a:spcPct val="150000"/>
              </a:lnSpc>
              <a:spcBef>
                <a:spcPts val="0"/>
              </a:spcBef>
              <a:spcAft>
                <a:spcPts val="0"/>
              </a:spcAft>
              <a:buSzPts val="1800"/>
              <a:buChar char="❏"/>
            </a:pPr>
            <a:r>
              <a:rPr lang="en"/>
              <a:t>Best </a:t>
            </a:r>
            <a:r>
              <a:rPr lang="en"/>
              <a:t>parameters</a:t>
            </a:r>
            <a:r>
              <a:rPr lang="en"/>
              <a:t>:</a:t>
            </a:r>
            <a:endParaRPr/>
          </a:p>
          <a:p>
            <a:pPr indent="-317500" lvl="1" marL="914400" rtl="0" algn="l">
              <a:lnSpc>
                <a:spcPct val="150000"/>
              </a:lnSpc>
              <a:spcBef>
                <a:spcPts val="0"/>
              </a:spcBef>
              <a:spcAft>
                <a:spcPts val="0"/>
              </a:spcAft>
              <a:buSzPts val="1400"/>
              <a:buChar char="❏"/>
            </a:pPr>
            <a:r>
              <a:rPr lang="en"/>
              <a:t>Learning rate = 0.001</a:t>
            </a:r>
            <a:endParaRPr/>
          </a:p>
          <a:p>
            <a:pPr indent="-317500" lvl="1" marL="914400" rtl="0" algn="l">
              <a:lnSpc>
                <a:spcPct val="150000"/>
              </a:lnSpc>
              <a:spcBef>
                <a:spcPts val="0"/>
              </a:spcBef>
              <a:spcAft>
                <a:spcPts val="0"/>
              </a:spcAft>
              <a:buSzPts val="1400"/>
              <a:buChar char="❏"/>
            </a:pPr>
            <a:r>
              <a:rPr lang="en"/>
              <a:t>Tolerance = 0.001</a:t>
            </a:r>
            <a:endParaRPr/>
          </a:p>
          <a:p>
            <a:pPr indent="-317500" lvl="1" marL="914400" rtl="0" algn="l">
              <a:lnSpc>
                <a:spcPct val="150000"/>
              </a:lnSpc>
              <a:spcBef>
                <a:spcPts val="0"/>
              </a:spcBef>
              <a:spcAft>
                <a:spcPts val="0"/>
              </a:spcAft>
              <a:buSzPts val="1400"/>
              <a:buChar char="❏"/>
            </a:pPr>
            <a:r>
              <a:rPr lang="en"/>
              <a:t>Maximum Iterations = 1000</a:t>
            </a:r>
            <a:endParaRPr/>
          </a:p>
          <a:p>
            <a:pPr indent="-317500" lvl="1" marL="914400" rtl="0" algn="l">
              <a:lnSpc>
                <a:spcPct val="150000"/>
              </a:lnSpc>
              <a:spcBef>
                <a:spcPts val="0"/>
              </a:spcBef>
              <a:spcAft>
                <a:spcPts val="0"/>
              </a:spcAft>
              <a:buSzPts val="1400"/>
              <a:buChar char="❏"/>
            </a:pPr>
            <a:r>
              <a:rPr lang="en"/>
              <a:t>Batch size = 128</a:t>
            </a:r>
            <a:endParaRPr/>
          </a:p>
        </p:txBody>
      </p:sp>
      <p:pic>
        <p:nvPicPr>
          <p:cNvPr id="148" name="Google Shape;148;p23"/>
          <p:cNvPicPr preferRelativeResize="0"/>
          <p:nvPr/>
        </p:nvPicPr>
        <p:blipFill>
          <a:blip r:embed="rId3">
            <a:alphaModFix/>
          </a:blip>
          <a:stretch>
            <a:fillRect/>
          </a:stretch>
        </p:blipFill>
        <p:spPr>
          <a:xfrm>
            <a:off x="4770700" y="3124200"/>
            <a:ext cx="3556251" cy="133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a:t>
            </a:r>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
              <a:t>Neural Networks is implemented by Keras using optimizers to </a:t>
            </a:r>
            <a:r>
              <a:rPr lang="en"/>
              <a:t>decrease</a:t>
            </a:r>
            <a:r>
              <a:rPr lang="en"/>
              <a:t> the categorical cross </a:t>
            </a:r>
            <a:r>
              <a:rPr lang="en"/>
              <a:t>entropy, and the model performance is obtained by test accuracy.</a:t>
            </a:r>
            <a:endParaRPr/>
          </a:p>
          <a:p>
            <a:pPr indent="-334327" lvl="0" marL="457200" rtl="0" algn="just">
              <a:lnSpc>
                <a:spcPct val="150000"/>
              </a:lnSpc>
              <a:spcBef>
                <a:spcPts val="0"/>
              </a:spcBef>
              <a:spcAft>
                <a:spcPts val="0"/>
              </a:spcAft>
              <a:buSzPct val="100000"/>
              <a:buChar char="❏"/>
            </a:pPr>
            <a:r>
              <a:rPr lang="en"/>
              <a:t>Baseline test accuracy with no hidden layer, no dropout value, no regularization , SGD optimizer is </a:t>
            </a:r>
            <a:r>
              <a:rPr lang="en"/>
              <a:t>obtained for comparison with the one after parameter tuning. </a:t>
            </a:r>
            <a:r>
              <a:rPr lang="en"/>
              <a:t>	</a:t>
            </a:r>
            <a:endParaRPr/>
          </a:p>
          <a:p>
            <a:pPr indent="-334327" lvl="0" marL="457200" rtl="0" algn="just">
              <a:lnSpc>
                <a:spcPct val="150000"/>
              </a:lnSpc>
              <a:spcBef>
                <a:spcPts val="0"/>
              </a:spcBef>
              <a:spcAft>
                <a:spcPts val="0"/>
              </a:spcAft>
              <a:buSzPct val="100000"/>
              <a:buChar char="❏"/>
            </a:pPr>
            <a:r>
              <a:rPr lang="en"/>
              <a:t>Effect of hidden layer, and other parameters on validation </a:t>
            </a:r>
            <a:r>
              <a:rPr lang="en"/>
              <a:t>accuracy</a:t>
            </a:r>
            <a:r>
              <a:rPr lang="en"/>
              <a:t> is tested, and </a:t>
            </a:r>
            <a:r>
              <a:rPr lang="en"/>
              <a:t>adopting the turning strategy as previous slide describe, we for loop the values on a model with 3 layers, in the graph and get the best parameters as below, </a:t>
            </a:r>
            <a:endParaRPr/>
          </a:p>
          <a:p>
            <a:pPr indent="-334327" lvl="0" marL="457200" rtl="0" algn="just">
              <a:lnSpc>
                <a:spcPct val="150000"/>
              </a:lnSpc>
              <a:spcBef>
                <a:spcPts val="0"/>
              </a:spcBef>
              <a:spcAft>
                <a:spcPts val="0"/>
              </a:spcAft>
              <a:buSzPct val="100000"/>
              <a:buChar char="❏"/>
            </a:pPr>
            <a:r>
              <a:rPr lang="en"/>
              <a:t>d</a:t>
            </a:r>
            <a:r>
              <a:rPr lang="en"/>
              <a:t>ropout = 0.3, optimizer = ‘Adam’, epoch = 50, </a:t>
            </a:r>
            <a:endParaRPr/>
          </a:p>
          <a:p>
            <a:pPr indent="0" lvl="0" marL="457200" rtl="0" algn="just">
              <a:lnSpc>
                <a:spcPct val="150000"/>
              </a:lnSpc>
              <a:spcBef>
                <a:spcPts val="0"/>
              </a:spcBef>
              <a:spcAft>
                <a:spcPts val="0"/>
              </a:spcAft>
              <a:buNone/>
            </a:pPr>
            <a:r>
              <a:rPr lang="en"/>
              <a:t>Batch size = 32, learning rate = 0.001, </a:t>
            </a:r>
            <a:endParaRPr/>
          </a:p>
          <a:p>
            <a:pPr indent="0" lvl="0" marL="457200" rtl="0" algn="just">
              <a:lnSpc>
                <a:spcPct val="150000"/>
              </a:lnSpc>
              <a:spcBef>
                <a:spcPts val="0"/>
              </a:spcBef>
              <a:spcAft>
                <a:spcPts val="0"/>
              </a:spcAft>
              <a:buNone/>
            </a:pPr>
            <a:r>
              <a:rPr lang="en"/>
              <a:t>number of hidden neurons = 2048, </a:t>
            </a:r>
            <a:endParaRPr/>
          </a:p>
        </p:txBody>
      </p:sp>
      <p:pic>
        <p:nvPicPr>
          <p:cNvPr id="155" name="Google Shape;155;p24"/>
          <p:cNvPicPr preferRelativeResize="0"/>
          <p:nvPr/>
        </p:nvPicPr>
        <p:blipFill>
          <a:blip r:embed="rId3">
            <a:alphaModFix/>
          </a:blip>
          <a:stretch>
            <a:fillRect/>
          </a:stretch>
        </p:blipFill>
        <p:spPr>
          <a:xfrm>
            <a:off x="6282375" y="3464975"/>
            <a:ext cx="2861625" cy="167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(Hard Margin)</a:t>
            </a:r>
            <a:endParaRPr/>
          </a:p>
        </p:txBody>
      </p:sp>
      <p:sp>
        <p:nvSpPr>
          <p:cNvPr id="161" name="Google Shape;16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a:t>It maximises the minimum distance from the decision boundary to the training points with no leeway for </a:t>
            </a:r>
            <a:r>
              <a:rPr lang="en"/>
              <a:t>misclassification</a:t>
            </a:r>
            <a:r>
              <a:rPr lang="en"/>
              <a:t>. </a:t>
            </a:r>
            <a:endParaRPr/>
          </a:p>
          <a:p>
            <a:pPr indent="-342900" lvl="0" marL="457200" rtl="0" algn="just">
              <a:lnSpc>
                <a:spcPct val="150000"/>
              </a:lnSpc>
              <a:spcBef>
                <a:spcPts val="0"/>
              </a:spcBef>
              <a:spcAft>
                <a:spcPts val="0"/>
              </a:spcAft>
              <a:buSzPts val="1800"/>
              <a:buChar char="❏"/>
            </a:pPr>
            <a:r>
              <a:rPr lang="en"/>
              <a:t>Hard Margin SVM is implemented with l2 regularization. </a:t>
            </a:r>
            <a:endParaRPr/>
          </a:p>
          <a:p>
            <a:pPr indent="-342900" lvl="0" marL="457200" rtl="0" algn="just">
              <a:lnSpc>
                <a:spcPct val="150000"/>
              </a:lnSpc>
              <a:spcBef>
                <a:spcPts val="0"/>
              </a:spcBef>
              <a:spcAft>
                <a:spcPts val="0"/>
              </a:spcAft>
              <a:buSzPts val="1800"/>
              <a:buChar char="❏"/>
            </a:pPr>
            <a:r>
              <a:rPr lang="en"/>
              <a:t>Best parameters for Hard Margin SVM:</a:t>
            </a:r>
            <a:endParaRPr/>
          </a:p>
          <a:p>
            <a:pPr indent="-317500" lvl="1" marL="914400" rtl="0" algn="l">
              <a:lnSpc>
                <a:spcPct val="150000"/>
              </a:lnSpc>
              <a:spcBef>
                <a:spcPts val="0"/>
              </a:spcBef>
              <a:spcAft>
                <a:spcPts val="0"/>
              </a:spcAft>
              <a:buSzPts val="1400"/>
              <a:buChar char="❏"/>
            </a:pPr>
            <a:r>
              <a:rPr lang="en"/>
              <a:t>Learning rate = 0.00001</a:t>
            </a:r>
            <a:endParaRPr/>
          </a:p>
          <a:p>
            <a:pPr indent="-317500" lvl="1" marL="914400" rtl="0" algn="l">
              <a:lnSpc>
                <a:spcPct val="150000"/>
              </a:lnSpc>
              <a:spcBef>
                <a:spcPts val="0"/>
              </a:spcBef>
              <a:spcAft>
                <a:spcPts val="0"/>
              </a:spcAft>
              <a:buSzPts val="1400"/>
              <a:buChar char="❏"/>
            </a:pPr>
            <a:r>
              <a:rPr lang="en"/>
              <a:t>Lambda  = -0.001</a:t>
            </a:r>
            <a:endParaRPr/>
          </a:p>
          <a:p>
            <a:pPr indent="-317500" lvl="1" marL="914400" rtl="0" algn="l">
              <a:lnSpc>
                <a:spcPct val="150000"/>
              </a:lnSpc>
              <a:spcBef>
                <a:spcPts val="0"/>
              </a:spcBef>
              <a:spcAft>
                <a:spcPts val="0"/>
              </a:spcAft>
              <a:buSzPts val="1400"/>
              <a:buChar char="❏"/>
            </a:pPr>
            <a:r>
              <a:rPr lang="en"/>
              <a:t>Maximum Iterations = 1000</a:t>
            </a:r>
            <a:endParaRPr/>
          </a:p>
        </p:txBody>
      </p:sp>
      <p:pic>
        <p:nvPicPr>
          <p:cNvPr id="162" name="Google Shape;162;p25"/>
          <p:cNvPicPr preferRelativeResize="0"/>
          <p:nvPr/>
        </p:nvPicPr>
        <p:blipFill>
          <a:blip r:embed="rId3">
            <a:alphaModFix/>
          </a:blip>
          <a:stretch>
            <a:fillRect/>
          </a:stretch>
        </p:blipFill>
        <p:spPr>
          <a:xfrm>
            <a:off x="4262450" y="3084050"/>
            <a:ext cx="4410125" cy="101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Gaussian </a:t>
            </a:r>
            <a:r>
              <a:rPr lang="en"/>
              <a:t>Naive Bayes</a:t>
            </a:r>
            <a:endParaRPr/>
          </a:p>
        </p:txBody>
      </p:sp>
      <p:sp>
        <p:nvSpPr>
          <p:cNvPr id="168" name="Google Shape;16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
              <a:t>Gaussian NB supports continuous values or mixture encoded data and assumes an underlying Gaussian (normal) distribution with independent features. </a:t>
            </a:r>
            <a:endParaRPr/>
          </a:p>
          <a:p>
            <a:pPr indent="-342900" lvl="0" marL="457200" rtl="0" algn="just">
              <a:lnSpc>
                <a:spcPct val="150000"/>
              </a:lnSpc>
              <a:spcBef>
                <a:spcPts val="0"/>
              </a:spcBef>
              <a:spcAft>
                <a:spcPts val="0"/>
              </a:spcAft>
              <a:buSzPts val="1800"/>
              <a:buChar char="❏"/>
            </a:pPr>
            <a:r>
              <a:rPr lang="en"/>
              <a:t>Naive Bayes was also attempted on one-hot encoded data with laplace smoothing </a:t>
            </a:r>
            <a:endParaRPr/>
          </a:p>
          <a:p>
            <a:pPr indent="-317500" lvl="1" marL="914400" rtl="0" algn="just">
              <a:lnSpc>
                <a:spcPct val="150000"/>
              </a:lnSpc>
              <a:spcBef>
                <a:spcPts val="0"/>
              </a:spcBef>
              <a:spcAft>
                <a:spcPts val="0"/>
              </a:spcAft>
              <a:buSzPts val="1400"/>
              <a:buChar char="❏"/>
            </a:pPr>
            <a:r>
              <a:rPr lang="en"/>
              <a:t>However, no significant improved over the baseline was observed</a:t>
            </a:r>
            <a:endParaRPr/>
          </a:p>
          <a:p>
            <a:pPr indent="-342900" lvl="0" marL="457200" rtl="0" algn="just">
              <a:lnSpc>
                <a:spcPct val="150000"/>
              </a:lnSpc>
              <a:spcBef>
                <a:spcPts val="0"/>
              </a:spcBef>
              <a:spcAft>
                <a:spcPts val="0"/>
              </a:spcAft>
              <a:buSzPts val="1800"/>
              <a:buChar char="❏"/>
            </a:pPr>
            <a:r>
              <a:rPr lang="en"/>
              <a:t>Accuracy metrics on train, validation and test set:</a:t>
            </a:r>
            <a:endParaRPr/>
          </a:p>
          <a:p>
            <a:pPr indent="-317500" lvl="1" marL="914400" rtl="0" algn="just">
              <a:lnSpc>
                <a:spcPct val="150000"/>
              </a:lnSpc>
              <a:spcBef>
                <a:spcPts val="0"/>
              </a:spcBef>
              <a:spcAft>
                <a:spcPts val="0"/>
              </a:spcAft>
              <a:buSzPts val="1400"/>
              <a:buChar char="❏"/>
            </a:pPr>
            <a:r>
              <a:rPr lang="en"/>
              <a:t>Train = 0.6415</a:t>
            </a:r>
            <a:endParaRPr/>
          </a:p>
          <a:p>
            <a:pPr indent="-317500" lvl="1" marL="914400" rtl="0" algn="just">
              <a:lnSpc>
                <a:spcPct val="150000"/>
              </a:lnSpc>
              <a:spcBef>
                <a:spcPts val="0"/>
              </a:spcBef>
              <a:spcAft>
                <a:spcPts val="0"/>
              </a:spcAft>
              <a:buSzPts val="1400"/>
              <a:buChar char="❏"/>
            </a:pPr>
            <a:r>
              <a:rPr lang="en"/>
              <a:t>Validation = 0.6377</a:t>
            </a:r>
            <a:endParaRPr/>
          </a:p>
          <a:p>
            <a:pPr indent="-317500" lvl="1" marL="914400" rtl="0" algn="just">
              <a:lnSpc>
                <a:spcPct val="150000"/>
              </a:lnSpc>
              <a:spcBef>
                <a:spcPts val="0"/>
              </a:spcBef>
              <a:spcAft>
                <a:spcPts val="0"/>
              </a:spcAft>
              <a:buSzPts val="1400"/>
              <a:buChar char="❏"/>
            </a:pPr>
            <a:r>
              <a:rPr lang="en"/>
              <a:t>Test = 0.6357</a:t>
            </a:r>
            <a:endParaRPr/>
          </a:p>
          <a:p>
            <a:pPr indent="0" lvl="0" marL="0" rtl="0" algn="just">
              <a:lnSpc>
                <a:spcPct val="150000"/>
              </a:lnSpc>
              <a:spcBef>
                <a:spcPts val="0"/>
              </a:spcBef>
              <a:spcAft>
                <a:spcPts val="0"/>
              </a:spcAft>
              <a:buNone/>
            </a:pPr>
            <a:r>
              <a:rPr lang="en" sz="1400"/>
              <a:t>   </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 VARIANCE TRADEOFF (LEARNING CURVES)</a:t>
            </a:r>
            <a:endParaRPr/>
          </a:p>
        </p:txBody>
      </p:sp>
      <p:sp>
        <p:nvSpPr>
          <p:cNvPr id="174" name="Google Shape;174;p27"/>
          <p:cNvSpPr txBox="1"/>
          <p:nvPr>
            <p:ph idx="1" type="body"/>
          </p:nvPr>
        </p:nvSpPr>
        <p:spPr>
          <a:xfrm>
            <a:off x="311700" y="1301250"/>
            <a:ext cx="4176600" cy="3267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A learning curve shows the validation and training accuracy of a model for varying numbers of training sample sizes.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In a high bias learning curve:</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Low overall performance</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Difference in convergence of training and test accuracies is small</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Resolve: Increase the number of parameters or create new features.</a:t>
            </a:r>
            <a:endParaRPr sz="1700">
              <a:solidFill>
                <a:schemeClr val="dk1"/>
              </a:solidFill>
            </a:endParaRPr>
          </a:p>
        </p:txBody>
      </p:sp>
      <p:pic>
        <p:nvPicPr>
          <p:cNvPr id="175" name="Google Shape;175;p27"/>
          <p:cNvPicPr preferRelativeResize="0"/>
          <p:nvPr/>
        </p:nvPicPr>
        <p:blipFill>
          <a:blip r:embed="rId3">
            <a:alphaModFix/>
          </a:blip>
          <a:stretch>
            <a:fillRect/>
          </a:stretch>
        </p:blipFill>
        <p:spPr>
          <a:xfrm>
            <a:off x="4572000" y="1362725"/>
            <a:ext cx="4260300" cy="2930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1" type="body"/>
          </p:nvPr>
        </p:nvSpPr>
        <p:spPr>
          <a:xfrm>
            <a:off x="420575" y="351125"/>
            <a:ext cx="8520600" cy="446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900">
                <a:latin typeface="Oswald"/>
                <a:ea typeface="Oswald"/>
                <a:cs typeface="Oswald"/>
                <a:sym typeface="Oswald"/>
              </a:rPr>
              <a:t>  </a:t>
            </a:r>
            <a:r>
              <a:rPr lang="en" sz="3900" u="sng">
                <a:solidFill>
                  <a:schemeClr val="dk1"/>
                </a:solidFill>
                <a:latin typeface="Oswald"/>
                <a:ea typeface="Oswald"/>
                <a:cs typeface="Oswald"/>
                <a:sym typeface="Oswald"/>
              </a:rPr>
              <a:t>Performance Evaluation</a:t>
            </a:r>
            <a:endParaRPr sz="3900" u="sng">
              <a:solidFill>
                <a:schemeClr val="dk1"/>
              </a:solidFill>
              <a:latin typeface="Oswald"/>
              <a:ea typeface="Oswald"/>
              <a:cs typeface="Oswald"/>
              <a:sym typeface="Oswald"/>
            </a:endParaRPr>
          </a:p>
          <a:p>
            <a:pPr indent="0" lvl="0" marL="0" rtl="0" algn="l">
              <a:spcBef>
                <a:spcPts val="1200"/>
              </a:spcBef>
              <a:spcAft>
                <a:spcPts val="0"/>
              </a:spcAft>
              <a:buNone/>
            </a:pPr>
            <a:r>
              <a:t/>
            </a:r>
            <a:endParaRPr sz="2400">
              <a:solidFill>
                <a:schemeClr val="dk1"/>
              </a:solidFill>
            </a:endParaRPr>
          </a:p>
          <a:p>
            <a:pPr indent="-381000" lvl="0" marL="457200" rtl="0" algn="l">
              <a:spcBef>
                <a:spcPts val="1200"/>
              </a:spcBef>
              <a:spcAft>
                <a:spcPts val="0"/>
              </a:spcAft>
              <a:buClr>
                <a:schemeClr val="dk1"/>
              </a:buClr>
              <a:buSzPts val="2400"/>
              <a:buChar char="●"/>
            </a:pPr>
            <a:r>
              <a:rPr lang="en" sz="2400">
                <a:solidFill>
                  <a:schemeClr val="dk1"/>
                </a:solidFill>
              </a:rPr>
              <a:t>Accuracy</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Time consumption</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Space Usage</a:t>
            </a:r>
            <a:endParaRPr sz="2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319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for Models </a:t>
            </a:r>
            <a:endParaRPr/>
          </a:p>
        </p:txBody>
      </p:sp>
      <p:pic>
        <p:nvPicPr>
          <p:cNvPr id="186" name="Google Shape;186;p29"/>
          <p:cNvPicPr preferRelativeResize="0"/>
          <p:nvPr/>
        </p:nvPicPr>
        <p:blipFill>
          <a:blip r:embed="rId3">
            <a:alphaModFix/>
          </a:blip>
          <a:stretch>
            <a:fillRect/>
          </a:stretch>
        </p:blipFill>
        <p:spPr>
          <a:xfrm>
            <a:off x="1626225" y="1017725"/>
            <a:ext cx="5891553" cy="3991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Processing Time</a:t>
            </a:r>
            <a:endParaRPr/>
          </a:p>
        </p:txBody>
      </p:sp>
      <p:pic>
        <p:nvPicPr>
          <p:cNvPr id="192" name="Google Shape;192;p30"/>
          <p:cNvPicPr preferRelativeResize="0"/>
          <p:nvPr/>
        </p:nvPicPr>
        <p:blipFill>
          <a:blip r:embed="rId3">
            <a:alphaModFix/>
          </a:blip>
          <a:stretch>
            <a:fillRect/>
          </a:stretch>
        </p:blipFill>
        <p:spPr>
          <a:xfrm>
            <a:off x="669413" y="1475888"/>
            <a:ext cx="7805174" cy="276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Peak Memory Usage (B)</a:t>
            </a:r>
            <a:endParaRPr/>
          </a:p>
        </p:txBody>
      </p:sp>
      <p:pic>
        <p:nvPicPr>
          <p:cNvPr id="198" name="Google Shape;198;p31"/>
          <p:cNvPicPr preferRelativeResize="0"/>
          <p:nvPr/>
        </p:nvPicPr>
        <p:blipFill>
          <a:blip r:embed="rId3">
            <a:alphaModFix/>
          </a:blip>
          <a:stretch>
            <a:fillRect/>
          </a:stretch>
        </p:blipFill>
        <p:spPr>
          <a:xfrm>
            <a:off x="622938" y="1152475"/>
            <a:ext cx="7898124" cy="364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Setting</a:t>
            </a:r>
            <a:endParaRPr/>
          </a:p>
        </p:txBody>
      </p:sp>
      <p:sp>
        <p:nvSpPr>
          <p:cNvPr id="66" name="Google Shape;66;p14"/>
          <p:cNvSpPr txBox="1"/>
          <p:nvPr>
            <p:ph idx="1" type="body"/>
          </p:nvPr>
        </p:nvSpPr>
        <p:spPr>
          <a:xfrm>
            <a:off x="311700" y="923875"/>
            <a:ext cx="8520600" cy="38241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t/>
            </a:r>
            <a:endParaRPr/>
          </a:p>
          <a:p>
            <a:pPr indent="-342900" lvl="0" marL="457200" rtl="0" algn="just">
              <a:spcBef>
                <a:spcPts val="1200"/>
              </a:spcBef>
              <a:spcAft>
                <a:spcPts val="0"/>
              </a:spcAft>
              <a:buSzPts val="1800"/>
              <a:buChar char="❏"/>
            </a:pPr>
            <a:r>
              <a:rPr lang="en"/>
              <a:t>Coupons are seen almost everywhere these days, from online clothing websites to travel agencies, food delivery apps and third party websites or applications hosting them. </a:t>
            </a:r>
            <a:endParaRPr/>
          </a:p>
          <a:p>
            <a:pPr indent="-342900" lvl="0" marL="457200" rtl="0" algn="just">
              <a:spcBef>
                <a:spcPts val="0"/>
              </a:spcBef>
              <a:spcAft>
                <a:spcPts val="0"/>
              </a:spcAft>
              <a:buSzPts val="1800"/>
              <a:buChar char="❏"/>
            </a:pPr>
            <a:r>
              <a:rPr lang="en"/>
              <a:t>Hosting coupons on another service can bring a lot of additional costs. </a:t>
            </a:r>
            <a:endParaRPr/>
          </a:p>
          <a:p>
            <a:pPr indent="-342900" lvl="0" marL="457200" marR="0" rtl="0" algn="just">
              <a:lnSpc>
                <a:spcPct val="115000"/>
              </a:lnSpc>
              <a:spcBef>
                <a:spcPts val="0"/>
              </a:spcBef>
              <a:spcAft>
                <a:spcPts val="0"/>
              </a:spcAft>
              <a:buSzPts val="1800"/>
              <a:buChar char="❏"/>
            </a:pPr>
            <a:r>
              <a:rPr lang="en"/>
              <a:t>It is imperative to accurately recommend the most likely to be accepted coupons for the target group.</a:t>
            </a:r>
            <a:endParaRPr/>
          </a:p>
          <a:p>
            <a:pPr indent="0" lvl="0" marL="457200" rtl="0" algn="just">
              <a:spcBef>
                <a:spcPts val="0"/>
              </a:spcBef>
              <a:spcAft>
                <a:spcPts val="0"/>
              </a:spcAft>
              <a:buNone/>
            </a:pPr>
            <a:r>
              <a:t/>
            </a:r>
            <a:endParaRPr/>
          </a:p>
          <a:p>
            <a:pPr indent="0" lvl="0" marL="457200" rtl="0" algn="l">
              <a:spcBef>
                <a:spcPts val="0"/>
              </a:spcBef>
              <a:spcAft>
                <a:spcPts val="0"/>
              </a:spcAft>
              <a:buNone/>
            </a:pPr>
            <a:r>
              <a:rPr lang="en" sz="3000">
                <a:solidFill>
                  <a:schemeClr val="dk1"/>
                </a:solidFill>
                <a:latin typeface="Oswald"/>
                <a:ea typeface="Oswald"/>
                <a:cs typeface="Oswald"/>
                <a:sym typeface="Oswald"/>
              </a:rPr>
              <a:t>Research Objective: </a:t>
            </a:r>
            <a:endParaRPr/>
          </a:p>
          <a:p>
            <a:pPr indent="0" lvl="0" marL="457200" rtl="0" algn="l">
              <a:spcBef>
                <a:spcPts val="1200"/>
              </a:spcBef>
              <a:spcAft>
                <a:spcPts val="1200"/>
              </a:spcAft>
              <a:buNone/>
            </a:pPr>
            <a:r>
              <a:rPr lang="en"/>
              <a:t>Build a robust machine learning model to classify if the user will accept the given coupon or not.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Based on the model selection criteria, we can choose the optimal models according to our preference for accuracy or efficiency. Since the overall performance of the tuned Neural Networks model is approximately 6% higher than the next best, when prioritizing high accuracy, this model will work well. When computational efficiency may be an issue, particularly in the case of large datasets, it may be wiser to go with the Hard Margin SVM classifier.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22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210" name="Google Shape;210;p33"/>
          <p:cNvSpPr txBox="1"/>
          <p:nvPr/>
        </p:nvSpPr>
        <p:spPr>
          <a:xfrm>
            <a:off x="581825" y="740825"/>
            <a:ext cx="7980300" cy="414300"/>
          </a:xfrm>
          <a:prstGeom prst="rect">
            <a:avLst/>
          </a:prstGeom>
          <a:noFill/>
          <a:ln>
            <a:noFill/>
          </a:ln>
        </p:spPr>
        <p:txBody>
          <a:bodyPr anchorCtr="0" anchor="ctr" bIns="91425" lIns="91425" spcFirstLastPara="1" rIns="91425" wrap="square" tIns="91425">
            <a:spAutoFit/>
          </a:bodyPr>
          <a:lstStyle/>
          <a:p>
            <a:pPr indent="-323335" lvl="0" marL="457200" marR="0" rtl="0" algn="just">
              <a:lnSpc>
                <a:spcPct val="150000"/>
              </a:lnSpc>
              <a:spcBef>
                <a:spcPts val="0"/>
              </a:spcBef>
              <a:spcAft>
                <a:spcPts val="0"/>
              </a:spcAft>
              <a:buClr>
                <a:schemeClr val="dk1"/>
              </a:buClr>
              <a:buSzPts val="1492"/>
              <a:buFont typeface="Average"/>
              <a:buChar char="❏"/>
            </a:pPr>
            <a:r>
              <a:rPr lang="en" sz="1491" u="sng">
                <a:solidFill>
                  <a:schemeClr val="dk1"/>
                </a:solidFill>
                <a:latin typeface="Average"/>
                <a:ea typeface="Average"/>
                <a:cs typeface="Average"/>
                <a:sym typeface="Average"/>
              </a:rPr>
              <a:t>https://github.com/AnushkaHegde/In-Vehicle-Coupon-Recommendation-ML-Project</a:t>
            </a:r>
            <a:endParaRPr sz="1491" u="sng">
              <a:solidFill>
                <a:schemeClr val="dk1"/>
              </a:solidFill>
              <a:latin typeface="Average"/>
              <a:ea typeface="Average"/>
              <a:cs typeface="Average"/>
              <a:sym typeface="Average"/>
            </a:endParaRPr>
          </a:p>
        </p:txBody>
      </p:sp>
      <p:pic>
        <p:nvPicPr>
          <p:cNvPr id="211" name="Google Shape;211;p33"/>
          <p:cNvPicPr preferRelativeResize="0"/>
          <p:nvPr/>
        </p:nvPicPr>
        <p:blipFill>
          <a:blip r:embed="rId3">
            <a:alphaModFix/>
          </a:blip>
          <a:stretch>
            <a:fillRect/>
          </a:stretch>
        </p:blipFill>
        <p:spPr>
          <a:xfrm>
            <a:off x="1490976" y="1155125"/>
            <a:ext cx="6162051" cy="4006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Blueprint at a Glimpse</a:t>
            </a:r>
            <a:endParaRPr/>
          </a:p>
        </p:txBody>
      </p:sp>
      <p:pic>
        <p:nvPicPr>
          <p:cNvPr id="72" name="Google Shape;72;p15"/>
          <p:cNvPicPr preferRelativeResize="0"/>
          <p:nvPr/>
        </p:nvPicPr>
        <p:blipFill>
          <a:blip r:embed="rId3">
            <a:alphaModFix/>
          </a:blip>
          <a:stretch>
            <a:fillRect/>
          </a:stretch>
        </p:blipFill>
        <p:spPr>
          <a:xfrm>
            <a:off x="586475" y="789950"/>
            <a:ext cx="8086823" cy="4185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05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 &amp; Explanation</a:t>
            </a:r>
            <a:endParaRPr/>
          </a:p>
        </p:txBody>
      </p:sp>
      <p:sp>
        <p:nvSpPr>
          <p:cNvPr id="78" name="Google Shape;78;p16"/>
          <p:cNvSpPr txBox="1"/>
          <p:nvPr>
            <p:ph idx="1" type="body"/>
          </p:nvPr>
        </p:nvSpPr>
        <p:spPr>
          <a:xfrm>
            <a:off x="311700" y="305625"/>
            <a:ext cx="8832300" cy="2634000"/>
          </a:xfrm>
          <a:prstGeom prst="rect">
            <a:avLst/>
          </a:prstGeom>
        </p:spPr>
        <p:txBody>
          <a:bodyPr anchorCtr="0" anchor="t" bIns="91425" lIns="91425" spcFirstLastPara="1" rIns="91425" wrap="square" tIns="91425">
            <a:normAutofit fontScale="92500"/>
          </a:bodyPr>
          <a:lstStyle/>
          <a:p>
            <a:pPr indent="0" lvl="0" marL="0" rtl="0" algn="just">
              <a:lnSpc>
                <a:spcPct val="150000"/>
              </a:lnSpc>
              <a:spcBef>
                <a:spcPts val="0"/>
              </a:spcBef>
              <a:spcAft>
                <a:spcPts val="0"/>
              </a:spcAft>
              <a:buNone/>
            </a:pPr>
            <a:r>
              <a:t/>
            </a:r>
            <a:endParaRPr sz="2300" u="sng">
              <a:solidFill>
                <a:schemeClr val="dk1"/>
              </a:solidFill>
            </a:endParaRPr>
          </a:p>
          <a:p>
            <a:pPr indent="-357346" lvl="0" marL="457200" marR="0" rtl="0" algn="just">
              <a:lnSpc>
                <a:spcPct val="150000"/>
              </a:lnSpc>
              <a:spcBef>
                <a:spcPts val="0"/>
              </a:spcBef>
              <a:spcAft>
                <a:spcPts val="0"/>
              </a:spcAft>
              <a:buClr>
                <a:schemeClr val="dk1"/>
              </a:buClr>
              <a:buSzPct val="100000"/>
              <a:buChar char="❏"/>
            </a:pPr>
            <a:r>
              <a:rPr lang="en" sz="2191" u="sng">
                <a:solidFill>
                  <a:schemeClr val="dk1"/>
                </a:solidFill>
              </a:rPr>
              <a:t>https://archive.ics.uci.edu/ml/datasets/in-vehicle+coupon+recommendation </a:t>
            </a:r>
            <a:endParaRPr sz="2191" u="sng">
              <a:solidFill>
                <a:schemeClr val="dk1"/>
              </a:solidFill>
            </a:endParaRPr>
          </a:p>
          <a:p>
            <a:pPr indent="-363696" lvl="0" marL="457200" rtl="0" algn="just">
              <a:lnSpc>
                <a:spcPct val="150000"/>
              </a:lnSpc>
              <a:spcBef>
                <a:spcPts val="0"/>
              </a:spcBef>
              <a:spcAft>
                <a:spcPts val="0"/>
              </a:spcAft>
              <a:buClr>
                <a:schemeClr val="dk1"/>
              </a:buClr>
              <a:buSzPct val="100000"/>
              <a:buChar char="❏"/>
            </a:pPr>
            <a:r>
              <a:rPr lang="en" sz="2300">
                <a:solidFill>
                  <a:schemeClr val="dk1"/>
                </a:solidFill>
              </a:rPr>
              <a:t>12684 records, 26 attributes</a:t>
            </a:r>
            <a:endParaRPr sz="2300">
              <a:solidFill>
                <a:schemeClr val="dk1"/>
              </a:solidFill>
            </a:endParaRPr>
          </a:p>
          <a:p>
            <a:pPr indent="0" lvl="0" marL="457200" rtl="0" algn="just">
              <a:lnSpc>
                <a:spcPct val="150000"/>
              </a:lnSpc>
              <a:spcBef>
                <a:spcPts val="0"/>
              </a:spcBef>
              <a:spcAft>
                <a:spcPts val="0"/>
              </a:spcAft>
              <a:buNone/>
            </a:pPr>
            <a:r>
              <a:t/>
            </a:r>
            <a:endParaRPr sz="2300" u="sng">
              <a:solidFill>
                <a:schemeClr val="dk1"/>
              </a:solidFill>
            </a:endParaRPr>
          </a:p>
          <a:p>
            <a:pPr indent="0" lvl="0" marL="0" rtl="0" algn="l">
              <a:lnSpc>
                <a:spcPct val="150000"/>
              </a:lnSpc>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478038" y="2218100"/>
            <a:ext cx="8187925" cy="236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420575" y="351125"/>
            <a:ext cx="8520600" cy="47925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5400">
                <a:latin typeface="Oswald"/>
                <a:ea typeface="Oswald"/>
                <a:cs typeface="Oswald"/>
                <a:sym typeface="Oswald"/>
              </a:rPr>
              <a:t>     </a:t>
            </a:r>
            <a:r>
              <a:rPr lang="en" sz="4100">
                <a:solidFill>
                  <a:schemeClr val="dk1"/>
                </a:solidFill>
                <a:latin typeface="Oswald"/>
                <a:ea typeface="Oswald"/>
                <a:cs typeface="Oswald"/>
                <a:sym typeface="Oswald"/>
              </a:rPr>
              <a:t>             </a:t>
            </a:r>
            <a:r>
              <a:rPr lang="en" sz="4100" u="sng">
                <a:solidFill>
                  <a:schemeClr val="dk1"/>
                </a:solidFill>
                <a:latin typeface="Oswald"/>
                <a:ea typeface="Oswald"/>
                <a:cs typeface="Oswald"/>
                <a:sym typeface="Oswald"/>
              </a:rPr>
              <a:t>EXPLORATORY DATA ANALYSIS</a:t>
            </a:r>
            <a:endParaRPr sz="4100" u="sng">
              <a:solidFill>
                <a:schemeClr val="dk1"/>
              </a:solidFill>
              <a:latin typeface="Oswald"/>
              <a:ea typeface="Oswald"/>
              <a:cs typeface="Oswald"/>
              <a:sym typeface="Oswald"/>
            </a:endParaRPr>
          </a:p>
          <a:p>
            <a:pPr indent="-346710" lvl="0" marL="457200" rtl="0" algn="l">
              <a:spcBef>
                <a:spcPts val="1200"/>
              </a:spcBef>
              <a:spcAft>
                <a:spcPts val="0"/>
              </a:spcAft>
              <a:buClr>
                <a:schemeClr val="dk1"/>
              </a:buClr>
              <a:buSzPct val="100000"/>
              <a:buChar char="●"/>
            </a:pPr>
            <a:r>
              <a:rPr lang="en" sz="2400">
                <a:solidFill>
                  <a:schemeClr val="dk1"/>
                </a:solidFill>
              </a:rPr>
              <a:t>Data Cleaning </a:t>
            </a:r>
            <a:endParaRPr sz="2400">
              <a:solidFill>
                <a:schemeClr val="dk1"/>
              </a:solidFill>
            </a:endParaRPr>
          </a:p>
          <a:p>
            <a:pPr indent="-346710" lvl="1" marL="914400" rtl="0" algn="l">
              <a:spcBef>
                <a:spcPts val="0"/>
              </a:spcBef>
              <a:spcAft>
                <a:spcPts val="0"/>
              </a:spcAft>
              <a:buClr>
                <a:schemeClr val="dk1"/>
              </a:buClr>
              <a:buSzPct val="100000"/>
              <a:buChar char="○"/>
            </a:pPr>
            <a:r>
              <a:rPr lang="en" sz="2400">
                <a:solidFill>
                  <a:schemeClr val="dk1"/>
                </a:solidFill>
              </a:rPr>
              <a:t>Drop car column with 99% null values</a:t>
            </a:r>
            <a:endParaRPr sz="2400">
              <a:solidFill>
                <a:schemeClr val="dk1"/>
              </a:solidFill>
            </a:endParaRPr>
          </a:p>
          <a:p>
            <a:pPr indent="-346710" lvl="1" marL="914400" rtl="0" algn="l">
              <a:spcBef>
                <a:spcPts val="0"/>
              </a:spcBef>
              <a:spcAft>
                <a:spcPts val="0"/>
              </a:spcAft>
              <a:buClr>
                <a:schemeClr val="dk1"/>
              </a:buClr>
              <a:buSzPct val="100000"/>
              <a:buChar char="○"/>
            </a:pPr>
            <a:r>
              <a:rPr lang="en" sz="2400">
                <a:solidFill>
                  <a:schemeClr val="dk1"/>
                </a:solidFill>
              </a:rPr>
              <a:t>Impute other nan value in categorical feature with the most frequent category occurrence</a:t>
            </a:r>
            <a:endParaRPr sz="2400">
              <a:solidFill>
                <a:schemeClr val="dk1"/>
              </a:solidFill>
            </a:endParaRPr>
          </a:p>
          <a:p>
            <a:pPr indent="-346710" lvl="0" marL="457200" rtl="0" algn="l">
              <a:spcBef>
                <a:spcPts val="0"/>
              </a:spcBef>
              <a:spcAft>
                <a:spcPts val="0"/>
              </a:spcAft>
              <a:buClr>
                <a:schemeClr val="dk1"/>
              </a:buClr>
              <a:buSzPct val="100000"/>
              <a:buChar char="●"/>
            </a:pPr>
            <a:r>
              <a:rPr lang="en" sz="2400">
                <a:solidFill>
                  <a:schemeClr val="dk1"/>
                </a:solidFill>
              </a:rPr>
              <a:t>Data Transformation</a:t>
            </a:r>
            <a:endParaRPr sz="2400">
              <a:solidFill>
                <a:schemeClr val="dk1"/>
              </a:solidFill>
            </a:endParaRPr>
          </a:p>
          <a:p>
            <a:pPr indent="-346710" lvl="1" marL="914400" rtl="0" algn="l">
              <a:spcBef>
                <a:spcPts val="0"/>
              </a:spcBef>
              <a:spcAft>
                <a:spcPts val="0"/>
              </a:spcAft>
              <a:buClr>
                <a:schemeClr val="dk1"/>
              </a:buClr>
              <a:buSzPct val="100000"/>
              <a:buChar char="○"/>
            </a:pPr>
            <a:r>
              <a:rPr lang="en" sz="2400">
                <a:solidFill>
                  <a:schemeClr val="dk1"/>
                </a:solidFill>
              </a:rPr>
              <a:t>Set the data type for all features as category as expected</a:t>
            </a:r>
            <a:endParaRPr sz="2400">
              <a:solidFill>
                <a:schemeClr val="dk1"/>
              </a:solidFill>
            </a:endParaRPr>
          </a:p>
          <a:p>
            <a:pPr indent="-346710" lvl="0" marL="457200" rtl="0" algn="l">
              <a:spcBef>
                <a:spcPts val="0"/>
              </a:spcBef>
              <a:spcAft>
                <a:spcPts val="0"/>
              </a:spcAft>
              <a:buClr>
                <a:schemeClr val="dk1"/>
              </a:buClr>
              <a:buSzPct val="100000"/>
              <a:buChar char="●"/>
            </a:pPr>
            <a:r>
              <a:rPr lang="en" sz="2400">
                <a:solidFill>
                  <a:schemeClr val="dk1"/>
                </a:solidFill>
              </a:rPr>
              <a:t>Data Analysis </a:t>
            </a:r>
            <a:endParaRPr sz="2400">
              <a:solidFill>
                <a:schemeClr val="dk1"/>
              </a:solidFill>
            </a:endParaRPr>
          </a:p>
          <a:p>
            <a:pPr indent="-346710" lvl="1" marL="914400" rtl="0" algn="l">
              <a:spcBef>
                <a:spcPts val="0"/>
              </a:spcBef>
              <a:spcAft>
                <a:spcPts val="0"/>
              </a:spcAft>
              <a:buClr>
                <a:schemeClr val="dk1"/>
              </a:buClr>
              <a:buSzPct val="100000"/>
              <a:buChar char="○"/>
            </a:pPr>
            <a:r>
              <a:rPr lang="en" sz="2400">
                <a:solidFill>
                  <a:schemeClr val="dk1"/>
                </a:solidFill>
              </a:rPr>
              <a:t>Coupons </a:t>
            </a:r>
            <a:r>
              <a:rPr lang="en" sz="2400">
                <a:solidFill>
                  <a:schemeClr val="dk1"/>
                </a:solidFill>
              </a:rPr>
              <a:t>acceptance</a:t>
            </a:r>
            <a:r>
              <a:rPr lang="en" sz="2400">
                <a:solidFill>
                  <a:schemeClr val="dk1"/>
                </a:solidFill>
              </a:rPr>
              <a:t> vs. rejection</a:t>
            </a:r>
            <a:endParaRPr sz="2400">
              <a:solidFill>
                <a:schemeClr val="dk1"/>
              </a:solidFill>
            </a:endParaRPr>
          </a:p>
          <a:p>
            <a:pPr indent="-346710" lvl="1" marL="914400" rtl="0" algn="l">
              <a:spcBef>
                <a:spcPts val="0"/>
              </a:spcBef>
              <a:spcAft>
                <a:spcPts val="0"/>
              </a:spcAft>
              <a:buClr>
                <a:schemeClr val="dk1"/>
              </a:buClr>
              <a:buSzPct val="100000"/>
              <a:buChar char="○"/>
            </a:pPr>
            <a:r>
              <a:rPr lang="en" sz="2400">
                <a:solidFill>
                  <a:schemeClr val="dk1"/>
                </a:solidFill>
              </a:rPr>
              <a:t>Counts for coupons accept or not among </a:t>
            </a:r>
            <a:r>
              <a:rPr lang="en" sz="2400">
                <a:solidFill>
                  <a:schemeClr val="dk1"/>
                </a:solidFill>
              </a:rPr>
              <a:t>various categories of features</a:t>
            </a:r>
            <a:endParaRPr sz="2400">
              <a:solidFill>
                <a:schemeClr val="dk1"/>
              </a:solidFill>
            </a:endParaRPr>
          </a:p>
          <a:p>
            <a:pPr indent="-346710" lvl="1" marL="914400" rtl="0" algn="l">
              <a:spcBef>
                <a:spcPts val="0"/>
              </a:spcBef>
              <a:spcAft>
                <a:spcPts val="0"/>
              </a:spcAft>
              <a:buClr>
                <a:schemeClr val="dk1"/>
              </a:buClr>
              <a:buSzPct val="100000"/>
              <a:buChar char="○"/>
            </a:pPr>
            <a:r>
              <a:rPr lang="en" sz="2400">
                <a:solidFill>
                  <a:schemeClr val="dk1"/>
                </a:solidFill>
              </a:rPr>
              <a:t>Counts for </a:t>
            </a:r>
            <a:r>
              <a:rPr lang="en" sz="2400">
                <a:solidFill>
                  <a:schemeClr val="dk1"/>
                </a:solidFill>
              </a:rPr>
              <a:t>different coupon</a:t>
            </a:r>
            <a:r>
              <a:rPr lang="en" sz="2400">
                <a:solidFill>
                  <a:schemeClr val="dk1"/>
                </a:solidFill>
              </a:rPr>
              <a:t> types </a:t>
            </a:r>
            <a:endParaRPr sz="2400">
              <a:solidFill>
                <a:schemeClr val="dk1"/>
              </a:solidFill>
            </a:endParaRPr>
          </a:p>
          <a:p>
            <a:pPr indent="-346710" lvl="1" marL="914400" rtl="0" algn="l">
              <a:spcBef>
                <a:spcPts val="0"/>
              </a:spcBef>
              <a:spcAft>
                <a:spcPts val="0"/>
              </a:spcAft>
              <a:buClr>
                <a:schemeClr val="dk1"/>
              </a:buClr>
              <a:buSzPct val="100000"/>
              <a:buChar char="○"/>
            </a:pPr>
            <a:r>
              <a:rPr lang="en" sz="2400">
                <a:solidFill>
                  <a:schemeClr val="dk1"/>
                </a:solidFill>
              </a:rPr>
              <a:t>Independence between features and coupon </a:t>
            </a:r>
            <a:r>
              <a:rPr lang="en" sz="2400">
                <a:solidFill>
                  <a:schemeClr val="dk1"/>
                </a:solidFill>
              </a:rPr>
              <a:t>acceptance </a:t>
            </a:r>
            <a:endParaRPr sz="2400">
              <a:solidFill>
                <a:schemeClr val="dk1"/>
              </a:solidFill>
            </a:endParaRPr>
          </a:p>
          <a:p>
            <a:pPr indent="0" lvl="0" marL="457200" rtl="0" algn="l">
              <a:spcBef>
                <a:spcPts val="1200"/>
              </a:spcBef>
              <a:spcAft>
                <a:spcPts val="1200"/>
              </a:spcAft>
              <a:buNone/>
            </a:pPr>
            <a:r>
              <a:t/>
            </a:r>
            <a:endParaRPr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4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Coupons</a:t>
            </a:r>
            <a:endParaRPr/>
          </a:p>
        </p:txBody>
      </p:sp>
      <p:pic>
        <p:nvPicPr>
          <p:cNvPr id="90" name="Google Shape;90;p18"/>
          <p:cNvPicPr preferRelativeResize="0"/>
          <p:nvPr/>
        </p:nvPicPr>
        <p:blipFill>
          <a:blip r:embed="rId3">
            <a:alphaModFix/>
          </a:blip>
          <a:stretch>
            <a:fillRect/>
          </a:stretch>
        </p:blipFill>
        <p:spPr>
          <a:xfrm>
            <a:off x="1195075" y="813600"/>
            <a:ext cx="6753849" cy="421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152400" y="12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 -</a:t>
            </a:r>
            <a:r>
              <a:rPr lang="en"/>
              <a:t> C</a:t>
            </a:r>
            <a:r>
              <a:rPr lang="en"/>
              <a:t>hi-square</a:t>
            </a:r>
            <a:endParaRPr/>
          </a:p>
        </p:txBody>
      </p:sp>
      <p:sp>
        <p:nvSpPr>
          <p:cNvPr id="96" name="Google Shape;96;p19"/>
          <p:cNvSpPr/>
          <p:nvPr/>
        </p:nvSpPr>
        <p:spPr>
          <a:xfrm>
            <a:off x="152400" y="697125"/>
            <a:ext cx="5422800" cy="43653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9"/>
          <p:cNvPicPr preferRelativeResize="0"/>
          <p:nvPr/>
        </p:nvPicPr>
        <p:blipFill>
          <a:blip r:embed="rId3">
            <a:alphaModFix/>
          </a:blip>
          <a:stretch>
            <a:fillRect/>
          </a:stretch>
        </p:blipFill>
        <p:spPr>
          <a:xfrm>
            <a:off x="289225" y="808975"/>
            <a:ext cx="4969890" cy="4141575"/>
          </a:xfrm>
          <a:prstGeom prst="rect">
            <a:avLst/>
          </a:prstGeom>
          <a:noFill/>
          <a:ln>
            <a:noFill/>
          </a:ln>
        </p:spPr>
      </p:pic>
      <p:pic>
        <p:nvPicPr>
          <p:cNvPr id="98" name="Google Shape;98;p19"/>
          <p:cNvPicPr preferRelativeResize="0"/>
          <p:nvPr/>
        </p:nvPicPr>
        <p:blipFill>
          <a:blip r:embed="rId4">
            <a:alphaModFix/>
          </a:blip>
          <a:stretch>
            <a:fillRect/>
          </a:stretch>
        </p:blipFill>
        <p:spPr>
          <a:xfrm>
            <a:off x="6353525" y="808975"/>
            <a:ext cx="2395875" cy="3764950"/>
          </a:xfrm>
          <a:prstGeom prst="rect">
            <a:avLst/>
          </a:prstGeom>
          <a:noFill/>
          <a:ln>
            <a:noFill/>
          </a:ln>
        </p:spPr>
      </p:pic>
      <p:sp>
        <p:nvSpPr>
          <p:cNvPr id="99" name="Google Shape;99;p19"/>
          <p:cNvSpPr txBox="1"/>
          <p:nvPr>
            <p:ph type="title"/>
          </p:nvPr>
        </p:nvSpPr>
        <p:spPr>
          <a:xfrm>
            <a:off x="5999350" y="2571750"/>
            <a:ext cx="35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420575" y="351125"/>
            <a:ext cx="8520600" cy="4465800"/>
          </a:xfrm>
          <a:prstGeom prst="rect">
            <a:avLst/>
          </a:prstGeom>
        </p:spPr>
        <p:txBody>
          <a:bodyPr anchorCtr="0" anchor="t" bIns="91425" lIns="91425" spcFirstLastPara="1" rIns="91425" wrap="square" tIns="91425">
            <a:normAutofit fontScale="70000" lnSpcReduction="20000"/>
          </a:bodyPr>
          <a:lstStyle/>
          <a:p>
            <a:pPr indent="457200" lvl="0" marL="2286000" rtl="0" algn="l">
              <a:spcBef>
                <a:spcPts val="0"/>
              </a:spcBef>
              <a:spcAft>
                <a:spcPts val="0"/>
              </a:spcAft>
              <a:buNone/>
            </a:pPr>
            <a:r>
              <a:rPr lang="en" sz="3865" u="sng">
                <a:solidFill>
                  <a:schemeClr val="dk1"/>
                </a:solidFill>
                <a:latin typeface="Oswald"/>
                <a:ea typeface="Oswald"/>
                <a:cs typeface="Oswald"/>
                <a:sym typeface="Oswald"/>
              </a:rPr>
              <a:t>Feature Engineering</a:t>
            </a:r>
            <a:endParaRPr sz="2365">
              <a:solidFill>
                <a:schemeClr val="dk1"/>
              </a:solidFill>
            </a:endParaRPr>
          </a:p>
          <a:p>
            <a:pPr indent="-386080" lvl="0" marL="457200" rtl="0" algn="l">
              <a:spcBef>
                <a:spcPts val="1200"/>
              </a:spcBef>
              <a:spcAft>
                <a:spcPts val="0"/>
              </a:spcAft>
              <a:buClr>
                <a:schemeClr val="dk1"/>
              </a:buClr>
              <a:buSzPct val="100000"/>
              <a:buChar char="●"/>
            </a:pPr>
            <a:r>
              <a:rPr lang="en" sz="3542">
                <a:solidFill>
                  <a:schemeClr val="dk1"/>
                </a:solidFill>
              </a:rPr>
              <a:t>Feature Selection</a:t>
            </a:r>
            <a:endParaRPr sz="3542">
              <a:solidFill>
                <a:schemeClr val="dk1"/>
              </a:solidFill>
            </a:endParaRPr>
          </a:p>
          <a:p>
            <a:pPr indent="-334518" lvl="1" marL="914400" marR="0" rtl="0" algn="l">
              <a:lnSpc>
                <a:spcPct val="115000"/>
              </a:lnSpc>
              <a:spcBef>
                <a:spcPts val="0"/>
              </a:spcBef>
              <a:spcAft>
                <a:spcPts val="0"/>
              </a:spcAft>
              <a:buClr>
                <a:schemeClr val="dk2"/>
              </a:buClr>
              <a:buSzPct val="100000"/>
              <a:buChar char="○"/>
            </a:pPr>
            <a:r>
              <a:rPr lang="en" sz="2382">
                <a:solidFill>
                  <a:schemeClr val="dk2"/>
                </a:solidFill>
              </a:rPr>
              <a:t>Drop, </a:t>
            </a:r>
            <a:endParaRPr sz="2382">
              <a:solidFill>
                <a:schemeClr val="dk2"/>
              </a:solidFill>
            </a:endParaRPr>
          </a:p>
          <a:p>
            <a:pPr indent="0" lvl="0" marL="914400" marR="0" rtl="0" algn="l">
              <a:lnSpc>
                <a:spcPct val="115000"/>
              </a:lnSpc>
              <a:spcBef>
                <a:spcPts val="1200"/>
              </a:spcBef>
              <a:spcAft>
                <a:spcPts val="0"/>
              </a:spcAft>
              <a:buNone/>
            </a:pPr>
            <a:r>
              <a:rPr lang="en" sz="2382">
                <a:solidFill>
                  <a:schemeClr val="dk2"/>
                </a:solidFill>
              </a:rPr>
              <a:t>toCoupon_GEQ5min, direction_same, direction_opp</a:t>
            </a:r>
            <a:endParaRPr sz="2382">
              <a:solidFill>
                <a:schemeClr val="dk2"/>
              </a:solidFill>
            </a:endParaRPr>
          </a:p>
          <a:p>
            <a:pPr indent="-386080" lvl="0" marL="457200" rtl="0" algn="l">
              <a:spcBef>
                <a:spcPts val="1200"/>
              </a:spcBef>
              <a:spcAft>
                <a:spcPts val="0"/>
              </a:spcAft>
              <a:buClr>
                <a:schemeClr val="dk1"/>
              </a:buClr>
              <a:buSzPct val="100000"/>
              <a:buChar char="●"/>
            </a:pPr>
            <a:r>
              <a:rPr lang="en" sz="3542">
                <a:solidFill>
                  <a:schemeClr val="dk1"/>
                </a:solidFill>
              </a:rPr>
              <a:t>Feature Encoding </a:t>
            </a:r>
            <a:endParaRPr sz="3542">
              <a:solidFill>
                <a:schemeClr val="dk1"/>
              </a:solidFill>
            </a:endParaRPr>
          </a:p>
          <a:p>
            <a:pPr indent="-335280" lvl="1" marL="914400" rtl="0" algn="l">
              <a:spcBef>
                <a:spcPts val="0"/>
              </a:spcBef>
              <a:spcAft>
                <a:spcPts val="0"/>
              </a:spcAft>
              <a:buClr>
                <a:schemeClr val="dk2"/>
              </a:buClr>
              <a:buSzPct val="100000"/>
              <a:buChar char="○"/>
            </a:pPr>
            <a:r>
              <a:rPr lang="en" sz="2400">
                <a:solidFill>
                  <a:schemeClr val="dk2"/>
                </a:solidFill>
              </a:rPr>
              <a:t>Five ways are conducted, and </a:t>
            </a:r>
            <a:endParaRPr sz="2400">
              <a:solidFill>
                <a:schemeClr val="dk2"/>
              </a:solidFill>
            </a:endParaRPr>
          </a:p>
          <a:p>
            <a:pPr indent="0" lvl="0" marL="914400" rtl="0" algn="l">
              <a:spcBef>
                <a:spcPts val="1200"/>
              </a:spcBef>
              <a:spcAft>
                <a:spcPts val="0"/>
              </a:spcAft>
              <a:buNone/>
            </a:pPr>
            <a:r>
              <a:rPr lang="en" sz="2400">
                <a:solidFill>
                  <a:schemeClr val="dk2"/>
                </a:solidFill>
              </a:rPr>
              <a:t>mixture 2 style is picked for a </a:t>
            </a:r>
            <a:endParaRPr sz="2400">
              <a:solidFill>
                <a:schemeClr val="dk2"/>
              </a:solidFill>
            </a:endParaRPr>
          </a:p>
          <a:p>
            <a:pPr indent="0" lvl="0" marL="914400" rtl="0" algn="l">
              <a:spcBef>
                <a:spcPts val="1200"/>
              </a:spcBef>
              <a:spcAft>
                <a:spcPts val="0"/>
              </a:spcAft>
              <a:buNone/>
            </a:pPr>
            <a:r>
              <a:rPr lang="en" sz="2400">
                <a:solidFill>
                  <a:schemeClr val="dk2"/>
                </a:solidFill>
              </a:rPr>
              <a:t>consideration of higher accuracy and robustness </a:t>
            </a:r>
            <a:endParaRPr sz="2400">
              <a:solidFill>
                <a:schemeClr val="dk2"/>
              </a:solidFill>
            </a:endParaRPr>
          </a:p>
          <a:p>
            <a:pPr indent="0" lvl="0" marL="914400" rtl="0" algn="l">
              <a:spcBef>
                <a:spcPts val="1200"/>
              </a:spcBef>
              <a:spcAft>
                <a:spcPts val="0"/>
              </a:spcAft>
              <a:buNone/>
            </a:pPr>
            <a:r>
              <a:rPr lang="en" sz="2400">
                <a:solidFill>
                  <a:schemeClr val="dk2"/>
                </a:solidFill>
              </a:rPr>
              <a:t>for neural networks.</a:t>
            </a:r>
            <a:endParaRPr sz="2400">
              <a:solidFill>
                <a:schemeClr val="dk2"/>
              </a:solidFill>
            </a:endParaRPr>
          </a:p>
          <a:p>
            <a:pPr indent="0" lvl="0" marL="457200" rtl="0" algn="l">
              <a:spcBef>
                <a:spcPts val="1200"/>
              </a:spcBef>
              <a:spcAft>
                <a:spcPts val="0"/>
              </a:spcAft>
              <a:buNone/>
            </a:pPr>
            <a:r>
              <a:t/>
            </a:r>
            <a:endParaRPr sz="2400">
              <a:solidFill>
                <a:schemeClr val="dk1"/>
              </a:solidFill>
            </a:endParaRPr>
          </a:p>
          <a:p>
            <a:pPr indent="0" lvl="0" marL="457200" rtl="0" algn="l">
              <a:spcBef>
                <a:spcPts val="1200"/>
              </a:spcBef>
              <a:spcAft>
                <a:spcPts val="1200"/>
              </a:spcAft>
              <a:buNone/>
            </a:pPr>
            <a:r>
              <a:t/>
            </a:r>
            <a:endParaRPr sz="2400">
              <a:solidFill>
                <a:schemeClr val="dk1"/>
              </a:solidFill>
            </a:endParaRPr>
          </a:p>
        </p:txBody>
      </p:sp>
      <p:pic>
        <p:nvPicPr>
          <p:cNvPr id="105" name="Google Shape;105;p20"/>
          <p:cNvPicPr preferRelativeResize="0"/>
          <p:nvPr/>
        </p:nvPicPr>
        <p:blipFill>
          <a:blip r:embed="rId3">
            <a:alphaModFix/>
          </a:blip>
          <a:stretch>
            <a:fillRect/>
          </a:stretch>
        </p:blipFill>
        <p:spPr>
          <a:xfrm>
            <a:off x="6068886" y="2427900"/>
            <a:ext cx="2680464" cy="224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420575" y="351125"/>
            <a:ext cx="8520600" cy="4465800"/>
          </a:xfrm>
          <a:prstGeom prst="rect">
            <a:avLst/>
          </a:prstGeom>
        </p:spPr>
        <p:txBody>
          <a:bodyPr anchorCtr="0" anchor="t" bIns="91425" lIns="91425" spcFirstLastPara="1" rIns="91425" wrap="square" tIns="91425">
            <a:normAutofit/>
          </a:bodyPr>
          <a:lstStyle/>
          <a:p>
            <a:pPr indent="0" lvl="0" marL="1371600" rtl="0" algn="l">
              <a:spcBef>
                <a:spcPts val="0"/>
              </a:spcBef>
              <a:spcAft>
                <a:spcPts val="0"/>
              </a:spcAft>
              <a:buNone/>
            </a:pPr>
            <a:r>
              <a:rPr lang="en" sz="3900">
                <a:solidFill>
                  <a:schemeClr val="dk1"/>
                </a:solidFill>
                <a:latin typeface="Oswald"/>
                <a:ea typeface="Oswald"/>
                <a:cs typeface="Oswald"/>
                <a:sym typeface="Oswald"/>
              </a:rPr>
              <a:t> </a:t>
            </a:r>
            <a:r>
              <a:rPr lang="en" sz="3900" u="sng">
                <a:solidFill>
                  <a:schemeClr val="dk1"/>
                </a:solidFill>
                <a:latin typeface="Oswald"/>
                <a:ea typeface="Oswald"/>
                <a:cs typeface="Oswald"/>
                <a:sym typeface="Oswald"/>
              </a:rPr>
              <a:t>MACHINE LEARNING </a:t>
            </a:r>
            <a:r>
              <a:rPr lang="en" sz="3900" u="sng">
                <a:solidFill>
                  <a:schemeClr val="dk1"/>
                </a:solidFill>
                <a:latin typeface="Oswald"/>
                <a:ea typeface="Oswald"/>
                <a:cs typeface="Oswald"/>
                <a:sym typeface="Oswald"/>
              </a:rPr>
              <a:t>MODELS</a:t>
            </a:r>
            <a:endParaRPr sz="3900" u="sng">
              <a:solidFill>
                <a:schemeClr val="dk1"/>
              </a:solidFill>
              <a:latin typeface="Oswald"/>
              <a:ea typeface="Oswald"/>
              <a:cs typeface="Oswald"/>
              <a:sym typeface="Oswald"/>
            </a:endParaRPr>
          </a:p>
          <a:p>
            <a:pPr indent="0" lvl="0" marL="0" rtl="0" algn="l">
              <a:spcBef>
                <a:spcPts val="1200"/>
              </a:spcBef>
              <a:spcAft>
                <a:spcPts val="0"/>
              </a:spcAft>
              <a:buNone/>
            </a:pPr>
            <a:r>
              <a:t/>
            </a:r>
            <a:endParaRPr sz="2400">
              <a:solidFill>
                <a:schemeClr val="dk1"/>
              </a:solidFill>
            </a:endParaRPr>
          </a:p>
          <a:p>
            <a:pPr indent="-381000" lvl="0" marL="457200" rtl="0" algn="l">
              <a:spcBef>
                <a:spcPts val="1200"/>
              </a:spcBef>
              <a:spcAft>
                <a:spcPts val="0"/>
              </a:spcAft>
              <a:buClr>
                <a:schemeClr val="dk1"/>
              </a:buClr>
              <a:buSzPts val="2400"/>
              <a:buChar char="●"/>
            </a:pPr>
            <a:r>
              <a:rPr lang="en" sz="2400">
                <a:solidFill>
                  <a:schemeClr val="dk1"/>
                </a:solidFill>
              </a:rPr>
              <a:t>Logistic Regression</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Neural Networks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Support Vector Machines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Gaussian Naive Bayes</a:t>
            </a:r>
            <a:endParaRPr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