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77" r:id="rId6"/>
    <p:sldId id="258" r:id="rId7"/>
    <p:sldId id="280" r:id="rId8"/>
    <p:sldId id="261" r:id="rId9"/>
    <p:sldId id="263" r:id="rId10"/>
    <p:sldId id="260" r:id="rId11"/>
    <p:sldId id="266" r:id="rId12"/>
    <p:sldId id="272" r:id="rId13"/>
    <p:sldId id="278" r:id="rId14"/>
    <p:sldId id="279"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1C2CC"/>
    <a:srgbClr val="15CACF"/>
    <a:srgbClr val="0097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4857A2-D578-3CD4-38EC-FE61D798FB89}" v="361" dt="2024-04-21T09:00:44.411"/>
    <p1510:client id="{78872C7E-C3F1-E7DB-FDED-D8FA829DDF59}" v="1131" dt="2024-04-21T06:34:59.665"/>
    <p1510:client id="{7B89B213-90AD-603A-9276-7A2494F5B0DF}" v="83" dt="2024-04-21T06:56:13.188"/>
    <p1510:client id="{A15A57EA-11DE-450C-38F1-F7140C7E7BDB}" v="84" dt="2024-04-21T04:55:35.688"/>
    <p1510:client id="{E445C7FA-AB07-9D68-22C6-3B730F8C792A}" v="1" dt="2024-04-21T16:46:49.024"/>
    <p1510:client id="{EDB5953F-39C3-48D6-8A24-1672514BCA4E}" v="1150" dt="2024-04-21T18:24:28.480"/>
  </p1510:revLst>
</p1510:revInfo>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36" y="12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4/21/2024</a:t>
            </a:fld>
            <a:endParaRPr lang="en-US"/>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a:t>8/03/20XX</a:t>
            </a:r>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a:t>8/03/20XX</a:t>
            </a:r>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a:t>8/03/20XX</a:t>
            </a:r>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a:t>8/03/20XX</a:t>
            </a:r>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a:t>8/03/20XX</a:t>
            </a:r>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a:t>8/03/20XX</a:t>
            </a:r>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a:t>8/03/20XX</a:t>
            </a:r>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a:t>8/03/20XX</a:t>
            </a:r>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a:t>8/03/20XX</a:t>
            </a:r>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a:t>8/03/20XX</a:t>
            </a:r>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a:t>8/03/20XX</a:t>
            </a:r>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a:t>8/03/20XX</a:t>
            </a:r>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a:t>8/03/20XX</a:t>
            </a:r>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a:t>8/03/20XX</a:t>
            </a:r>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endParaRPr lang="en-US"/>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endParaRPr lang="en-US"/>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endParaRPr lang="en-US"/>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endParaRPr lang="en-US"/>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a:t>8/03/20XX</a:t>
            </a:r>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a:t>8/03/20XX</a:t>
            </a:r>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a:t>Click to edit Master title style</a:t>
            </a:r>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a:t>8/03/20XX</a:t>
            </a:r>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a:t>8/03/20XX</a:t>
            </a:r>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a:t>8/03/20XX</a:t>
            </a:r>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a:t>8/03/20XX</a:t>
            </a:r>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dt="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two people holding hands">
            <a:extLst>
              <a:ext uri="{FF2B5EF4-FFF2-40B4-BE49-F238E27FC236}">
                <a16:creationId xmlns:a16="http://schemas.microsoft.com/office/drawing/2014/main" id="{E41FFEB7-5147-4211-9DEE-48A580FDD93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475884" y="936415"/>
            <a:ext cx="11248524" cy="5924550"/>
          </a:xfrm>
        </p:spPr>
      </p:pic>
      <p:sp>
        <p:nvSpPr>
          <p:cNvPr id="20" name="Title 19">
            <a:extLst>
              <a:ext uri="{FF2B5EF4-FFF2-40B4-BE49-F238E27FC236}">
                <a16:creationId xmlns:a16="http://schemas.microsoft.com/office/drawing/2014/main" id="{49020275-58F0-4491-8E8A-0A2AD5ED9D8B}"/>
              </a:ext>
            </a:extLst>
          </p:cNvPr>
          <p:cNvSpPr>
            <a:spLocks noGrp="1"/>
          </p:cNvSpPr>
          <p:nvPr>
            <p:ph type="title"/>
          </p:nvPr>
        </p:nvSpPr>
        <p:spPr>
          <a:xfrm>
            <a:off x="3607594" y="936416"/>
            <a:ext cx="4976813" cy="4645234"/>
          </a:xfrm>
          <a:solidFill>
            <a:schemeClr val="bg1"/>
          </a:solidFill>
          <a:ln>
            <a:solidFill>
              <a:schemeClr val="bg1"/>
            </a:solidFill>
          </a:ln>
        </p:spPr>
        <p:txBody>
          <a:bodyPr>
            <a:noAutofit/>
          </a:bodyPr>
          <a:lstStyle/>
          <a:p>
            <a:br>
              <a:rPr lang="en-US" sz="11500">
                <a:ln w="19050">
                  <a:noFill/>
                </a:ln>
                <a:solidFill>
                  <a:srgbClr val="0097FA"/>
                </a:solidFill>
                <a:latin typeface="Times New Roman"/>
                <a:cs typeface="Times New Roman"/>
              </a:rPr>
            </a:br>
            <a:r>
              <a:rPr lang="en-US" sz="11500">
                <a:ln w="19050">
                  <a:noFill/>
                </a:ln>
                <a:solidFill>
                  <a:srgbClr val="0097FA"/>
                </a:solidFill>
                <a:latin typeface="Times New Roman"/>
                <a:cs typeface="Times New Roman"/>
              </a:rPr>
              <a:t>D</a:t>
            </a:r>
            <a:br>
              <a:rPr lang="en-US" sz="8000">
                <a:ln w="19050">
                  <a:noFill/>
                </a:ln>
                <a:latin typeface="Times New Roman" panose="02020603050405020304" pitchFamily="18" charset="0"/>
                <a:cs typeface="Times New Roman" panose="02020603050405020304" pitchFamily="18" charset="0"/>
              </a:rPr>
            </a:br>
            <a:r>
              <a:rPr lang="en-US" sz="3200" b="1">
                <a:ln w="19050">
                  <a:noFill/>
                </a:ln>
                <a:solidFill>
                  <a:srgbClr val="15CACF"/>
                </a:solidFill>
                <a:latin typeface="Times New Roman"/>
                <a:cs typeface="Times New Roman"/>
              </a:rPr>
              <a:t>DUSKWOOD</a:t>
            </a:r>
            <a:br>
              <a:rPr lang="en-US" sz="2800">
                <a:ln w="19050">
                  <a:noFill/>
                </a:ln>
                <a:latin typeface="Times New Roman"/>
                <a:cs typeface="Times New Roman"/>
              </a:rPr>
            </a:br>
            <a:r>
              <a:rPr lang="en-US" sz="2800">
                <a:ln w="19050">
                  <a:noFill/>
                </a:ln>
                <a:solidFill>
                  <a:srgbClr val="15CACF"/>
                </a:solidFill>
                <a:latin typeface="Arial Nova"/>
                <a:cs typeface="Poppins"/>
              </a:rPr>
              <a:t>HOSPITALS</a:t>
            </a:r>
          </a:p>
        </p:txBody>
      </p:sp>
      <p:sp>
        <p:nvSpPr>
          <p:cNvPr id="6" name="Text Placeholder 5">
            <a:extLst>
              <a:ext uri="{FF2B5EF4-FFF2-40B4-BE49-F238E27FC236}">
                <a16:creationId xmlns:a16="http://schemas.microsoft.com/office/drawing/2014/main" id="{3D1A5B04-2A0C-49EF-AC0E-822E3C090B88}"/>
              </a:ext>
            </a:extLst>
          </p:cNvPr>
          <p:cNvSpPr>
            <a:spLocks noGrp="1"/>
          </p:cNvSpPr>
          <p:nvPr>
            <p:ph type="body" sz="quarter" idx="12"/>
          </p:nvPr>
        </p:nvSpPr>
        <p:spPr>
          <a:xfrm>
            <a:off x="3779891" y="5879375"/>
            <a:ext cx="4629992" cy="646163"/>
          </a:xfrm>
        </p:spPr>
        <p:txBody>
          <a:bodyPr vert="horz" lIns="91440" tIns="45720" rIns="91440" bIns="45720" rtlCol="0" anchor="t">
            <a:normAutofit/>
          </a:bodyPr>
          <a:lstStyle/>
          <a:p>
            <a:r>
              <a:rPr lang="en-US">
                <a:solidFill>
                  <a:schemeClr val="accent4">
                    <a:lumMod val="60000"/>
                    <a:lumOff val="40000"/>
                  </a:schemeClr>
                </a:solidFill>
                <a:cs typeface="Quire Sans"/>
              </a:rPr>
              <a:t>HOSPITAL MANAGEMENT SYSTEM</a:t>
            </a:r>
          </a:p>
        </p:txBody>
      </p:sp>
    </p:spTree>
    <p:extLst>
      <p:ext uri="{BB962C8B-B14F-4D97-AF65-F5344CB8AC3E}">
        <p14:creationId xmlns:p14="http://schemas.microsoft.com/office/powerpoint/2010/main" val="2409068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96">
            <a:extLst>
              <a:ext uri="{FF2B5EF4-FFF2-40B4-BE49-F238E27FC236}">
                <a16:creationId xmlns:a16="http://schemas.microsoft.com/office/drawing/2014/main" id="{65DB651D-EA46-4121-BBE6-8CF22F955E4B}"/>
              </a:ext>
            </a:extLst>
          </p:cNvPr>
          <p:cNvSpPr>
            <a:spLocks noGrp="1"/>
          </p:cNvSpPr>
          <p:nvPr>
            <p:ph type="title"/>
          </p:nvPr>
        </p:nvSpPr>
        <p:spPr>
          <a:xfrm rot="16200000">
            <a:off x="-1791281" y="2735116"/>
            <a:ext cx="4907372" cy="1076155"/>
          </a:xfrm>
        </p:spPr>
        <p:txBody>
          <a:bodyPr/>
          <a:lstStyle/>
          <a:p>
            <a:r>
              <a:rPr lang="en-US">
                <a:ln w="19050">
                  <a:solidFill>
                    <a:srgbClr val="155463"/>
                  </a:solidFill>
                </a:ln>
              </a:rPr>
              <a:t>dashboards</a:t>
            </a:r>
          </a:p>
        </p:txBody>
      </p:sp>
      <p:pic>
        <p:nvPicPr>
          <p:cNvPr id="5" name="Picture 4" descr="A screenshot of a computer&#10;&#10;Description automatically generated">
            <a:extLst>
              <a:ext uri="{FF2B5EF4-FFF2-40B4-BE49-F238E27FC236}">
                <a16:creationId xmlns:a16="http://schemas.microsoft.com/office/drawing/2014/main" id="{44E62D0F-13BD-4DA8-86A6-A98F17C5FFEC}"/>
              </a:ext>
            </a:extLst>
          </p:cNvPr>
          <p:cNvPicPr>
            <a:picLocks noChangeAspect="1"/>
          </p:cNvPicPr>
          <p:nvPr/>
        </p:nvPicPr>
        <p:blipFill rotWithShape="1">
          <a:blip r:embed="rId2"/>
          <a:srcRect l="405"/>
          <a:stretch/>
        </p:blipFill>
        <p:spPr>
          <a:xfrm>
            <a:off x="5004595" y="188772"/>
            <a:ext cx="3576253" cy="237613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30CF7A2-EAAF-A69A-98E1-123F4AE7496E}"/>
              </a:ext>
            </a:extLst>
          </p:cNvPr>
          <p:cNvPicPr>
            <a:picLocks noChangeAspect="1"/>
          </p:cNvPicPr>
          <p:nvPr/>
        </p:nvPicPr>
        <p:blipFill rotWithShape="1">
          <a:blip r:embed="rId3"/>
          <a:srcRect l="828" t="642" r="746" b="310"/>
          <a:stretch/>
        </p:blipFill>
        <p:spPr>
          <a:xfrm>
            <a:off x="8254684" y="2019548"/>
            <a:ext cx="3576253" cy="2376135"/>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FD2CC047-D2D3-F35A-D770-1787B3DF96F7}"/>
              </a:ext>
            </a:extLst>
          </p:cNvPr>
          <p:cNvPicPr>
            <a:picLocks noChangeAspect="1"/>
          </p:cNvPicPr>
          <p:nvPr/>
        </p:nvPicPr>
        <p:blipFill>
          <a:blip r:embed="rId4"/>
          <a:stretch>
            <a:fillRect/>
          </a:stretch>
        </p:blipFill>
        <p:spPr>
          <a:xfrm>
            <a:off x="5004864" y="3877463"/>
            <a:ext cx="3575984" cy="2368728"/>
          </a:xfrm>
          <a:prstGeom prst="rect">
            <a:avLst/>
          </a:prstGeom>
        </p:spPr>
      </p:pic>
      <p:sp>
        <p:nvSpPr>
          <p:cNvPr id="10" name="TextBox 9">
            <a:extLst>
              <a:ext uri="{FF2B5EF4-FFF2-40B4-BE49-F238E27FC236}">
                <a16:creationId xmlns:a16="http://schemas.microsoft.com/office/drawing/2014/main" id="{73383458-C5D7-04F9-2939-E5EF7324D481}"/>
              </a:ext>
            </a:extLst>
          </p:cNvPr>
          <p:cNvSpPr txBox="1"/>
          <p:nvPr/>
        </p:nvSpPr>
        <p:spPr>
          <a:xfrm>
            <a:off x="6364559" y="2564906"/>
            <a:ext cx="856324" cy="477054"/>
          </a:xfrm>
          <a:prstGeom prst="rect">
            <a:avLst/>
          </a:prstGeom>
          <a:noFill/>
        </p:spPr>
        <p:txBody>
          <a:bodyPr wrap="none" rtlCol="0">
            <a:spAutoFit/>
          </a:bodyPr>
          <a:lstStyle/>
          <a:p>
            <a:pPr algn="ctr"/>
            <a:r>
              <a:rPr lang="en-US" sz="1400"/>
              <a:t>Doctor’s</a:t>
            </a:r>
          </a:p>
          <a:p>
            <a:pPr algn="ctr"/>
            <a:r>
              <a:rPr lang="en-US" sz="1100"/>
              <a:t>Dashboard</a:t>
            </a:r>
            <a:endParaRPr lang="en-US" sz="1400"/>
          </a:p>
        </p:txBody>
      </p:sp>
      <p:sp>
        <p:nvSpPr>
          <p:cNvPr id="11" name="TextBox 10">
            <a:extLst>
              <a:ext uri="{FF2B5EF4-FFF2-40B4-BE49-F238E27FC236}">
                <a16:creationId xmlns:a16="http://schemas.microsoft.com/office/drawing/2014/main" id="{34E33A9B-F8F5-9506-BB75-D0CEBBD5729B}"/>
              </a:ext>
            </a:extLst>
          </p:cNvPr>
          <p:cNvSpPr txBox="1"/>
          <p:nvPr/>
        </p:nvSpPr>
        <p:spPr>
          <a:xfrm>
            <a:off x="9777730" y="4395683"/>
            <a:ext cx="856324" cy="477054"/>
          </a:xfrm>
          <a:prstGeom prst="rect">
            <a:avLst/>
          </a:prstGeom>
          <a:noFill/>
        </p:spPr>
        <p:txBody>
          <a:bodyPr wrap="none" rtlCol="0">
            <a:spAutoFit/>
          </a:bodyPr>
          <a:lstStyle/>
          <a:p>
            <a:pPr algn="ctr"/>
            <a:r>
              <a:rPr lang="en-US" sz="1400"/>
              <a:t>Admin’s</a:t>
            </a:r>
          </a:p>
          <a:p>
            <a:pPr algn="ctr"/>
            <a:r>
              <a:rPr lang="en-US" sz="1100"/>
              <a:t>Dashboard</a:t>
            </a:r>
            <a:endParaRPr lang="en-US" sz="1400"/>
          </a:p>
        </p:txBody>
      </p:sp>
      <p:sp>
        <p:nvSpPr>
          <p:cNvPr id="12" name="TextBox 11">
            <a:extLst>
              <a:ext uri="{FF2B5EF4-FFF2-40B4-BE49-F238E27FC236}">
                <a16:creationId xmlns:a16="http://schemas.microsoft.com/office/drawing/2014/main" id="{3DAA0825-0FD7-82F1-A1DF-4CD34E885DF6}"/>
              </a:ext>
            </a:extLst>
          </p:cNvPr>
          <p:cNvSpPr txBox="1"/>
          <p:nvPr/>
        </p:nvSpPr>
        <p:spPr>
          <a:xfrm>
            <a:off x="6308454" y="6246191"/>
            <a:ext cx="968535" cy="477054"/>
          </a:xfrm>
          <a:prstGeom prst="rect">
            <a:avLst/>
          </a:prstGeom>
          <a:noFill/>
        </p:spPr>
        <p:txBody>
          <a:bodyPr wrap="none" rtlCol="0">
            <a:spAutoFit/>
          </a:bodyPr>
          <a:lstStyle/>
          <a:p>
            <a:pPr algn="ctr"/>
            <a:r>
              <a:rPr lang="en-US" sz="1400"/>
              <a:t>Manager’s</a:t>
            </a:r>
          </a:p>
          <a:p>
            <a:pPr algn="ctr"/>
            <a:r>
              <a:rPr lang="en-US" sz="1100"/>
              <a:t>Dashboard</a:t>
            </a:r>
            <a:endParaRPr lang="en-US" sz="1400"/>
          </a:p>
        </p:txBody>
      </p:sp>
      <p:sp>
        <p:nvSpPr>
          <p:cNvPr id="2" name="TextBox 1">
            <a:extLst>
              <a:ext uri="{FF2B5EF4-FFF2-40B4-BE49-F238E27FC236}">
                <a16:creationId xmlns:a16="http://schemas.microsoft.com/office/drawing/2014/main" id="{55C610C8-76CD-E608-82A1-9AC1296E1882}"/>
              </a:ext>
            </a:extLst>
          </p:cNvPr>
          <p:cNvSpPr txBox="1"/>
          <p:nvPr/>
        </p:nvSpPr>
        <p:spPr>
          <a:xfrm>
            <a:off x="1205164" y="473242"/>
            <a:ext cx="2743200"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solidFill>
              </a:rPr>
              <a:t>The dashboard functionality within our Hospital Management System (HMS) is tailored to the unique needs of each logged-in user, providing a personalized experience. Upon logging in with their respective credentials, users are directed to a dashboard that reflects their role within the system, whether they are a doctor, admin, or nurse. Each dashboard presents relevant options for viewing and entering data specific to the user's responsibilities and permissions. </a:t>
            </a:r>
            <a:endParaRPr lang="en-US">
              <a:solidFill>
                <a:schemeClr val="accent4"/>
              </a:solidFill>
              <a:cs typeface="Quire Sans"/>
            </a:endParaRPr>
          </a:p>
        </p:txBody>
      </p:sp>
    </p:spTree>
    <p:extLst>
      <p:ext uri="{BB962C8B-B14F-4D97-AF65-F5344CB8AC3E}">
        <p14:creationId xmlns:p14="http://schemas.microsoft.com/office/powerpoint/2010/main" val="1210769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96">
            <a:extLst>
              <a:ext uri="{FF2B5EF4-FFF2-40B4-BE49-F238E27FC236}">
                <a16:creationId xmlns:a16="http://schemas.microsoft.com/office/drawing/2014/main" id="{65DB651D-EA46-4121-BBE6-8CF22F955E4B}"/>
              </a:ext>
            </a:extLst>
          </p:cNvPr>
          <p:cNvSpPr>
            <a:spLocks noGrp="1"/>
          </p:cNvSpPr>
          <p:nvPr>
            <p:ph type="title"/>
          </p:nvPr>
        </p:nvSpPr>
        <p:spPr>
          <a:xfrm rot="16200000">
            <a:off x="-2056826" y="2896753"/>
            <a:ext cx="5438462" cy="1076155"/>
          </a:xfrm>
        </p:spPr>
        <p:txBody>
          <a:bodyPr/>
          <a:lstStyle/>
          <a:p>
            <a:r>
              <a:rPr lang="en-US">
                <a:ln w="19050">
                  <a:solidFill>
                    <a:srgbClr val="155463"/>
                  </a:solidFill>
                </a:ln>
              </a:rPr>
              <a:t>Data entry page</a:t>
            </a:r>
          </a:p>
        </p:txBody>
      </p:sp>
      <p:pic>
        <p:nvPicPr>
          <p:cNvPr id="5" name="Picture 4" descr="A screenshot of a computer&#10;&#10;Description automatically generated">
            <a:extLst>
              <a:ext uri="{FF2B5EF4-FFF2-40B4-BE49-F238E27FC236}">
                <a16:creationId xmlns:a16="http://schemas.microsoft.com/office/drawing/2014/main" id="{8D11C936-BABE-39DE-8A08-09CD86C26435}"/>
              </a:ext>
            </a:extLst>
          </p:cNvPr>
          <p:cNvPicPr>
            <a:picLocks noChangeAspect="1"/>
          </p:cNvPicPr>
          <p:nvPr/>
        </p:nvPicPr>
        <p:blipFill rotWithShape="1">
          <a:blip r:embed="rId2"/>
          <a:srcRect t="756"/>
          <a:stretch/>
        </p:blipFill>
        <p:spPr>
          <a:xfrm>
            <a:off x="4939177" y="4755"/>
            <a:ext cx="5814784" cy="381814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2F429F8-5D14-5B1F-FE4E-F82CD478D94B}"/>
              </a:ext>
            </a:extLst>
          </p:cNvPr>
          <p:cNvPicPr>
            <a:picLocks noChangeAspect="1"/>
          </p:cNvPicPr>
          <p:nvPr/>
        </p:nvPicPr>
        <p:blipFill rotWithShape="1">
          <a:blip r:embed="rId3"/>
          <a:srcRect l="500"/>
          <a:stretch/>
        </p:blipFill>
        <p:spPr>
          <a:xfrm>
            <a:off x="6311482" y="708213"/>
            <a:ext cx="5756690" cy="379304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5E7BC8DF-A841-5A78-0F01-2F817D57A18A}"/>
              </a:ext>
            </a:extLst>
          </p:cNvPr>
          <p:cNvPicPr>
            <a:picLocks noChangeAspect="1"/>
          </p:cNvPicPr>
          <p:nvPr/>
        </p:nvPicPr>
        <p:blipFill>
          <a:blip r:embed="rId4"/>
          <a:stretch>
            <a:fillRect/>
          </a:stretch>
        </p:blipFill>
        <p:spPr>
          <a:xfrm>
            <a:off x="4935833" y="1875387"/>
            <a:ext cx="5778022" cy="3800583"/>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43ED6AFA-4C64-E8D2-3526-36CFAF12CBBA}"/>
              </a:ext>
            </a:extLst>
          </p:cNvPr>
          <p:cNvPicPr>
            <a:picLocks noChangeAspect="1"/>
          </p:cNvPicPr>
          <p:nvPr/>
        </p:nvPicPr>
        <p:blipFill>
          <a:blip r:embed="rId5"/>
          <a:stretch>
            <a:fillRect/>
          </a:stretch>
        </p:blipFill>
        <p:spPr>
          <a:xfrm>
            <a:off x="7113588" y="2965277"/>
            <a:ext cx="4954586" cy="3800583"/>
          </a:xfrm>
          <a:prstGeom prst="rect">
            <a:avLst/>
          </a:prstGeom>
        </p:spPr>
      </p:pic>
      <p:sp>
        <p:nvSpPr>
          <p:cNvPr id="2" name="TextBox 1">
            <a:extLst>
              <a:ext uri="{FF2B5EF4-FFF2-40B4-BE49-F238E27FC236}">
                <a16:creationId xmlns:a16="http://schemas.microsoft.com/office/drawing/2014/main" id="{F6203620-2272-3D54-545D-5BD1F22A0882}"/>
              </a:ext>
            </a:extLst>
          </p:cNvPr>
          <p:cNvSpPr txBox="1"/>
          <p:nvPr/>
        </p:nvSpPr>
        <p:spPr>
          <a:xfrm>
            <a:off x="1345531" y="1155031"/>
            <a:ext cx="274320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solidFill>
              </a:rPr>
              <a:t> Upon selecting the desired option from their personalized dashboard, users can effortlessly access functionalities to either view existing data or update information as needed. Whether it's reviewing patient demographics, medical histories, or treatment plans, or entering new records into the system, our intuitive interface simplifies the process for healthcare professionals</a:t>
            </a:r>
            <a:r>
              <a:rPr lang="en-US"/>
              <a:t>. </a:t>
            </a:r>
            <a:endParaRPr lang="en-US">
              <a:cs typeface="Quire Sans"/>
            </a:endParaRPr>
          </a:p>
        </p:txBody>
      </p:sp>
    </p:spTree>
    <p:extLst>
      <p:ext uri="{BB962C8B-B14F-4D97-AF65-F5344CB8AC3E}">
        <p14:creationId xmlns:p14="http://schemas.microsoft.com/office/powerpoint/2010/main" val="1166286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Nursing Careers: Practice Settings to Consider | Walden University">
            <a:extLst>
              <a:ext uri="{FF2B5EF4-FFF2-40B4-BE49-F238E27FC236}">
                <a16:creationId xmlns:a16="http://schemas.microsoft.com/office/drawing/2014/main" id="{4B7EF2E4-8105-1570-1F0E-4473ABFD63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0732"/>
          <a:stretch/>
        </p:blipFill>
        <p:spPr bwMode="auto">
          <a:xfrm>
            <a:off x="0" y="1048504"/>
            <a:ext cx="12191999" cy="543617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00DE5FD-98C3-8773-672C-7F8C4A75A04F}"/>
              </a:ext>
            </a:extLst>
          </p:cNvPr>
          <p:cNvSpPr/>
          <p:nvPr/>
        </p:nvSpPr>
        <p:spPr>
          <a:xfrm>
            <a:off x="926354" y="1048504"/>
            <a:ext cx="5585282" cy="3486551"/>
          </a:xfrm>
          <a:prstGeom prst="rect">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1" name="Title 30">
            <a:extLst>
              <a:ext uri="{FF2B5EF4-FFF2-40B4-BE49-F238E27FC236}">
                <a16:creationId xmlns:a16="http://schemas.microsoft.com/office/drawing/2014/main" id="{BA3B1DAF-0A47-4D59-9DC4-7431D66560EF}"/>
              </a:ext>
            </a:extLst>
          </p:cNvPr>
          <p:cNvSpPr>
            <a:spLocks noGrp="1"/>
          </p:cNvSpPr>
          <p:nvPr>
            <p:ph type="title"/>
          </p:nvPr>
        </p:nvSpPr>
        <p:spPr/>
        <p:txBody>
          <a:bodyPr/>
          <a:lstStyle/>
          <a:p>
            <a:pPr algn="l"/>
            <a:r>
              <a:rPr lang="en-US"/>
              <a:t>Summary</a:t>
            </a:r>
          </a:p>
        </p:txBody>
      </p:sp>
      <p:sp>
        <p:nvSpPr>
          <p:cNvPr id="24" name="Text Placeholder 23">
            <a:extLst>
              <a:ext uri="{FF2B5EF4-FFF2-40B4-BE49-F238E27FC236}">
                <a16:creationId xmlns:a16="http://schemas.microsoft.com/office/drawing/2014/main" id="{DFA678B9-627C-49D9-B624-2E3548C96F03}"/>
              </a:ext>
            </a:extLst>
          </p:cNvPr>
          <p:cNvSpPr>
            <a:spLocks noGrp="1"/>
          </p:cNvSpPr>
          <p:nvPr>
            <p:ph type="body" sz="quarter" idx="16"/>
          </p:nvPr>
        </p:nvSpPr>
        <p:spPr>
          <a:xfrm>
            <a:off x="926354" y="1547271"/>
            <a:ext cx="5576883" cy="2976047"/>
          </a:xfrm>
        </p:spPr>
        <p:txBody>
          <a:bodyPr>
            <a:normAutofit fontScale="92500" lnSpcReduction="10000"/>
          </a:bodyPr>
          <a:lstStyle/>
          <a:p>
            <a:r>
              <a:rPr lang="en-US" sz="1400"/>
              <a:t>Our project endeavors to revolutionize the management system at </a:t>
            </a:r>
            <a:r>
              <a:rPr lang="en-US" sz="1400" err="1"/>
              <a:t>Duskwood</a:t>
            </a:r>
            <a:r>
              <a:rPr lang="en-US" sz="1400"/>
              <a:t> Hospital by introducing a Java-based Hospital Management System (HMS). Our objectives include digitizing record-keeping to enhance cost-effectiveness, ensuring reliability in managing patient data and medication records, and improving accuracy through automation and validation. Additionally, we aim to streamline workflows for increased efficiency, provide secure and accessible data management, and implement stringent security measures to protect sensitive information. Ultimately, our goal is to elevate operational effectiveness and enhance the quality of patient care at </a:t>
            </a:r>
            <a:r>
              <a:rPr lang="en-US" sz="1400" err="1"/>
              <a:t>Duskwood</a:t>
            </a:r>
            <a:r>
              <a:rPr lang="en-US" sz="1400"/>
              <a:t> Hospital.</a:t>
            </a:r>
            <a:r>
              <a:rPr lang="en-US"/>
              <a:t> </a:t>
            </a:r>
          </a:p>
        </p:txBody>
      </p:sp>
    </p:spTree>
    <p:extLst>
      <p:ext uri="{BB962C8B-B14F-4D97-AF65-F5344CB8AC3E}">
        <p14:creationId xmlns:p14="http://schemas.microsoft.com/office/powerpoint/2010/main" val="884055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 Placeholder 159">
            <a:extLst>
              <a:ext uri="{FF2B5EF4-FFF2-40B4-BE49-F238E27FC236}">
                <a16:creationId xmlns:a16="http://schemas.microsoft.com/office/drawing/2014/main" id="{494105F6-F94F-433A-BC1D-B4F5A9AFEEA9}"/>
              </a:ext>
            </a:extLst>
          </p:cNvPr>
          <p:cNvSpPr>
            <a:spLocks noGrp="1"/>
          </p:cNvSpPr>
          <p:nvPr>
            <p:ph type="body" sz="quarter" idx="16"/>
          </p:nvPr>
        </p:nvSpPr>
        <p:spPr>
          <a:xfrm>
            <a:off x="9010650" y="2717063"/>
            <a:ext cx="2581275" cy="1423068"/>
          </a:xfrm>
        </p:spPr>
        <p:txBody>
          <a:bodyPr/>
          <a:lstStyle/>
          <a:p>
            <a:r>
              <a:rPr lang="en-US">
                <a:cs typeface="Quire Sans"/>
              </a:rPr>
              <a:t>008 - </a:t>
            </a:r>
            <a:r>
              <a:rPr lang="en-US" err="1">
                <a:cs typeface="Quire Sans"/>
              </a:rPr>
              <a:t>Sandanu</a:t>
            </a:r>
            <a:r>
              <a:rPr lang="en-US">
                <a:cs typeface="Quire Sans"/>
              </a:rPr>
              <a:t> </a:t>
            </a:r>
            <a:r>
              <a:rPr lang="en-US" err="1">
                <a:cs typeface="Quire Sans"/>
              </a:rPr>
              <a:t>Ranmeth</a:t>
            </a:r>
            <a:endParaRPr lang="en-US">
              <a:cs typeface="Quire Sans"/>
            </a:endParaRPr>
          </a:p>
          <a:p>
            <a:r>
              <a:rPr lang="en-US">
                <a:cs typeface="Quire Sans"/>
              </a:rPr>
              <a:t>001 - Anushka Isuranga</a:t>
            </a:r>
            <a:endParaRPr lang="en-US"/>
          </a:p>
          <a:p>
            <a:r>
              <a:rPr lang="en-US">
                <a:cs typeface="Quire Sans"/>
              </a:rPr>
              <a:t>005 - </a:t>
            </a:r>
            <a:r>
              <a:rPr lang="en-US" err="1">
                <a:cs typeface="Quire Sans"/>
              </a:rPr>
              <a:t>Dilesh</a:t>
            </a:r>
            <a:r>
              <a:rPr lang="en-US">
                <a:cs typeface="Quire Sans"/>
              </a:rPr>
              <a:t> Fernando</a:t>
            </a:r>
            <a:endParaRPr lang="en-US"/>
          </a:p>
          <a:p>
            <a:endParaRPr lang="en-US">
              <a:cs typeface="Quire Sans"/>
            </a:endParaRPr>
          </a:p>
        </p:txBody>
      </p:sp>
      <p:sp>
        <p:nvSpPr>
          <p:cNvPr id="54" name="Title 53">
            <a:extLst>
              <a:ext uri="{FF2B5EF4-FFF2-40B4-BE49-F238E27FC236}">
                <a16:creationId xmlns:a16="http://schemas.microsoft.com/office/drawing/2014/main" id="{C96D6B90-01A4-4E2C-A3C5-57E67B888825}"/>
              </a:ext>
            </a:extLst>
          </p:cNvPr>
          <p:cNvSpPr>
            <a:spLocks noGrp="1"/>
          </p:cNvSpPr>
          <p:nvPr>
            <p:ph type="title"/>
          </p:nvPr>
        </p:nvSpPr>
        <p:spPr>
          <a:xfrm rot="16200000">
            <a:off x="-1147620" y="2899218"/>
            <a:ext cx="4267142" cy="654802"/>
          </a:xfrm>
        </p:spPr>
        <p:txBody>
          <a:bodyPr/>
          <a:lstStyle/>
          <a:p>
            <a:r>
              <a:rPr lang="en-US"/>
              <a:t>Thank you</a:t>
            </a:r>
          </a:p>
        </p:txBody>
      </p:sp>
      <p:pic>
        <p:nvPicPr>
          <p:cNvPr id="5" name="Picture Placeholder 16" descr="A person holding a baby while a doctor listens to their heart">
            <a:extLst>
              <a:ext uri="{FF2B5EF4-FFF2-40B4-BE49-F238E27FC236}">
                <a16:creationId xmlns:a16="http://schemas.microsoft.com/office/drawing/2014/main" id="{19B62FDC-4ED2-399E-C69C-55B0EE986DA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3049148" y="475743"/>
            <a:ext cx="6475268" cy="5915532"/>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pic>
    </p:spTree>
    <p:extLst>
      <p:ext uri="{BB962C8B-B14F-4D97-AF65-F5344CB8AC3E}">
        <p14:creationId xmlns:p14="http://schemas.microsoft.com/office/powerpoint/2010/main" val="1501914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A74CEF14-9F3D-49A7-B904-B4E3A7113A15}"/>
              </a:ext>
            </a:extLst>
          </p:cNvPr>
          <p:cNvSpPr>
            <a:spLocks noGrp="1"/>
          </p:cNvSpPr>
          <p:nvPr>
            <p:ph type="title"/>
          </p:nvPr>
        </p:nvSpPr>
        <p:spPr>
          <a:xfrm>
            <a:off x="7205439" y="735308"/>
            <a:ext cx="4497611" cy="639192"/>
          </a:xfrm>
        </p:spPr>
        <p:txBody>
          <a:bodyPr/>
          <a:lstStyle/>
          <a:p>
            <a:r>
              <a:rPr lang="en-US">
                <a:ln w="19050">
                  <a:solidFill>
                    <a:srgbClr val="155463"/>
                  </a:solidFill>
                </a:ln>
              </a:rPr>
              <a:t>INTRODUCTION</a:t>
            </a:r>
          </a:p>
        </p:txBody>
      </p:sp>
      <p:pic>
        <p:nvPicPr>
          <p:cNvPr id="15" name="Picture Placeholder 14" descr="A close up of a nurse">
            <a:extLst>
              <a:ext uri="{FF2B5EF4-FFF2-40B4-BE49-F238E27FC236}">
                <a16:creationId xmlns:a16="http://schemas.microsoft.com/office/drawing/2014/main" id="{D67D6F18-268F-4677-BF55-4B1B9EE4BF3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 y="466726"/>
            <a:ext cx="6848474" cy="6391274"/>
          </a:xfrm>
        </p:spPr>
      </p:pic>
      <p:sp>
        <p:nvSpPr>
          <p:cNvPr id="24" name="Text Placeholder 23">
            <a:extLst>
              <a:ext uri="{FF2B5EF4-FFF2-40B4-BE49-F238E27FC236}">
                <a16:creationId xmlns:a16="http://schemas.microsoft.com/office/drawing/2014/main" id="{78FE74D7-D9BF-46B2-AB6D-79E819EB9A0F}"/>
              </a:ext>
            </a:extLst>
          </p:cNvPr>
          <p:cNvSpPr>
            <a:spLocks noGrp="1"/>
          </p:cNvSpPr>
          <p:nvPr>
            <p:ph type="body" sz="quarter" idx="14"/>
          </p:nvPr>
        </p:nvSpPr>
        <p:spPr>
          <a:xfrm>
            <a:off x="6524625" y="2412470"/>
            <a:ext cx="5172075" cy="2033588"/>
          </a:xfrm>
        </p:spPr>
        <p:txBody>
          <a:bodyPr vert="horz" lIns="91440" tIns="45720" rIns="91440" bIns="45720" rtlCol="0" anchor="t">
            <a:noAutofit/>
          </a:bodyPr>
          <a:lstStyle/>
          <a:p>
            <a:r>
              <a:rPr lang="en-US" i="1">
                <a:ea typeface="+mn-lt"/>
                <a:cs typeface="+mn-lt"/>
              </a:rPr>
              <a:t>Our Java-based application aims to revolutionize the way </a:t>
            </a:r>
            <a:r>
              <a:rPr lang="en-US" i="1" err="1">
                <a:ea typeface="+mn-lt"/>
                <a:cs typeface="+mn-lt"/>
              </a:rPr>
              <a:t>Duskwood</a:t>
            </a:r>
            <a:r>
              <a:rPr lang="en-US" i="1">
                <a:ea typeface="+mn-lt"/>
                <a:cs typeface="+mn-lt"/>
              </a:rPr>
              <a:t> Hospital manages patient information, medications, medical records, employee details, and insights. Additionally, it provides real-time updates on medication stock availability. Join us as we explore the features and functionalities that will streamline operations and elevate the standard of care at </a:t>
            </a:r>
            <a:r>
              <a:rPr lang="en-US" i="1" err="1">
                <a:ea typeface="+mn-lt"/>
                <a:cs typeface="+mn-lt"/>
              </a:rPr>
              <a:t>Duskwood</a:t>
            </a:r>
            <a:r>
              <a:rPr lang="en-US" i="1">
                <a:ea typeface="+mn-lt"/>
                <a:cs typeface="+mn-lt"/>
              </a:rPr>
              <a:t> Hospital.</a:t>
            </a:r>
            <a:endParaRPr lang="en-US"/>
          </a:p>
          <a:p>
            <a:br>
              <a:rPr lang="en-US"/>
            </a:br>
            <a:endParaRPr lang="en-US"/>
          </a:p>
          <a:p>
            <a:endParaRPr lang="en-US">
              <a:cs typeface="Quire Sans"/>
            </a:endParaRPr>
          </a:p>
        </p:txBody>
      </p:sp>
      <p:sp>
        <p:nvSpPr>
          <p:cNvPr id="4" name="Slide Number Placeholder 3">
            <a:extLst>
              <a:ext uri="{FF2B5EF4-FFF2-40B4-BE49-F238E27FC236}">
                <a16:creationId xmlns:a16="http://schemas.microsoft.com/office/drawing/2014/main" id="{231B5EF5-D35E-4241-92D4-3A8164978425}"/>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a:t>
            </a:fld>
            <a:endParaRPr lang="en-US"/>
          </a:p>
        </p:txBody>
      </p:sp>
    </p:spTree>
    <p:extLst>
      <p:ext uri="{BB962C8B-B14F-4D97-AF65-F5344CB8AC3E}">
        <p14:creationId xmlns:p14="http://schemas.microsoft.com/office/powerpoint/2010/main" val="1535750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 Placeholder 126">
            <a:extLst>
              <a:ext uri="{FF2B5EF4-FFF2-40B4-BE49-F238E27FC236}">
                <a16:creationId xmlns:a16="http://schemas.microsoft.com/office/drawing/2014/main" id="{529D0F22-483A-4379-9956-1AC0FBC1FFA9}"/>
              </a:ext>
            </a:extLst>
          </p:cNvPr>
          <p:cNvSpPr>
            <a:spLocks noGrp="1"/>
          </p:cNvSpPr>
          <p:nvPr>
            <p:ph type="body" sz="quarter" idx="23"/>
          </p:nvPr>
        </p:nvSpPr>
        <p:spPr>
          <a:xfrm>
            <a:off x="1326887" y="2057656"/>
            <a:ext cx="2740134" cy="476525"/>
          </a:xfrm>
        </p:spPr>
        <p:txBody>
          <a:bodyPr/>
          <a:lstStyle/>
          <a:p>
            <a:r>
              <a:rPr lang="en-US" sz="2000"/>
              <a:t>secure</a:t>
            </a:r>
          </a:p>
        </p:txBody>
      </p:sp>
      <p:sp>
        <p:nvSpPr>
          <p:cNvPr id="126" name="Text Placeholder 125">
            <a:extLst>
              <a:ext uri="{FF2B5EF4-FFF2-40B4-BE49-F238E27FC236}">
                <a16:creationId xmlns:a16="http://schemas.microsoft.com/office/drawing/2014/main" id="{9178B061-1219-4E97-B5B0-FA9EAEEF20AD}"/>
              </a:ext>
            </a:extLst>
          </p:cNvPr>
          <p:cNvSpPr>
            <a:spLocks noGrp="1"/>
          </p:cNvSpPr>
          <p:nvPr>
            <p:ph type="body" sz="quarter" idx="22"/>
          </p:nvPr>
        </p:nvSpPr>
        <p:spPr>
          <a:xfrm>
            <a:off x="1326885" y="2467237"/>
            <a:ext cx="3933266" cy="2270807"/>
          </a:xfrm>
        </p:spPr>
        <p:txBody>
          <a:bodyPr/>
          <a:lstStyle/>
          <a:p>
            <a:r>
              <a:rPr lang="en-US" sz="2000">
                <a:solidFill>
                  <a:srgbClr val="000000"/>
                </a:solidFill>
                <a:ea typeface="+mn-lt"/>
                <a:cs typeface="+mn-lt"/>
              </a:rPr>
              <a:t>protects sensitive  information, medication records, and employee details from unauthorized access, data breaches. Through encryption, access controls, and  safeguard the confidentiality.</a:t>
            </a:r>
            <a:endParaRPr lang="en-US" sz="2000">
              <a:cs typeface="Quire Sans"/>
            </a:endParaRP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3</a:t>
            </a:fld>
            <a:endParaRPr lang="en-US"/>
          </a:p>
        </p:txBody>
      </p:sp>
      <p:sp>
        <p:nvSpPr>
          <p:cNvPr id="5" name="Text Placeholder 4">
            <a:extLst>
              <a:ext uri="{FF2B5EF4-FFF2-40B4-BE49-F238E27FC236}">
                <a16:creationId xmlns:a16="http://schemas.microsoft.com/office/drawing/2014/main" id="{27A8B65B-EAF4-A020-2B23-8F67FD84AF12}"/>
              </a:ext>
            </a:extLst>
          </p:cNvPr>
          <p:cNvSpPr>
            <a:spLocks noGrp="1"/>
          </p:cNvSpPr>
          <p:nvPr>
            <p:ph type="body" sz="quarter" idx="28"/>
          </p:nvPr>
        </p:nvSpPr>
        <p:spPr>
          <a:xfrm>
            <a:off x="6475595" y="2454551"/>
            <a:ext cx="4564924" cy="1442615"/>
          </a:xfrm>
        </p:spPr>
        <p:txBody>
          <a:bodyPr/>
          <a:lstStyle/>
          <a:p>
            <a:r>
              <a:rPr lang="en-US" sz="1800">
                <a:solidFill>
                  <a:srgbClr val="000000"/>
                </a:solidFill>
                <a:ea typeface="+mn-lt"/>
                <a:cs typeface="+mn-lt"/>
              </a:rPr>
              <a:t> </a:t>
            </a:r>
            <a:r>
              <a:rPr lang="en-US" sz="2000">
                <a:solidFill>
                  <a:srgbClr val="000000"/>
                </a:solidFill>
                <a:ea typeface="+mn-lt"/>
                <a:cs typeface="+mn-lt"/>
              </a:rPr>
              <a:t>provides secure and convenient access to patient records, medication stock updates, and employee details from any authorized device with an internet connection. This ensures that healthcare professionals can access vital information whenever and wherever needed.</a:t>
            </a:r>
            <a:endParaRPr lang="en-US" sz="2000">
              <a:cs typeface="Quire Sans"/>
            </a:endParaRPr>
          </a:p>
        </p:txBody>
      </p:sp>
      <p:sp>
        <p:nvSpPr>
          <p:cNvPr id="7" name="Text Placeholder 6">
            <a:extLst>
              <a:ext uri="{FF2B5EF4-FFF2-40B4-BE49-F238E27FC236}">
                <a16:creationId xmlns:a16="http://schemas.microsoft.com/office/drawing/2014/main" id="{C69AC1E9-049D-09E8-7CF2-D6FD9BC31216}"/>
              </a:ext>
            </a:extLst>
          </p:cNvPr>
          <p:cNvSpPr>
            <a:spLocks noGrp="1"/>
          </p:cNvSpPr>
          <p:nvPr>
            <p:ph type="body" sz="quarter" idx="29"/>
          </p:nvPr>
        </p:nvSpPr>
        <p:spPr>
          <a:xfrm>
            <a:off x="6425464" y="2044970"/>
            <a:ext cx="3281555" cy="426393"/>
          </a:xfrm>
        </p:spPr>
        <p:txBody>
          <a:bodyPr/>
          <a:lstStyle/>
          <a:p>
            <a:r>
              <a:rPr lang="en-US" sz="2000"/>
              <a:t>Accessible</a:t>
            </a:r>
          </a:p>
        </p:txBody>
      </p:sp>
      <p:sp>
        <p:nvSpPr>
          <p:cNvPr id="17" name="Title 16">
            <a:extLst>
              <a:ext uri="{FF2B5EF4-FFF2-40B4-BE49-F238E27FC236}">
                <a16:creationId xmlns:a16="http://schemas.microsoft.com/office/drawing/2014/main" id="{6CF1281C-7F3F-7380-4C96-BE0A14B68EE6}"/>
              </a:ext>
            </a:extLst>
          </p:cNvPr>
          <p:cNvSpPr>
            <a:spLocks noGrp="1"/>
          </p:cNvSpPr>
          <p:nvPr>
            <p:ph type="title"/>
          </p:nvPr>
        </p:nvSpPr>
        <p:spPr/>
        <p:txBody>
          <a:bodyPr/>
          <a:lstStyle/>
          <a:p>
            <a:r>
              <a:rPr lang="en-US">
                <a:ln w="19050">
                  <a:solidFill>
                    <a:srgbClr val="155463"/>
                  </a:solidFill>
                </a:ln>
              </a:rPr>
              <a:t>Our system</a:t>
            </a:r>
            <a:endParaRPr lang="en-US"/>
          </a:p>
        </p:txBody>
      </p:sp>
    </p:spTree>
    <p:extLst>
      <p:ext uri="{BB962C8B-B14F-4D97-AF65-F5344CB8AC3E}">
        <p14:creationId xmlns:p14="http://schemas.microsoft.com/office/powerpoint/2010/main" val="991619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2891574" y="658420"/>
            <a:ext cx="6408851" cy="665965"/>
          </a:xfrm>
        </p:spPr>
        <p:txBody>
          <a:bodyPr/>
          <a:lstStyle/>
          <a:p>
            <a:r>
              <a:rPr lang="en-US">
                <a:ln w="19050">
                  <a:solidFill>
                    <a:srgbClr val="155463"/>
                  </a:solidFill>
                </a:ln>
              </a:rPr>
              <a:t>Our system</a:t>
            </a:r>
          </a:p>
        </p:txBody>
      </p:sp>
      <p:sp>
        <p:nvSpPr>
          <p:cNvPr id="129" name="Text Placeholder 128">
            <a:extLst>
              <a:ext uri="{FF2B5EF4-FFF2-40B4-BE49-F238E27FC236}">
                <a16:creationId xmlns:a16="http://schemas.microsoft.com/office/drawing/2014/main" id="{24CA3500-51E5-4AF6-9AE0-8124B5B6ECF1}"/>
              </a:ext>
            </a:extLst>
          </p:cNvPr>
          <p:cNvSpPr>
            <a:spLocks noGrp="1"/>
          </p:cNvSpPr>
          <p:nvPr>
            <p:ph type="body" sz="quarter" idx="25"/>
          </p:nvPr>
        </p:nvSpPr>
        <p:spPr>
          <a:xfrm>
            <a:off x="7154164" y="1867490"/>
            <a:ext cx="3281555" cy="426393"/>
          </a:xfrm>
        </p:spPr>
        <p:txBody>
          <a:bodyPr/>
          <a:lstStyle/>
          <a:p>
            <a:r>
              <a:rPr lang="en-US" sz="2000"/>
              <a:t>Cost effective</a:t>
            </a:r>
          </a:p>
        </p:txBody>
      </p:sp>
      <p:sp>
        <p:nvSpPr>
          <p:cNvPr id="128" name="Text Placeholder 127">
            <a:extLst>
              <a:ext uri="{FF2B5EF4-FFF2-40B4-BE49-F238E27FC236}">
                <a16:creationId xmlns:a16="http://schemas.microsoft.com/office/drawing/2014/main" id="{22FD1740-CC8B-4FB4-8039-C542AFD0838D}"/>
              </a:ext>
            </a:extLst>
          </p:cNvPr>
          <p:cNvSpPr>
            <a:spLocks noGrp="1"/>
          </p:cNvSpPr>
          <p:nvPr>
            <p:ph type="body" sz="quarter" idx="24"/>
          </p:nvPr>
        </p:nvSpPr>
        <p:spPr>
          <a:xfrm>
            <a:off x="7154164" y="2246993"/>
            <a:ext cx="3281555" cy="1472693"/>
          </a:xfrm>
        </p:spPr>
        <p:txBody>
          <a:bodyPr>
            <a:noAutofit/>
          </a:bodyPr>
          <a:lstStyle/>
          <a:p>
            <a:r>
              <a:rPr lang="en-US" sz="2000">
                <a:cs typeface="Quire Sans"/>
              </a:rPr>
              <a:t>Transitioning from manual record-keeping to a digital system, we aim to reduce expenses associated with paper-based documentation, storage, and manual data entry</a:t>
            </a:r>
            <a:r>
              <a:rPr lang="en-US" sz="1600">
                <a:cs typeface="Quire Sans"/>
              </a:rPr>
              <a:t>.</a:t>
            </a:r>
          </a:p>
        </p:txBody>
      </p:sp>
      <p:sp>
        <p:nvSpPr>
          <p:cNvPr id="3" name="Footer Placeholder 2">
            <a:extLst>
              <a:ext uri="{FF2B5EF4-FFF2-40B4-BE49-F238E27FC236}">
                <a16:creationId xmlns:a16="http://schemas.microsoft.com/office/drawing/2014/main" id="{52AE4C98-8D28-4E84-B804-8E35BF3ECA9D}"/>
              </a:ext>
            </a:extLst>
          </p:cNvPr>
          <p:cNvSpPr>
            <a:spLocks noGrp="1"/>
          </p:cNvSpPr>
          <p:nvPr>
            <p:ph type="ftr" sz="quarter" idx="11"/>
          </p:nvPr>
        </p:nvSpPr>
        <p:spPr>
          <a:xfrm>
            <a:off x="4038600" y="6515753"/>
            <a:ext cx="4114800" cy="205722"/>
          </a:xfrm>
        </p:spPr>
        <p:txBody>
          <a:bodyPr/>
          <a:lstStyle/>
          <a:p>
            <a:r>
              <a:rPr lang="en-US" err="1">
                <a:latin typeface="Seaford"/>
              </a:rPr>
              <a:t>duskwood</a:t>
            </a:r>
            <a:endParaRPr lang="en-US" err="1"/>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4</a:t>
            </a:fld>
            <a:endParaRPr lang="en-US"/>
          </a:p>
        </p:txBody>
      </p:sp>
      <p:sp>
        <p:nvSpPr>
          <p:cNvPr id="9" name="Text Placeholder 8">
            <a:extLst>
              <a:ext uri="{FF2B5EF4-FFF2-40B4-BE49-F238E27FC236}">
                <a16:creationId xmlns:a16="http://schemas.microsoft.com/office/drawing/2014/main" id="{81A38E86-5FDC-B228-D095-C6B06F9B7E0F}"/>
              </a:ext>
            </a:extLst>
          </p:cNvPr>
          <p:cNvSpPr>
            <a:spLocks noGrp="1"/>
          </p:cNvSpPr>
          <p:nvPr>
            <p:ph type="body" sz="quarter" idx="26"/>
          </p:nvPr>
        </p:nvSpPr>
        <p:spPr>
          <a:xfrm>
            <a:off x="1358824" y="2380920"/>
            <a:ext cx="4163869" cy="1007490"/>
          </a:xfrm>
        </p:spPr>
        <p:txBody>
          <a:bodyPr/>
          <a:lstStyle/>
          <a:p>
            <a:r>
              <a:rPr lang="en-US" sz="2000">
                <a:cs typeface="Quire Sans"/>
              </a:rPr>
              <a:t>We strive to establish a reliable system that ensures the seamless management of records. we aim to create a robust and dependable platform that minimizes downtime and ensures uninterrupted access to critical data.</a:t>
            </a:r>
          </a:p>
          <a:p>
            <a:endParaRPr lang="en-US">
              <a:cs typeface="Quire Sans"/>
            </a:endParaRPr>
          </a:p>
        </p:txBody>
      </p:sp>
      <p:sp>
        <p:nvSpPr>
          <p:cNvPr id="11" name="Text Placeholder 10">
            <a:extLst>
              <a:ext uri="{FF2B5EF4-FFF2-40B4-BE49-F238E27FC236}">
                <a16:creationId xmlns:a16="http://schemas.microsoft.com/office/drawing/2014/main" id="{FB4D35CA-5049-8020-2100-B0C7DEE66691}"/>
              </a:ext>
            </a:extLst>
          </p:cNvPr>
          <p:cNvSpPr>
            <a:spLocks noGrp="1"/>
          </p:cNvSpPr>
          <p:nvPr>
            <p:ph type="body" sz="quarter" idx="27"/>
          </p:nvPr>
        </p:nvSpPr>
        <p:spPr>
          <a:xfrm>
            <a:off x="1358824" y="1980842"/>
            <a:ext cx="4163869" cy="396314"/>
          </a:xfrm>
        </p:spPr>
        <p:txBody>
          <a:bodyPr/>
          <a:lstStyle/>
          <a:p>
            <a:r>
              <a:rPr lang="en-US" sz="2000"/>
              <a:t>Reliable</a:t>
            </a:r>
          </a:p>
        </p:txBody>
      </p:sp>
    </p:spTree>
    <p:extLst>
      <p:ext uri="{BB962C8B-B14F-4D97-AF65-F5344CB8AC3E}">
        <p14:creationId xmlns:p14="http://schemas.microsoft.com/office/powerpoint/2010/main" val="2822256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Placeholder 31" descr="A close-up of a stethoscope&#10;&#10;Description automatically generated">
            <a:extLst>
              <a:ext uri="{FF2B5EF4-FFF2-40B4-BE49-F238E27FC236}">
                <a16:creationId xmlns:a16="http://schemas.microsoft.com/office/drawing/2014/main" id="{891E6FF4-A9FA-410B-9EF7-893DEF4A9239}"/>
              </a:ext>
            </a:extLst>
          </p:cNvPr>
          <p:cNvPicPr>
            <a:picLocks noGrp="1" noChangeAspect="1"/>
          </p:cNvPicPr>
          <p:nvPr>
            <p:ph type="pic" sz="quarter" idx="13"/>
          </p:nvPr>
        </p:nvPicPr>
        <p:blipFill rotWithShape="1">
          <a:blip r:embed="rId2"/>
          <a:srcRect l="9506" t="6484" r="28142"/>
          <a:stretch/>
        </p:blipFill>
        <p:spPr>
          <a:xfrm>
            <a:off x="3523488" y="10"/>
            <a:ext cx="8668512" cy="6857990"/>
          </a:xfrm>
          <a:prstGeom prst="rect">
            <a:avLst/>
          </a:prstGeom>
        </p:spPr>
      </p:pic>
      <p:sp>
        <p:nvSpPr>
          <p:cNvPr id="44" name="Rectangle 4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24">
            <a:extLst>
              <a:ext uri="{FF2B5EF4-FFF2-40B4-BE49-F238E27FC236}">
                <a16:creationId xmlns:a16="http://schemas.microsoft.com/office/drawing/2014/main" id="{71B9304F-AE92-4F6B-85E5-32A85A55B53B}"/>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nSpc>
                <a:spcPct val="90000"/>
              </a:lnSpc>
            </a:pPr>
            <a:r>
              <a:rPr lang="en-US" sz="3000">
                <a:ln w="19050">
                  <a:solidFill>
                    <a:srgbClr val="155463"/>
                  </a:solidFill>
                </a:ln>
                <a:solidFill>
                  <a:schemeClr val="bg1"/>
                </a:solidFill>
              </a:rPr>
              <a:t>FUNCTIONALITY</a:t>
            </a:r>
          </a:p>
        </p:txBody>
      </p:sp>
      <p:sp>
        <p:nvSpPr>
          <p:cNvPr id="10" name="Text Placeholder 9">
            <a:extLst>
              <a:ext uri="{FF2B5EF4-FFF2-40B4-BE49-F238E27FC236}">
                <a16:creationId xmlns:a16="http://schemas.microsoft.com/office/drawing/2014/main" id="{3B8E3A6F-FAD5-4EAB-A050-6ED2FB78FB2B}"/>
              </a:ext>
            </a:extLst>
          </p:cNvPr>
          <p:cNvSpPr>
            <a:spLocks noGrp="1"/>
          </p:cNvSpPr>
          <p:nvPr>
            <p:ph type="body" sz="quarter" idx="16"/>
          </p:nvPr>
        </p:nvSpPr>
        <p:spPr>
          <a:xfrm>
            <a:off x="477980" y="4872922"/>
            <a:ext cx="4023359" cy="1208141"/>
          </a:xfrm>
        </p:spPr>
        <p:txBody>
          <a:bodyPr vert="horz" lIns="91440" tIns="45720" rIns="91440" bIns="45720" rtlCol="0">
            <a:normAutofit/>
          </a:bodyPr>
          <a:lstStyle/>
          <a:p>
            <a:pPr>
              <a:lnSpc>
                <a:spcPct val="90000"/>
              </a:lnSpc>
              <a:spcBef>
                <a:spcPts val="1000"/>
              </a:spcBef>
            </a:pPr>
            <a:r>
              <a:rPr lang="en-US" sz="2000"/>
              <a:t>HOW OUR DATABASE AND SYSTEM WORKS</a:t>
            </a:r>
          </a:p>
        </p:txBody>
      </p:sp>
      <p:sp>
        <p:nvSpPr>
          <p:cNvPr id="41" name="Rectangle 4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Rectangle 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52D9679C-0ECA-4D9C-8BCA-A8E870679867}"/>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BF860B6F-2FE3-4DE6-9496-980E987E7466}" type="slidenum">
              <a:rPr lang="en-US" sz="1200" cap="none" spc="0">
                <a:solidFill>
                  <a:schemeClr val="bg1"/>
                </a:solidFill>
                <a:latin typeface="Calibri" panose="020F0502020204030204"/>
              </a:rPr>
              <a:pPr>
                <a:spcAft>
                  <a:spcPts val="600"/>
                </a:spcAft>
                <a:defRPr/>
              </a:pPr>
              <a:t>5</a:t>
            </a:fld>
            <a:endParaRPr lang="en-US" sz="1200" cap="none" spc="0">
              <a:solidFill>
                <a:schemeClr val="bg1"/>
              </a:solidFill>
              <a:latin typeface="Calibri" panose="020F0502020204030204"/>
            </a:endParaRPr>
          </a:p>
        </p:txBody>
      </p:sp>
    </p:spTree>
    <p:extLst>
      <p:ext uri="{BB962C8B-B14F-4D97-AF65-F5344CB8AC3E}">
        <p14:creationId xmlns:p14="http://schemas.microsoft.com/office/powerpoint/2010/main" val="988365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close-up of a stethoscope">
            <a:extLst>
              <a:ext uri="{FF2B5EF4-FFF2-40B4-BE49-F238E27FC236}">
                <a16:creationId xmlns:a16="http://schemas.microsoft.com/office/drawing/2014/main" id="{DD2F3F3D-99FE-4AB9-BE87-81D580BFC2E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flipH="1">
            <a:off x="1" y="602424"/>
            <a:ext cx="6096000" cy="5924550"/>
          </a:xfrm>
        </p:spPr>
      </p:pic>
      <p:sp>
        <p:nvSpPr>
          <p:cNvPr id="45" name="Title 44">
            <a:extLst>
              <a:ext uri="{FF2B5EF4-FFF2-40B4-BE49-F238E27FC236}">
                <a16:creationId xmlns:a16="http://schemas.microsoft.com/office/drawing/2014/main" id="{56DDD3FB-981D-46B3-9DF6-1D5D6429B804}"/>
              </a:ext>
            </a:extLst>
          </p:cNvPr>
          <p:cNvSpPr>
            <a:spLocks noGrp="1"/>
          </p:cNvSpPr>
          <p:nvPr>
            <p:ph type="title"/>
          </p:nvPr>
        </p:nvSpPr>
        <p:spPr/>
        <p:txBody>
          <a:bodyPr/>
          <a:lstStyle/>
          <a:p>
            <a:r>
              <a:rPr lang="en-US"/>
              <a:t>SYSTEM FLOW</a:t>
            </a:r>
            <a:endParaRPr lang="en-US">
              <a:ln w="19050">
                <a:solidFill>
                  <a:srgbClr val="155463"/>
                </a:solidFill>
              </a:ln>
            </a:endParaRPr>
          </a:p>
        </p:txBody>
      </p:sp>
      <p:sp>
        <p:nvSpPr>
          <p:cNvPr id="15" name="Text Placeholder 14">
            <a:extLst>
              <a:ext uri="{FF2B5EF4-FFF2-40B4-BE49-F238E27FC236}">
                <a16:creationId xmlns:a16="http://schemas.microsoft.com/office/drawing/2014/main" id="{6D400E89-A3FC-4A30-90D4-896304E917C8}"/>
              </a:ext>
            </a:extLst>
          </p:cNvPr>
          <p:cNvSpPr>
            <a:spLocks noGrp="1"/>
          </p:cNvSpPr>
          <p:nvPr>
            <p:ph type="body" sz="quarter" idx="17"/>
          </p:nvPr>
        </p:nvSpPr>
        <p:spPr>
          <a:xfrm>
            <a:off x="6805551" y="1127527"/>
            <a:ext cx="4419600" cy="550870"/>
          </a:xfrm>
        </p:spPr>
        <p:txBody>
          <a:bodyPr/>
          <a:lstStyle/>
          <a:p>
            <a:r>
              <a:rPr lang="en-US"/>
              <a:t>login</a:t>
            </a:r>
          </a:p>
        </p:txBody>
      </p:sp>
      <p:sp>
        <p:nvSpPr>
          <p:cNvPr id="14" name="Text Placeholder 13">
            <a:extLst>
              <a:ext uri="{FF2B5EF4-FFF2-40B4-BE49-F238E27FC236}">
                <a16:creationId xmlns:a16="http://schemas.microsoft.com/office/drawing/2014/main" id="{0321A7BC-BAD6-4CBA-9AD5-2AD73F8A426C}"/>
              </a:ext>
            </a:extLst>
          </p:cNvPr>
          <p:cNvSpPr>
            <a:spLocks noGrp="1"/>
          </p:cNvSpPr>
          <p:nvPr>
            <p:ph type="body" sz="quarter" idx="16"/>
          </p:nvPr>
        </p:nvSpPr>
        <p:spPr>
          <a:xfrm>
            <a:off x="6805551" y="1678397"/>
            <a:ext cx="4419600" cy="642075"/>
          </a:xfrm>
        </p:spPr>
        <p:txBody>
          <a:bodyPr/>
          <a:lstStyle/>
          <a:p>
            <a:r>
              <a:rPr lang="en-US"/>
              <a:t>User can login </a:t>
            </a:r>
            <a:r>
              <a:rPr lang="en-US" sz="1600"/>
              <a:t>to</a:t>
            </a:r>
            <a:r>
              <a:rPr lang="en-US"/>
              <a:t> the HMS system by entering personal username which defines​ the role of the use along with the password</a:t>
            </a:r>
          </a:p>
        </p:txBody>
      </p:sp>
      <p:sp>
        <p:nvSpPr>
          <p:cNvPr id="17" name="Text Placeholder 16">
            <a:extLst>
              <a:ext uri="{FF2B5EF4-FFF2-40B4-BE49-F238E27FC236}">
                <a16:creationId xmlns:a16="http://schemas.microsoft.com/office/drawing/2014/main" id="{711776CC-28DB-4411-A56D-DE696A68354D}"/>
              </a:ext>
            </a:extLst>
          </p:cNvPr>
          <p:cNvSpPr>
            <a:spLocks noGrp="1"/>
          </p:cNvSpPr>
          <p:nvPr>
            <p:ph type="body" sz="quarter" idx="19"/>
          </p:nvPr>
        </p:nvSpPr>
        <p:spPr>
          <a:xfrm>
            <a:off x="6805551" y="2828872"/>
            <a:ext cx="4419600" cy="550870"/>
          </a:xfrm>
        </p:spPr>
        <p:txBody>
          <a:bodyPr>
            <a:normAutofit/>
          </a:bodyPr>
          <a:lstStyle/>
          <a:p>
            <a:r>
              <a:rPr lang="en-US"/>
              <a:t>Select option</a:t>
            </a:r>
          </a:p>
        </p:txBody>
      </p:sp>
      <p:sp>
        <p:nvSpPr>
          <p:cNvPr id="16" name="Text Placeholder 15">
            <a:extLst>
              <a:ext uri="{FF2B5EF4-FFF2-40B4-BE49-F238E27FC236}">
                <a16:creationId xmlns:a16="http://schemas.microsoft.com/office/drawing/2014/main" id="{C13A8B1A-034D-495C-BF80-E42F8306CF2B}"/>
              </a:ext>
            </a:extLst>
          </p:cNvPr>
          <p:cNvSpPr>
            <a:spLocks noGrp="1"/>
          </p:cNvSpPr>
          <p:nvPr>
            <p:ph type="body" sz="quarter" idx="18"/>
          </p:nvPr>
        </p:nvSpPr>
        <p:spPr>
          <a:xfrm>
            <a:off x="6805551" y="3388162"/>
            <a:ext cx="4419600" cy="642075"/>
          </a:xfrm>
        </p:spPr>
        <p:txBody>
          <a:bodyPr>
            <a:normAutofit/>
          </a:bodyPr>
          <a:lstStyle/>
          <a:p>
            <a:r>
              <a:rPr lang="en-US">
                <a:cs typeface="Quire Sans"/>
              </a:rPr>
              <a:t>The user can </a:t>
            </a:r>
            <a:r>
              <a:rPr lang="en-US" sz="1600">
                <a:cs typeface="Quire Sans"/>
              </a:rPr>
              <a:t>select</a:t>
            </a:r>
            <a:r>
              <a:rPr lang="en-US">
                <a:cs typeface="Quire Sans"/>
              </a:rPr>
              <a:t> from doctor / nurse/ patient/medicine options to access databases</a:t>
            </a:r>
          </a:p>
        </p:txBody>
      </p:sp>
      <p:sp>
        <p:nvSpPr>
          <p:cNvPr id="19" name="Text Placeholder 18">
            <a:extLst>
              <a:ext uri="{FF2B5EF4-FFF2-40B4-BE49-F238E27FC236}">
                <a16:creationId xmlns:a16="http://schemas.microsoft.com/office/drawing/2014/main" id="{2DA6ADCE-FA69-48D8-9057-62E7F0213EB0}"/>
              </a:ext>
            </a:extLst>
          </p:cNvPr>
          <p:cNvSpPr>
            <a:spLocks noGrp="1"/>
          </p:cNvSpPr>
          <p:nvPr>
            <p:ph type="body" sz="quarter" idx="21"/>
          </p:nvPr>
        </p:nvSpPr>
        <p:spPr>
          <a:xfrm>
            <a:off x="6805551" y="4347065"/>
            <a:ext cx="4419600" cy="550870"/>
          </a:xfrm>
        </p:spPr>
        <p:txBody>
          <a:bodyPr>
            <a:normAutofit/>
          </a:bodyPr>
          <a:lstStyle/>
          <a:p>
            <a:r>
              <a:rPr lang="en-US"/>
              <a:t>Enter data</a:t>
            </a:r>
          </a:p>
        </p:txBody>
      </p:sp>
      <p:sp>
        <p:nvSpPr>
          <p:cNvPr id="18" name="Text Placeholder 17">
            <a:extLst>
              <a:ext uri="{FF2B5EF4-FFF2-40B4-BE49-F238E27FC236}">
                <a16:creationId xmlns:a16="http://schemas.microsoft.com/office/drawing/2014/main" id="{CF182DD3-EA3E-4EF6-BDC1-42B8FA257A7E}"/>
              </a:ext>
            </a:extLst>
          </p:cNvPr>
          <p:cNvSpPr>
            <a:spLocks noGrp="1"/>
          </p:cNvSpPr>
          <p:nvPr>
            <p:ph type="body" sz="quarter" idx="20"/>
          </p:nvPr>
        </p:nvSpPr>
        <p:spPr>
          <a:xfrm>
            <a:off x="6827243" y="4901141"/>
            <a:ext cx="4419600" cy="642075"/>
          </a:xfrm>
        </p:spPr>
        <p:txBody>
          <a:bodyPr>
            <a:noAutofit/>
          </a:bodyPr>
          <a:lstStyle/>
          <a:p>
            <a:r>
              <a:rPr lang="en-US" sz="1500">
                <a:cs typeface="Quire Sans"/>
              </a:rPr>
              <a:t>Data can be viewed or entered depending on the user. Entered data will be updated to the database</a:t>
            </a:r>
          </a:p>
        </p:txBody>
      </p:sp>
      <p:sp>
        <p:nvSpPr>
          <p:cNvPr id="21" name="Footer Placeholder 20">
            <a:extLst>
              <a:ext uri="{FF2B5EF4-FFF2-40B4-BE49-F238E27FC236}">
                <a16:creationId xmlns:a16="http://schemas.microsoft.com/office/drawing/2014/main" id="{94EE481C-D029-498C-ADD0-63AB510C7312}"/>
              </a:ext>
            </a:extLst>
          </p:cNvPr>
          <p:cNvSpPr>
            <a:spLocks noGrp="1"/>
          </p:cNvSpPr>
          <p:nvPr>
            <p:ph type="ftr" sz="quarter" idx="11"/>
          </p:nvPr>
        </p:nvSpPr>
        <p:spPr>
          <a:xfrm>
            <a:off x="4038600" y="6515753"/>
            <a:ext cx="4114800" cy="205722"/>
          </a:xfrm>
        </p:spPr>
        <p:txBody>
          <a:bodyPr/>
          <a:lstStyle/>
          <a:p>
            <a:r>
              <a:rPr lang="en-US"/>
              <a:t>PITCH DECK</a:t>
            </a:r>
          </a:p>
        </p:txBody>
      </p:sp>
      <p:sp>
        <p:nvSpPr>
          <p:cNvPr id="22" name="Slide Number Placeholder 21">
            <a:extLst>
              <a:ext uri="{FF2B5EF4-FFF2-40B4-BE49-F238E27FC236}">
                <a16:creationId xmlns:a16="http://schemas.microsoft.com/office/drawing/2014/main" id="{D83D237B-5C8E-4573-85F9-91EC63F3EA47}"/>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6</a:t>
            </a:fld>
            <a:endParaRPr lang="en-US"/>
          </a:p>
        </p:txBody>
      </p:sp>
    </p:spTree>
    <p:extLst>
      <p:ext uri="{BB962C8B-B14F-4D97-AF65-F5344CB8AC3E}">
        <p14:creationId xmlns:p14="http://schemas.microsoft.com/office/powerpoint/2010/main" val="1619313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7</a:t>
            </a:fld>
            <a:endParaRPr lang="en-US"/>
          </a:p>
        </p:txBody>
      </p:sp>
      <p:pic>
        <p:nvPicPr>
          <p:cNvPr id="2" name="Picture 1" descr="Software requirement specification for hospital management system">
            <a:extLst>
              <a:ext uri="{FF2B5EF4-FFF2-40B4-BE49-F238E27FC236}">
                <a16:creationId xmlns:a16="http://schemas.microsoft.com/office/drawing/2014/main" id="{3A618BE3-A122-94C6-73BE-BCD3898D03A4}"/>
              </a:ext>
            </a:extLst>
          </p:cNvPr>
          <p:cNvPicPr>
            <a:picLocks noChangeAspect="1"/>
          </p:cNvPicPr>
          <p:nvPr/>
        </p:nvPicPr>
        <p:blipFill>
          <a:blip r:embed="rId2">
            <a:alphaModFix amt="86000"/>
            <a:extLst>
              <a:ext uri="{BEBA8EAE-BF5A-486C-A8C5-ECC9F3942E4B}">
                <a14:imgProps xmlns:a14="http://schemas.microsoft.com/office/drawing/2010/main">
                  <a14:imgLayer r:embed="rId3">
                    <a14:imgEffect>
                      <a14:brightnessContrast bright="28000"/>
                    </a14:imgEffect>
                  </a14:imgLayer>
                </a14:imgProps>
              </a:ext>
            </a:extLst>
          </a:blip>
          <a:stretch>
            <a:fillRect/>
          </a:stretch>
        </p:blipFill>
        <p:spPr>
          <a:xfrm>
            <a:off x="6189023" y="1012766"/>
            <a:ext cx="9363694" cy="5495504"/>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51F708BD-ABD7-44F2-0244-0DF0D01AED6A}"/>
              </a:ext>
            </a:extLst>
          </p:cNvPr>
          <p:cNvPicPr>
            <a:picLocks noChangeAspect="1"/>
          </p:cNvPicPr>
          <p:nvPr/>
        </p:nvPicPr>
        <p:blipFill>
          <a:blip r:embed="rId4"/>
          <a:stretch>
            <a:fillRect/>
          </a:stretch>
        </p:blipFill>
        <p:spPr>
          <a:xfrm>
            <a:off x="277615" y="1833681"/>
            <a:ext cx="5903049" cy="3607106"/>
          </a:xfrm>
          <a:prstGeom prst="rect">
            <a:avLst/>
          </a:prstGeom>
        </p:spPr>
      </p:pic>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1640731" y="479772"/>
            <a:ext cx="7083947" cy="639192"/>
          </a:xfrm>
        </p:spPr>
        <p:txBody>
          <a:bodyPr/>
          <a:lstStyle/>
          <a:p>
            <a:r>
              <a:rPr lang="en-US">
                <a:ln w="19050">
                  <a:solidFill>
                    <a:srgbClr val="155463"/>
                  </a:solidFill>
                </a:ln>
              </a:rPr>
              <a:t>Database structure</a:t>
            </a:r>
          </a:p>
        </p:txBody>
      </p:sp>
    </p:spTree>
    <p:extLst>
      <p:ext uri="{BB962C8B-B14F-4D97-AF65-F5344CB8AC3E}">
        <p14:creationId xmlns:p14="http://schemas.microsoft.com/office/powerpoint/2010/main" val="106884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Placeholder 41" descr="A screenshot of a computer&#10;&#10;Description automatically generated">
            <a:extLst>
              <a:ext uri="{FF2B5EF4-FFF2-40B4-BE49-F238E27FC236}">
                <a16:creationId xmlns:a16="http://schemas.microsoft.com/office/drawing/2014/main" id="{3CFA0244-69A5-45A7-BFC3-BCB86FD02A3B}"/>
              </a:ext>
            </a:extLst>
          </p:cNvPr>
          <p:cNvPicPr>
            <a:picLocks noGrp="1" noChangeAspect="1"/>
          </p:cNvPicPr>
          <p:nvPr>
            <p:ph type="pic" sz="quarter" idx="16"/>
          </p:nvPr>
        </p:nvPicPr>
        <p:blipFill rotWithShape="1">
          <a:blip r:embed="rId2"/>
          <a:srcRect l="4180" t="5701" r="12869" b="1611"/>
          <a:stretch/>
        </p:blipFill>
        <p:spPr>
          <a:xfrm>
            <a:off x="3452424" y="18472"/>
            <a:ext cx="9264129" cy="6858000"/>
          </a:xfrm>
          <a:prstGeom prst="rect">
            <a:avLst/>
          </a:prstGeom>
        </p:spPr>
      </p:pic>
      <p:sp>
        <p:nvSpPr>
          <p:cNvPr id="56" name="Rectangle 5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26">
            <a:extLst>
              <a:ext uri="{FF2B5EF4-FFF2-40B4-BE49-F238E27FC236}">
                <a16:creationId xmlns:a16="http://schemas.microsoft.com/office/drawing/2014/main" id="{B288E94B-1B9A-42EA-8432-6AE5903CB9FC}"/>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nSpc>
                <a:spcPct val="90000"/>
              </a:lnSpc>
            </a:pPr>
            <a:r>
              <a:rPr lang="en-US" sz="4800">
                <a:ln w="19050">
                  <a:solidFill>
                    <a:srgbClr val="155463"/>
                  </a:solidFill>
                </a:ln>
                <a:solidFill>
                  <a:schemeClr val="bg1"/>
                </a:solidFill>
              </a:rPr>
              <a:t>INTERFACE</a:t>
            </a:r>
          </a:p>
        </p:txBody>
      </p:sp>
      <p:sp>
        <p:nvSpPr>
          <p:cNvPr id="19" name="Text Placeholder 13">
            <a:extLst>
              <a:ext uri="{FF2B5EF4-FFF2-40B4-BE49-F238E27FC236}">
                <a16:creationId xmlns:a16="http://schemas.microsoft.com/office/drawing/2014/main" id="{4EF8827E-9394-6219-CB55-5F7FDF2FF5B2}"/>
              </a:ext>
            </a:extLst>
          </p:cNvPr>
          <p:cNvSpPr txBox="1">
            <a:spLocks/>
          </p:cNvSpPr>
          <p:nvPr/>
        </p:nvSpPr>
        <p:spPr>
          <a:xfrm>
            <a:off x="477980" y="4872922"/>
            <a:ext cx="4023359" cy="12081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a:solidFill>
                  <a:schemeClr val="bg1"/>
                </a:solidFill>
              </a:rPr>
              <a:t>User Interface and user experience of Duskwood hospital management system</a:t>
            </a:r>
          </a:p>
        </p:txBody>
      </p:sp>
      <p:sp>
        <p:nvSpPr>
          <p:cNvPr id="6" name="Footer Placeholder 5">
            <a:extLst>
              <a:ext uri="{FF2B5EF4-FFF2-40B4-BE49-F238E27FC236}">
                <a16:creationId xmlns:a16="http://schemas.microsoft.com/office/drawing/2014/main" id="{69D28ABD-A568-4353-9EA5-3905B396A593}"/>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sz="1200" kern="1200" cap="none" spc="0">
                <a:solidFill>
                  <a:schemeClr val="bg1"/>
                </a:solidFill>
                <a:latin typeface="Calibri" panose="020F0502020204030204"/>
                <a:ea typeface="+mn-ea"/>
                <a:cs typeface="+mn-cs"/>
              </a:rPr>
              <a:t>DUSKWOOD</a:t>
            </a:r>
          </a:p>
        </p:txBody>
      </p:sp>
      <p:sp>
        <p:nvSpPr>
          <p:cNvPr id="7" name="Slide Number Placeholder 6">
            <a:extLst>
              <a:ext uri="{FF2B5EF4-FFF2-40B4-BE49-F238E27FC236}">
                <a16:creationId xmlns:a16="http://schemas.microsoft.com/office/drawing/2014/main" id="{1AEFA8D6-0E6F-440E-A2B8-74919582018B}"/>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BF860B6F-2FE3-4DE6-9496-980E987E7466}" type="slidenum">
              <a:rPr lang="en-US" sz="1200" cap="none" spc="0">
                <a:solidFill>
                  <a:schemeClr val="bg1"/>
                </a:solidFill>
                <a:latin typeface="Calibri" panose="020F0502020204030204"/>
              </a:rPr>
              <a:pPr>
                <a:spcAft>
                  <a:spcPts val="600"/>
                </a:spcAft>
                <a:defRPr/>
              </a:pPr>
              <a:t>8</a:t>
            </a:fld>
            <a:endParaRPr lang="en-US" sz="1200" cap="none" spc="0">
              <a:solidFill>
                <a:schemeClr val="bg1"/>
              </a:solidFill>
              <a:latin typeface="Calibri" panose="020F0502020204030204"/>
            </a:endParaRPr>
          </a:p>
        </p:txBody>
      </p:sp>
      <p:pic>
        <p:nvPicPr>
          <p:cNvPr id="2" name="Picture 1" descr="A screenshot of a login screen&#10;&#10;Description automatically generated">
            <a:extLst>
              <a:ext uri="{FF2B5EF4-FFF2-40B4-BE49-F238E27FC236}">
                <a16:creationId xmlns:a16="http://schemas.microsoft.com/office/drawing/2014/main" id="{55492496-54C9-2817-B179-61E9F200D8FE}"/>
              </a:ext>
            </a:extLst>
          </p:cNvPr>
          <p:cNvPicPr>
            <a:picLocks noChangeAspect="1"/>
          </p:cNvPicPr>
          <p:nvPr/>
        </p:nvPicPr>
        <p:blipFill rotWithShape="1">
          <a:blip r:embed="rId3"/>
          <a:srcRect l="1248" t="1655" r="1481" b="1410"/>
          <a:stretch/>
        </p:blipFill>
        <p:spPr>
          <a:xfrm>
            <a:off x="13888571" y="1640541"/>
            <a:ext cx="6472517" cy="3585883"/>
          </a:xfrm>
          <a:prstGeom prst="rect">
            <a:avLst/>
          </a:prstGeom>
        </p:spPr>
      </p:pic>
      <p:sp>
        <p:nvSpPr>
          <p:cNvPr id="3" name="Title 96">
            <a:extLst>
              <a:ext uri="{FF2B5EF4-FFF2-40B4-BE49-F238E27FC236}">
                <a16:creationId xmlns:a16="http://schemas.microsoft.com/office/drawing/2014/main" id="{AD7E14D7-771A-26A0-CBDD-E2E129643616}"/>
              </a:ext>
            </a:extLst>
          </p:cNvPr>
          <p:cNvSpPr txBox="1">
            <a:spLocks/>
          </p:cNvSpPr>
          <p:nvPr/>
        </p:nvSpPr>
        <p:spPr>
          <a:xfrm rot="16200000">
            <a:off x="-3257223" y="2735116"/>
            <a:ext cx="4907372" cy="1076155"/>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r>
              <a:rPr lang="en-US"/>
              <a:t>Login page</a:t>
            </a:r>
            <a:endParaRPr lang="en-US">
              <a:ln w="19050">
                <a:solidFill>
                  <a:srgbClr val="155463"/>
                </a:solidFill>
              </a:ln>
            </a:endParaRPr>
          </a:p>
        </p:txBody>
      </p:sp>
      <p:sp>
        <p:nvSpPr>
          <p:cNvPr id="4" name="TextBox 3">
            <a:extLst>
              <a:ext uri="{FF2B5EF4-FFF2-40B4-BE49-F238E27FC236}">
                <a16:creationId xmlns:a16="http://schemas.microsoft.com/office/drawing/2014/main" id="{C4145C70-4089-AB51-2847-48FC22397F21}"/>
              </a:ext>
            </a:extLst>
          </p:cNvPr>
          <p:cNvSpPr txBox="1"/>
          <p:nvPr/>
        </p:nvSpPr>
        <p:spPr>
          <a:xfrm>
            <a:off x="-5307835" y="613610"/>
            <a:ext cx="274320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solidFill>
              </a:rPr>
              <a:t>Users are required to input their unique ID, specifying their role as a doctor, admin, or nurse, along with their corresponding password. Upon successful authentication, users are seamlessly redirected to their respective dashboards tailored to their roles. This streamlined login process ensures efficient access to relevant functionalities, enabling doctors, admins, and nurses to swiftly navigate and fulfill their responsibilities within the HMS.</a:t>
            </a:r>
          </a:p>
        </p:txBody>
      </p:sp>
    </p:spTree>
    <p:extLst>
      <p:ext uri="{BB962C8B-B14F-4D97-AF65-F5344CB8AC3E}">
        <p14:creationId xmlns:p14="http://schemas.microsoft.com/office/powerpoint/2010/main" val="2818881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96">
            <a:extLst>
              <a:ext uri="{FF2B5EF4-FFF2-40B4-BE49-F238E27FC236}">
                <a16:creationId xmlns:a16="http://schemas.microsoft.com/office/drawing/2014/main" id="{65DB651D-EA46-4121-BBE6-8CF22F955E4B}"/>
              </a:ext>
            </a:extLst>
          </p:cNvPr>
          <p:cNvSpPr>
            <a:spLocks noGrp="1"/>
          </p:cNvSpPr>
          <p:nvPr>
            <p:ph type="title"/>
          </p:nvPr>
        </p:nvSpPr>
        <p:spPr>
          <a:xfrm rot="16200000">
            <a:off x="-1791281" y="2735116"/>
            <a:ext cx="4907372" cy="1076155"/>
          </a:xfrm>
        </p:spPr>
        <p:txBody>
          <a:bodyPr/>
          <a:lstStyle/>
          <a:p>
            <a:r>
              <a:rPr lang="en-US"/>
              <a:t>Login page</a:t>
            </a:r>
            <a:endParaRPr lang="en-US">
              <a:ln w="19050">
                <a:solidFill>
                  <a:srgbClr val="155463"/>
                </a:solidFill>
              </a:ln>
            </a:endParaRPr>
          </a:p>
        </p:txBody>
      </p:sp>
      <p:sp>
        <p:nvSpPr>
          <p:cNvPr id="4" name="Slide Number Placeholder 3">
            <a:extLst>
              <a:ext uri="{FF2B5EF4-FFF2-40B4-BE49-F238E27FC236}">
                <a16:creationId xmlns:a16="http://schemas.microsoft.com/office/drawing/2014/main" id="{50F41187-A117-455B-ACA3-DC0B2F1EABBA}"/>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9</a:t>
            </a:fld>
            <a:endParaRPr lang="en-US"/>
          </a:p>
        </p:txBody>
      </p:sp>
      <p:pic>
        <p:nvPicPr>
          <p:cNvPr id="5" name="Picture 4" descr="A screenshot of a login screen&#10;&#10;Description automatically generated">
            <a:extLst>
              <a:ext uri="{FF2B5EF4-FFF2-40B4-BE49-F238E27FC236}">
                <a16:creationId xmlns:a16="http://schemas.microsoft.com/office/drawing/2014/main" id="{C59E6149-2F28-1EBF-8E1F-6879D6563D28}"/>
              </a:ext>
            </a:extLst>
          </p:cNvPr>
          <p:cNvPicPr>
            <a:picLocks noChangeAspect="1"/>
          </p:cNvPicPr>
          <p:nvPr/>
        </p:nvPicPr>
        <p:blipFill rotWithShape="1">
          <a:blip r:embed="rId2"/>
          <a:srcRect l="1248" t="1655" r="1481" b="1410"/>
          <a:stretch/>
        </p:blipFill>
        <p:spPr>
          <a:xfrm>
            <a:off x="5163671" y="1640541"/>
            <a:ext cx="6472517" cy="3585883"/>
          </a:xfrm>
          <a:prstGeom prst="rect">
            <a:avLst/>
          </a:prstGeom>
        </p:spPr>
      </p:pic>
      <p:sp>
        <p:nvSpPr>
          <p:cNvPr id="40" name="TextBox 39">
            <a:extLst>
              <a:ext uri="{FF2B5EF4-FFF2-40B4-BE49-F238E27FC236}">
                <a16:creationId xmlns:a16="http://schemas.microsoft.com/office/drawing/2014/main" id="{93BD7225-A693-78DE-37AF-956AD8A76E45}"/>
              </a:ext>
            </a:extLst>
          </p:cNvPr>
          <p:cNvSpPr txBox="1"/>
          <p:nvPr/>
        </p:nvSpPr>
        <p:spPr>
          <a:xfrm>
            <a:off x="1455821" y="613610"/>
            <a:ext cx="274320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solidFill>
              </a:rPr>
              <a:t>Users are required to input their unique ID, specifying their role as a doctor, admin, or nurse, along with their corresponding password. Upon successful authentication, users are seamlessly redirected to their respective dashboards tailored to their roles. This streamlined login process ensures efficient access to relevant functionalities, enabling doctors, admins, and nurses to swiftly navigate and fulfill their responsibilities within the HMS.</a:t>
            </a:r>
          </a:p>
        </p:txBody>
      </p:sp>
    </p:spTree>
    <p:extLst>
      <p:ext uri="{BB962C8B-B14F-4D97-AF65-F5344CB8AC3E}">
        <p14:creationId xmlns:p14="http://schemas.microsoft.com/office/powerpoint/2010/main" val="2896358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6D3147F-17C1-4C4C-A1F9-80FC58070169}">
  <ds:schemaRefs>
    <ds:schemaRef ds:uri="http://schemas.microsoft.com/sharepoint/v3/contenttype/forms"/>
  </ds:schemaRefs>
</ds:datastoreItem>
</file>

<file path=customXml/itemProps2.xml><?xml version="1.0" encoding="utf-8"?>
<ds:datastoreItem xmlns:ds="http://schemas.openxmlformats.org/officeDocument/2006/customXml" ds:itemID="{B58C8D88-C1B9-4BB3-8CF4-AA0F02CC0C7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6608FD8-5125-42C9-8D64-75AA059BF8C2}">
  <ds:schemaRefs>
    <ds:schemaRef ds:uri="http://purl.org/dc/elements/1.1/"/>
    <ds:schemaRef ds:uri="http://purl.org/dc/dcmitype/"/>
    <ds:schemaRef ds:uri="http://www.w3.org/XML/1998/namespace"/>
    <ds:schemaRef ds:uri="http://purl.org/dc/terms/"/>
    <ds:schemaRef ds:uri="http://schemas.microsoft.com/office/2006/documentManagement/types"/>
    <ds:schemaRef ds:uri="http://schemas.openxmlformats.org/package/2006/metadata/core-properties"/>
    <ds:schemaRef ds:uri="http://schemas.microsoft.com/sharepoint/v3"/>
    <ds:schemaRef ds:uri="71af3243-3dd4-4a8d-8c0d-dd76da1f02a5"/>
    <ds:schemaRef ds:uri="230e9df3-be65-4c73-a93b-d1236ebd677e"/>
    <ds:schemaRef ds:uri="http://schemas.microsoft.com/office/infopath/2007/PartnerControls"/>
    <ds:schemaRef ds:uri="16c05727-aa75-4e4a-9b5f-8a80a1165891"/>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TM89652269</Template>
  <TotalTime>0</TotalTime>
  <Words>712</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Nova</vt:lpstr>
      <vt:lpstr>Calibri</vt:lpstr>
      <vt:lpstr>Quire Sans</vt:lpstr>
      <vt:lpstr>Seaford</vt:lpstr>
      <vt:lpstr>Seaford Bold</vt:lpstr>
      <vt:lpstr>Times New Roman</vt:lpstr>
      <vt:lpstr>Office Theme</vt:lpstr>
      <vt:lpstr> D DUSKWOOD HOSPITALS</vt:lpstr>
      <vt:lpstr>INTRODUCTION</vt:lpstr>
      <vt:lpstr>Our system</vt:lpstr>
      <vt:lpstr>Our system</vt:lpstr>
      <vt:lpstr>FUNCTIONALITY</vt:lpstr>
      <vt:lpstr>SYSTEM FLOW</vt:lpstr>
      <vt:lpstr>Database structure</vt:lpstr>
      <vt:lpstr>INTERFACE</vt:lpstr>
      <vt:lpstr>Login page</vt:lpstr>
      <vt:lpstr>dashboards</vt:lpstr>
      <vt:lpstr>Data entry page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Anushka Isuranga</dc:creator>
  <cp:lastModifiedBy>BANDARA K G A I</cp:lastModifiedBy>
  <cp:revision>2</cp:revision>
  <dcterms:created xsi:type="dcterms:W3CDTF">2024-04-21T04:30:46Z</dcterms:created>
  <dcterms:modified xsi:type="dcterms:W3CDTF">2024-04-21T18:24:28Z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