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163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22AA3D-2B94-4809-A543-9E3F63D8E049}" type="datetimeFigureOut">
              <a:rPr lang="en-US" smtClean="0"/>
              <a:pPr/>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05935-3F61-4654-9C64-B32426D4A20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22AA3D-2B94-4809-A543-9E3F63D8E049}" type="datetimeFigureOut">
              <a:rPr lang="en-US" smtClean="0"/>
              <a:pPr/>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05935-3F61-4654-9C64-B32426D4A20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22AA3D-2B94-4809-A543-9E3F63D8E049}" type="datetimeFigureOut">
              <a:rPr lang="en-US" smtClean="0"/>
              <a:pPr/>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05935-3F61-4654-9C64-B32426D4A20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22AA3D-2B94-4809-A543-9E3F63D8E049}" type="datetimeFigureOut">
              <a:rPr lang="en-US" smtClean="0"/>
              <a:pPr/>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05935-3F61-4654-9C64-B32426D4A20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22AA3D-2B94-4809-A543-9E3F63D8E049}" type="datetimeFigureOut">
              <a:rPr lang="en-US" smtClean="0"/>
              <a:pPr/>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05935-3F61-4654-9C64-B32426D4A20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22AA3D-2B94-4809-A543-9E3F63D8E049}" type="datetimeFigureOut">
              <a:rPr lang="en-US" smtClean="0"/>
              <a:pPr/>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305935-3F61-4654-9C64-B32426D4A20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22AA3D-2B94-4809-A543-9E3F63D8E049}" type="datetimeFigureOut">
              <a:rPr lang="en-US" smtClean="0"/>
              <a:pPr/>
              <a:t>9/7/2022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305935-3F61-4654-9C64-B32426D4A20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22AA3D-2B94-4809-A543-9E3F63D8E049}" type="datetimeFigureOut">
              <a:rPr lang="en-US" smtClean="0"/>
              <a:pPr/>
              <a:t>9/7/2022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305935-3F61-4654-9C64-B32426D4A20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22AA3D-2B94-4809-A543-9E3F63D8E049}" type="datetimeFigureOut">
              <a:rPr lang="en-US" smtClean="0"/>
              <a:pPr/>
              <a:t>9/7/2022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305935-3F61-4654-9C64-B32426D4A20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22AA3D-2B94-4809-A543-9E3F63D8E049}" type="datetimeFigureOut">
              <a:rPr lang="en-US" smtClean="0"/>
              <a:pPr/>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305935-3F61-4654-9C64-B32426D4A20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22AA3D-2B94-4809-A543-9E3F63D8E049}" type="datetimeFigureOut">
              <a:rPr lang="en-US" smtClean="0"/>
              <a:pPr/>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305935-3F61-4654-9C64-B32426D4A20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22AA3D-2B94-4809-A543-9E3F63D8E049}" type="datetimeFigureOut">
              <a:rPr lang="en-US" smtClean="0"/>
              <a:pPr/>
              <a:t>9/7/2022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305935-3F61-4654-9C64-B32426D4A20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5"/>
          <p:cNvSpPr>
            <a:spLocks noGrp="1"/>
          </p:cNvSpPr>
          <p:nvPr>
            <p:ph type="title"/>
          </p:nvPr>
        </p:nvSpPr>
        <p:spPr/>
        <p:txBody>
          <a:bodyPr/>
          <a:lstStyle/>
          <a:p>
            <a:r>
              <a:rPr lang="en-IN" dirty="0" smtClean="0"/>
              <a:t>21BTB102T</a:t>
            </a:r>
            <a:endParaRPr lang="en-IN" dirty="0" smtClean="0"/>
          </a:p>
        </p:txBody>
      </p:sp>
      <p:sp>
        <p:nvSpPr>
          <p:cNvPr id="64515" name="Content Placeholder 6"/>
          <p:cNvSpPr>
            <a:spLocks noGrp="1"/>
          </p:cNvSpPr>
          <p:nvPr>
            <p:ph idx="1"/>
          </p:nvPr>
        </p:nvSpPr>
        <p:spPr/>
        <p:txBody>
          <a:bodyPr/>
          <a:lstStyle/>
          <a:p>
            <a:pPr>
              <a:buNone/>
            </a:pPr>
            <a:r>
              <a:rPr lang="en-IN" dirty="0" smtClean="0"/>
              <a:t>         </a:t>
            </a:r>
            <a:r>
              <a:rPr lang="en-IN" dirty="0" smtClean="0"/>
              <a:t>                              U</a:t>
            </a:r>
            <a:r>
              <a:rPr lang="en-IN" dirty="0" smtClean="0"/>
              <a:t>nit </a:t>
            </a:r>
            <a:r>
              <a:rPr lang="en-IN" dirty="0" smtClean="0"/>
              <a:t>1          </a:t>
            </a:r>
            <a:endParaRPr lang="en-IN" dirty="0" smtClean="0"/>
          </a:p>
          <a:p>
            <a:pPr>
              <a:buNone/>
            </a:pPr>
            <a:r>
              <a:rPr lang="en-IN" dirty="0" smtClean="0"/>
              <a:t>                             Genetic </a:t>
            </a:r>
            <a:r>
              <a:rPr lang="en-IN" dirty="0" smtClean="0"/>
              <a:t>Algorithms</a:t>
            </a:r>
          </a:p>
        </p:txBody>
      </p:sp>
      <p:sp>
        <p:nvSpPr>
          <p:cNvPr id="64516" name="Slide Number Placeholder 4"/>
          <p:cNvSpPr>
            <a:spLocks noGrp="1"/>
          </p:cNvSpPr>
          <p:nvPr>
            <p:ph type="sldNum" sz="quarter" idx="10"/>
          </p:nvPr>
        </p:nvSpPr>
        <p:spPr>
          <a:noFill/>
        </p:spPr>
        <p:txBody>
          <a:bodyPr/>
          <a:lstStyle/>
          <a:p>
            <a:fld id="{3D1FB22B-759A-4566-A7F3-4A37F3FB4456}" type="slidenum">
              <a:rPr lang="en-US" altLang="en-US" smtClean="0">
                <a:latin typeface="Arial" pitchFamily="34" charset="0"/>
              </a:rPr>
              <a:pPr/>
              <a:t>1</a:t>
            </a:fld>
            <a:endParaRPr lang="en-US" altLang="en-US" smtClean="0">
              <a:latin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endParaRPr lang="en-IN" smtClean="0"/>
          </a:p>
        </p:txBody>
      </p:sp>
      <p:sp>
        <p:nvSpPr>
          <p:cNvPr id="3" name="Content Placeholder 2"/>
          <p:cNvSpPr>
            <a:spLocks noGrp="1"/>
          </p:cNvSpPr>
          <p:nvPr>
            <p:ph idx="1"/>
          </p:nvPr>
        </p:nvSpPr>
        <p:spPr/>
        <p:txBody>
          <a:bodyPr/>
          <a:lstStyle/>
          <a:p>
            <a:pPr algn="just">
              <a:defRPr/>
            </a:pPr>
            <a:r>
              <a:rPr lang="en-US" b="1" dirty="0"/>
              <a:t>Genetic algorithms </a:t>
            </a:r>
            <a:r>
              <a:rPr lang="en-US" b="1" dirty="0" smtClean="0"/>
              <a:t>(GA) in programming, simulate </a:t>
            </a:r>
            <a:r>
              <a:rPr lang="en-US" b="1" dirty="0"/>
              <a:t>the process of natural </a:t>
            </a:r>
            <a:r>
              <a:rPr lang="en-US" b="1" dirty="0" smtClean="0"/>
              <a:t>selection </a:t>
            </a:r>
            <a:r>
              <a:rPr lang="en-US" dirty="0"/>
              <a:t> which means those species who can adapt to changes in their environment are able to survive and reproduce and go to next generation. In simple words, they simulate “survival of the fittest” among individual of consecutive generation for solving a problem. </a:t>
            </a:r>
            <a:endParaRPr lang="en-US" dirty="0" smtClean="0"/>
          </a:p>
          <a:p>
            <a:pPr marL="0" indent="0">
              <a:buFontTx/>
              <a:buNone/>
              <a:defRPr/>
            </a:pPr>
            <a:endParaRPr lang="en-IN" dirty="0"/>
          </a:p>
        </p:txBody>
      </p:sp>
      <p:sp>
        <p:nvSpPr>
          <p:cNvPr id="65540" name="Slide Number Placeholder 3"/>
          <p:cNvSpPr>
            <a:spLocks noGrp="1"/>
          </p:cNvSpPr>
          <p:nvPr>
            <p:ph type="sldNum" sz="quarter" idx="10"/>
          </p:nvPr>
        </p:nvSpPr>
        <p:spPr>
          <a:noFill/>
        </p:spPr>
        <p:txBody>
          <a:bodyPr/>
          <a:lstStyle/>
          <a:p>
            <a:fld id="{574F821F-B505-4FD9-96CB-2E5CF6A1DA01}" type="slidenum">
              <a:rPr lang="en-US" altLang="en-US" smtClean="0">
                <a:latin typeface="Arial" pitchFamily="34" charset="0"/>
              </a:rPr>
              <a:pPr/>
              <a:t>2</a:t>
            </a:fld>
            <a:endParaRPr lang="en-US" altLang="en-US" smtClean="0">
              <a:latin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endParaRPr lang="en-IN" smtClean="0"/>
          </a:p>
        </p:txBody>
      </p:sp>
      <p:sp>
        <p:nvSpPr>
          <p:cNvPr id="66563" name="Content Placeholder 2"/>
          <p:cNvSpPr>
            <a:spLocks noGrp="1"/>
          </p:cNvSpPr>
          <p:nvPr>
            <p:ph idx="1"/>
          </p:nvPr>
        </p:nvSpPr>
        <p:spPr>
          <a:xfrm>
            <a:off x="457200" y="609600"/>
            <a:ext cx="5410200" cy="6248400"/>
          </a:xfrm>
        </p:spPr>
        <p:txBody>
          <a:bodyPr/>
          <a:lstStyle/>
          <a:p>
            <a:r>
              <a:rPr lang="en-US" sz="2000" dirty="0" smtClean="0"/>
              <a:t>Genetic algorithms are based on an analogy with genetic structure and </a:t>
            </a:r>
            <a:r>
              <a:rPr lang="en-US" sz="2000" dirty="0" err="1" smtClean="0"/>
              <a:t>behaviour</a:t>
            </a:r>
            <a:r>
              <a:rPr lang="en-US" sz="2000" dirty="0" smtClean="0"/>
              <a:t> of chromosomes of the population. </a:t>
            </a:r>
          </a:p>
          <a:p>
            <a:r>
              <a:rPr lang="en-US" sz="2000" dirty="0" smtClean="0"/>
              <a:t>Following is the foundation of GAs based on this analogy –  </a:t>
            </a:r>
          </a:p>
          <a:p>
            <a:pPr>
              <a:buFontTx/>
              <a:buAutoNum type="arabicPeriod"/>
            </a:pPr>
            <a:r>
              <a:rPr lang="en-US" sz="2000" dirty="0" smtClean="0"/>
              <a:t>Individual in population compete for resources and mate</a:t>
            </a:r>
          </a:p>
          <a:p>
            <a:pPr>
              <a:buFontTx/>
              <a:buAutoNum type="arabicPeriod"/>
            </a:pPr>
            <a:r>
              <a:rPr lang="en-US" sz="2000" dirty="0" smtClean="0"/>
              <a:t>Those individuals who are successful (fittest) then mate to create more offspring than others</a:t>
            </a:r>
          </a:p>
          <a:p>
            <a:pPr>
              <a:buFontTx/>
              <a:buAutoNum type="arabicPeriod"/>
            </a:pPr>
            <a:r>
              <a:rPr lang="en-US" sz="2000" dirty="0" smtClean="0"/>
              <a:t>Genes from “fittest” parent propagate throughout the generation, that is sometimes parents create offspring which is better than either parent.</a:t>
            </a:r>
          </a:p>
          <a:p>
            <a:pPr>
              <a:buFontTx/>
              <a:buAutoNum type="arabicPeriod"/>
            </a:pPr>
            <a:r>
              <a:rPr lang="en-US" sz="2000" dirty="0" smtClean="0"/>
              <a:t>Thus each successive generation is more suited for their environment.</a:t>
            </a:r>
          </a:p>
          <a:p>
            <a:endParaRPr lang="en-IN" sz="1800" dirty="0" smtClean="0"/>
          </a:p>
        </p:txBody>
      </p:sp>
      <p:sp>
        <p:nvSpPr>
          <p:cNvPr id="66564" name="Slide Number Placeholder 3"/>
          <p:cNvSpPr>
            <a:spLocks noGrp="1"/>
          </p:cNvSpPr>
          <p:nvPr>
            <p:ph type="sldNum" sz="quarter" idx="10"/>
          </p:nvPr>
        </p:nvSpPr>
        <p:spPr>
          <a:noFill/>
        </p:spPr>
        <p:txBody>
          <a:bodyPr/>
          <a:lstStyle/>
          <a:p>
            <a:fld id="{7395B460-E7B5-4FD5-A82F-930D46B4EB04}" type="slidenum">
              <a:rPr lang="en-US" altLang="en-US" smtClean="0">
                <a:latin typeface="Arial" pitchFamily="34" charset="0"/>
              </a:rPr>
              <a:pPr/>
              <a:t>3</a:t>
            </a:fld>
            <a:endParaRPr lang="en-US" altLang="en-US" smtClean="0">
              <a:latin typeface="Arial" pitchFamily="34" charset="0"/>
            </a:endParaRPr>
          </a:p>
        </p:txBody>
      </p:sp>
      <p:pic>
        <p:nvPicPr>
          <p:cNvPr id="66565" name="Picture 6" descr="See the source image"/>
          <p:cNvPicPr>
            <a:picLocks noChangeAspect="1" noChangeArrowheads="1"/>
          </p:cNvPicPr>
          <p:nvPr/>
        </p:nvPicPr>
        <p:blipFill>
          <a:blip r:embed="rId2"/>
          <a:srcRect/>
          <a:stretch>
            <a:fillRect/>
          </a:stretch>
        </p:blipFill>
        <p:spPr bwMode="auto">
          <a:xfrm>
            <a:off x="5943600" y="304800"/>
            <a:ext cx="2667000" cy="609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endParaRPr lang="en-IN" smtClean="0"/>
          </a:p>
        </p:txBody>
      </p:sp>
      <p:sp>
        <p:nvSpPr>
          <p:cNvPr id="67587" name="Slide Number Placeholder 3"/>
          <p:cNvSpPr>
            <a:spLocks noGrp="1"/>
          </p:cNvSpPr>
          <p:nvPr>
            <p:ph type="sldNum" sz="quarter" idx="10"/>
          </p:nvPr>
        </p:nvSpPr>
        <p:spPr>
          <a:noFill/>
        </p:spPr>
        <p:txBody>
          <a:bodyPr/>
          <a:lstStyle/>
          <a:p>
            <a:fld id="{B9777D37-0992-4EA7-AD69-B1056E4D8B77}" type="slidenum">
              <a:rPr lang="en-US" altLang="en-US" smtClean="0">
                <a:latin typeface="Arial" pitchFamily="34" charset="0"/>
              </a:rPr>
              <a:pPr/>
              <a:t>4</a:t>
            </a:fld>
            <a:endParaRPr lang="en-US" altLang="en-US" smtClean="0">
              <a:latin typeface="Arial" pitchFamily="34" charset="0"/>
            </a:endParaRPr>
          </a:p>
        </p:txBody>
      </p:sp>
      <p:pic>
        <p:nvPicPr>
          <p:cNvPr id="67588" name="Picture 2"/>
          <p:cNvPicPr>
            <a:picLocks noGrp="1" noChangeAspect="1" noChangeArrowheads="1"/>
          </p:cNvPicPr>
          <p:nvPr>
            <p:ph idx="1"/>
          </p:nvPr>
        </p:nvPicPr>
        <p:blipFill>
          <a:blip r:embed="rId2"/>
          <a:srcRect/>
          <a:stretch>
            <a:fillRect/>
          </a:stretch>
        </p:blipFill>
        <p:spPr>
          <a:xfrm>
            <a:off x="1676400" y="381000"/>
            <a:ext cx="5014913" cy="2217737"/>
          </a:xfrm>
          <a:noFill/>
        </p:spPr>
      </p:pic>
      <p:sp>
        <p:nvSpPr>
          <p:cNvPr id="67589" name="TextBox 4"/>
          <p:cNvSpPr txBox="1">
            <a:spLocks noChangeArrowheads="1"/>
          </p:cNvSpPr>
          <p:nvPr/>
        </p:nvSpPr>
        <p:spPr bwMode="auto">
          <a:xfrm>
            <a:off x="228600" y="3546475"/>
            <a:ext cx="8553450" cy="831850"/>
          </a:xfrm>
          <a:prstGeom prst="rect">
            <a:avLst/>
          </a:prstGeom>
          <a:noFill/>
          <a:ln w="9525">
            <a:noFill/>
            <a:miter lim="800000"/>
            <a:headEnd/>
            <a:tailEnd/>
          </a:ln>
        </p:spPr>
        <p:txBody>
          <a:bodyPr wrap="none">
            <a:spAutoFit/>
          </a:bodyPr>
          <a:lstStyle/>
          <a:p>
            <a:pPr marL="285750" indent="-285750">
              <a:buFont typeface="Arial" pitchFamily="34" charset="0"/>
              <a:buChar char="•"/>
            </a:pPr>
            <a:r>
              <a:rPr lang="en-IN" sz="1600"/>
              <a:t>Gene represents a single solution to a problem</a:t>
            </a:r>
          </a:p>
          <a:p>
            <a:pPr marL="285750" indent="-285750">
              <a:buFont typeface="Arial" pitchFamily="34" charset="0"/>
              <a:buChar char="•"/>
            </a:pPr>
            <a:r>
              <a:rPr lang="en-US" sz="1600"/>
              <a:t>chromosome (individual) is composed of several genes or multiple similar solutions.</a:t>
            </a:r>
          </a:p>
          <a:p>
            <a:pPr marL="285750" indent="-285750">
              <a:buFont typeface="Arial" pitchFamily="34" charset="0"/>
              <a:buChar char="•"/>
            </a:pPr>
            <a:r>
              <a:rPr lang="en-US" sz="1600"/>
              <a:t>population of individuals are maintained within search space - all solutions to the problem</a:t>
            </a:r>
            <a:endParaRPr lang="en-IN" sz="1600"/>
          </a:p>
        </p:txBody>
      </p:sp>
      <p:sp>
        <p:nvSpPr>
          <p:cNvPr id="67590" name="TextBox 5"/>
          <p:cNvSpPr txBox="1">
            <a:spLocks noChangeArrowheads="1"/>
          </p:cNvSpPr>
          <p:nvPr/>
        </p:nvSpPr>
        <p:spPr bwMode="auto">
          <a:xfrm>
            <a:off x="1371600" y="762000"/>
            <a:ext cx="5891213" cy="369888"/>
          </a:xfrm>
          <a:prstGeom prst="rect">
            <a:avLst/>
          </a:prstGeom>
          <a:noFill/>
          <a:ln w="9525">
            <a:noFill/>
            <a:miter lim="800000"/>
            <a:headEnd/>
            <a:tailEnd/>
          </a:ln>
        </p:spPr>
        <p:txBody>
          <a:bodyPr wrap="none">
            <a:spAutoFit/>
          </a:bodyPr>
          <a:lstStyle/>
          <a:p>
            <a:r>
              <a:rPr lang="en-IN" b="1"/>
              <a:t>Components of a search space in Genetic algorithm</a:t>
            </a:r>
          </a:p>
        </p:txBody>
      </p:sp>
      <p:sp>
        <p:nvSpPr>
          <p:cNvPr id="7" name="Rectangle 3"/>
          <p:cNvSpPr>
            <a:spLocks noChangeArrowheads="1"/>
          </p:cNvSpPr>
          <p:nvPr/>
        </p:nvSpPr>
        <p:spPr bwMode="auto">
          <a:xfrm>
            <a:off x="381000" y="4783138"/>
            <a:ext cx="7391400" cy="20589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88872" anchor="ctr">
            <a:spAutoFit/>
          </a:bodyPr>
          <a:lstStyle/>
          <a:p>
            <a:pPr>
              <a:defRPr/>
            </a:pPr>
            <a:r>
              <a:rPr lang="en-US" sz="1600" b="1" dirty="0">
                <a:solidFill>
                  <a:srgbClr val="273239"/>
                </a:solidFill>
                <a:latin typeface="urw-din"/>
              </a:rPr>
              <a:t>The whole algorithm can be summarized as </a:t>
            </a:r>
            <a:r>
              <a:rPr lang="en-US" sz="1600" b="1" dirty="0">
                <a:solidFill>
                  <a:srgbClr val="273239"/>
                </a:solidFill>
                <a:latin typeface="Arial"/>
              </a:rPr>
              <a:t>–  </a:t>
            </a:r>
            <a:endParaRPr lang="en-US" sz="1600" b="1" dirty="0">
              <a:solidFill>
                <a:srgbClr val="273239"/>
              </a:solidFill>
              <a:latin typeface="Consolas" pitchFamily="49" charset="0"/>
            </a:endParaRPr>
          </a:p>
          <a:p>
            <a:pPr marL="228600" indent="-228600">
              <a:buFontTx/>
              <a:buAutoNum type="arabicParenR"/>
              <a:defRPr/>
            </a:pPr>
            <a:r>
              <a:rPr lang="en-US" sz="1600" b="1" dirty="0">
                <a:solidFill>
                  <a:srgbClr val="273239"/>
                </a:solidFill>
                <a:latin typeface="Consolas" pitchFamily="49" charset="0"/>
              </a:rPr>
              <a:t>Randomly initialize n populations </a:t>
            </a:r>
          </a:p>
          <a:p>
            <a:pPr marL="228600" indent="-228600">
              <a:buFontTx/>
              <a:buAutoNum type="arabicParenR"/>
              <a:defRPr/>
            </a:pPr>
            <a:r>
              <a:rPr lang="en-US" sz="1600" b="1" dirty="0">
                <a:solidFill>
                  <a:srgbClr val="273239"/>
                </a:solidFill>
                <a:latin typeface="Consolas" pitchFamily="49" charset="0"/>
              </a:rPr>
              <a:t>Determine fitness of population </a:t>
            </a:r>
          </a:p>
          <a:p>
            <a:pPr marL="228600" indent="-228600">
              <a:buFontTx/>
              <a:buAutoNum type="arabicParenR"/>
              <a:defRPr/>
            </a:pPr>
            <a:r>
              <a:rPr lang="en-US" sz="1600" b="1" dirty="0">
                <a:solidFill>
                  <a:srgbClr val="273239"/>
                </a:solidFill>
                <a:latin typeface="Consolas" pitchFamily="49" charset="0"/>
              </a:rPr>
              <a:t>Until convergence repeat: </a:t>
            </a:r>
          </a:p>
          <a:p>
            <a:pPr>
              <a:defRPr/>
            </a:pPr>
            <a:r>
              <a:rPr lang="en-US" sz="1600" b="1" dirty="0">
                <a:solidFill>
                  <a:srgbClr val="273239"/>
                </a:solidFill>
                <a:latin typeface="Consolas" pitchFamily="49" charset="0"/>
              </a:rPr>
              <a:t>	a) Select parents from population </a:t>
            </a:r>
          </a:p>
          <a:p>
            <a:pPr>
              <a:defRPr/>
            </a:pPr>
            <a:r>
              <a:rPr lang="en-US" sz="1600" b="1" dirty="0">
                <a:solidFill>
                  <a:srgbClr val="273239"/>
                </a:solidFill>
                <a:latin typeface="Consolas" pitchFamily="49" charset="0"/>
              </a:rPr>
              <a:t>	b) Crossover and generate new population </a:t>
            </a:r>
          </a:p>
          <a:p>
            <a:pPr>
              <a:defRPr/>
            </a:pPr>
            <a:r>
              <a:rPr lang="en-US" sz="1600" b="1" dirty="0">
                <a:solidFill>
                  <a:srgbClr val="273239"/>
                </a:solidFill>
                <a:latin typeface="Consolas" pitchFamily="49" charset="0"/>
              </a:rPr>
              <a:t>	c) Perform mutation on new population 	</a:t>
            </a:r>
          </a:p>
          <a:p>
            <a:pPr>
              <a:defRPr/>
            </a:pPr>
            <a:r>
              <a:rPr lang="en-US" sz="1600" b="1" dirty="0">
                <a:solidFill>
                  <a:srgbClr val="273239"/>
                </a:solidFill>
                <a:latin typeface="Consolas" pitchFamily="49" charset="0"/>
              </a:rPr>
              <a:t>	d) Calculate fitness for new population</a:t>
            </a:r>
            <a:r>
              <a:rPr lang="en-US" sz="1000" b="1" dirty="0"/>
              <a:t> </a:t>
            </a:r>
            <a:endParaRPr lang="en-US" sz="24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IN" smtClean="0"/>
              <a:t>Advantages-disadvantages of GA</a:t>
            </a:r>
          </a:p>
        </p:txBody>
      </p:sp>
      <p:sp>
        <p:nvSpPr>
          <p:cNvPr id="71683" name="Content Placeholder 2"/>
          <p:cNvSpPr>
            <a:spLocks noGrp="1"/>
          </p:cNvSpPr>
          <p:nvPr>
            <p:ph sz="half" idx="1"/>
          </p:nvPr>
        </p:nvSpPr>
        <p:spPr/>
        <p:txBody>
          <a:bodyPr/>
          <a:lstStyle/>
          <a:p>
            <a:r>
              <a:rPr lang="en-US" sz="1800" smtClean="0"/>
              <a:t>Does not require any derivative information (which may not be available for many real-world problems).</a:t>
            </a:r>
          </a:p>
          <a:p>
            <a:r>
              <a:rPr lang="en-US" sz="1800" smtClean="0"/>
              <a:t>Is faster and more efficient as compared to the traditional methods.</a:t>
            </a:r>
          </a:p>
          <a:p>
            <a:r>
              <a:rPr lang="en-US" sz="1800" smtClean="0"/>
              <a:t>Provides a list of “good” solutions and not just a single solution.</a:t>
            </a:r>
          </a:p>
          <a:p>
            <a:endParaRPr lang="en-IN" sz="1800" smtClean="0"/>
          </a:p>
        </p:txBody>
      </p:sp>
      <p:sp>
        <p:nvSpPr>
          <p:cNvPr id="71684" name="Content Placeholder 3"/>
          <p:cNvSpPr>
            <a:spLocks noGrp="1"/>
          </p:cNvSpPr>
          <p:nvPr>
            <p:ph sz="half" idx="2"/>
          </p:nvPr>
        </p:nvSpPr>
        <p:spPr>
          <a:xfrm>
            <a:off x="4648200" y="1600200"/>
            <a:ext cx="4038600" cy="4114800"/>
          </a:xfrm>
        </p:spPr>
        <p:txBody>
          <a:bodyPr/>
          <a:lstStyle/>
          <a:p>
            <a:r>
              <a:rPr lang="en-US" sz="1800" smtClean="0"/>
              <a:t>GAs are not suited for all problems, especially problems which are simple and for which derivative information is available.</a:t>
            </a:r>
          </a:p>
          <a:p>
            <a:r>
              <a:rPr lang="en-US" sz="1800" smtClean="0"/>
              <a:t>Fitness value is calculated repeatedly which might be computationally expensive</a:t>
            </a:r>
          </a:p>
          <a:p>
            <a:r>
              <a:rPr lang="en-US" sz="1800" smtClean="0"/>
              <a:t>Being stochastic, there are no guarantees on the optimality or the quality of the solution.</a:t>
            </a:r>
          </a:p>
          <a:p>
            <a:endParaRPr lang="en-IN" sz="1800" smtClean="0"/>
          </a:p>
        </p:txBody>
      </p:sp>
      <p:sp>
        <p:nvSpPr>
          <p:cNvPr id="71685" name="Slide Number Placeholder 4"/>
          <p:cNvSpPr>
            <a:spLocks noGrp="1"/>
          </p:cNvSpPr>
          <p:nvPr>
            <p:ph type="sldNum" sz="quarter" idx="10"/>
          </p:nvPr>
        </p:nvSpPr>
        <p:spPr>
          <a:noFill/>
        </p:spPr>
        <p:txBody>
          <a:bodyPr/>
          <a:lstStyle/>
          <a:p>
            <a:fld id="{0BBAC039-BEBB-44E6-9D04-F50B653D9068}" type="slidenum">
              <a:rPr lang="en-US" altLang="en-US" smtClean="0">
                <a:latin typeface="Arial" pitchFamily="34" charset="0"/>
              </a:rPr>
              <a:pPr/>
              <a:t>5</a:t>
            </a:fld>
            <a:endParaRPr lang="en-US" altLang="en-US" smtClean="0">
              <a:latin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196</Words>
  <Application>Microsoft Office PowerPoint</Application>
  <PresentationFormat>On-screen Show (4:3)</PresentationFormat>
  <Paragraphs>34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21BTB102T</vt:lpstr>
      <vt:lpstr>Slide 2</vt:lpstr>
      <vt:lpstr>Slide 3</vt:lpstr>
      <vt:lpstr>Slide 4</vt:lpstr>
      <vt:lpstr>Advantages-disadvantages of GA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Admin</dc:creator>
  <cp:lastModifiedBy>Admin</cp:lastModifiedBy>
  <cp:revision>2</cp:revision>
  <dcterms:created xsi:type="dcterms:W3CDTF">2022-09-07T06:07:40Z</dcterms:created>
  <dcterms:modified xsi:type="dcterms:W3CDTF">2022-09-07T06:16:41Z</dcterms:modified>
</cp:coreProperties>
</file>