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9"/>
  </p:notesMasterIdLst>
  <p:handoutMasterIdLst>
    <p:handoutMasterId r:id="rId20"/>
  </p:handoutMasterIdLst>
  <p:sldIdLst>
    <p:sldId id="256" r:id="rId4"/>
    <p:sldId id="361" r:id="rId5"/>
    <p:sldId id="351" r:id="rId6"/>
    <p:sldId id="261" r:id="rId7"/>
    <p:sldId id="348" r:id="rId8"/>
    <p:sldId id="349" r:id="rId9"/>
    <p:sldId id="350" r:id="rId10"/>
    <p:sldId id="362" r:id="rId11"/>
    <p:sldId id="352" r:id="rId12"/>
    <p:sldId id="353" r:id="rId13"/>
    <p:sldId id="354" r:id="rId14"/>
    <p:sldId id="355" r:id="rId15"/>
    <p:sldId id="356" r:id="rId16"/>
    <p:sldId id="426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 /><Relationship Id="rId13" Type="http://schemas.openxmlformats.org/officeDocument/2006/relationships/slide" Target="slides/slide10.xml" /><Relationship Id="rId18" Type="http://schemas.openxmlformats.org/officeDocument/2006/relationships/slide" Target="slides/slide15.xml" /><Relationship Id="rId3" Type="http://schemas.openxmlformats.org/officeDocument/2006/relationships/slideMaster" Target="slideMasters/slideMaster3.xml" /><Relationship Id="rId21" Type="http://schemas.openxmlformats.org/officeDocument/2006/relationships/presProps" Target="presProps.xml" /><Relationship Id="rId7" Type="http://schemas.openxmlformats.org/officeDocument/2006/relationships/slide" Target="slides/slide4.xml" /><Relationship Id="rId12" Type="http://schemas.openxmlformats.org/officeDocument/2006/relationships/slide" Target="slides/slide9.xml" /><Relationship Id="rId17" Type="http://schemas.openxmlformats.org/officeDocument/2006/relationships/slide" Target="slides/slide14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3.xml" /><Relationship Id="rId20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slide" Target="slides/slide8.xml" /><Relationship Id="rId24" Type="http://schemas.openxmlformats.org/officeDocument/2006/relationships/tableStyles" Target="tableStyles.xml" /><Relationship Id="rId5" Type="http://schemas.openxmlformats.org/officeDocument/2006/relationships/slide" Target="slides/slide2.xml" /><Relationship Id="rId15" Type="http://schemas.openxmlformats.org/officeDocument/2006/relationships/slide" Target="slides/slide12.xml" /><Relationship Id="rId23" Type="http://schemas.openxmlformats.org/officeDocument/2006/relationships/theme" Target="theme/theme1.xml" /><Relationship Id="rId10" Type="http://schemas.openxmlformats.org/officeDocument/2006/relationships/slide" Target="slides/slide7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slide" Target="slides/slide11.xml" /><Relationship Id="rId22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444C9-CBCA-44A0-96A5-E59D5EB9AC7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8EEA7-C7F3-474D-BBF4-A63E51B3A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72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Master" Target="../slideMasters/slideMaster2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3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883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02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39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5" Type="http://schemas.openxmlformats.org/officeDocument/2006/relationships/theme" Target="../theme/theme1.xml" /><Relationship Id="rId4" Type="http://schemas.openxmlformats.org/officeDocument/2006/relationships/slideLayout" Target="../slideLayouts/slideLayout4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7.xml" /><Relationship Id="rId3" Type="http://schemas.openxmlformats.org/officeDocument/2006/relationships/slideLayout" Target="../slideLayouts/slideLayout7.xml" /><Relationship Id="rId7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6.xml" /><Relationship Id="rId2" Type="http://schemas.openxmlformats.org/officeDocument/2006/relationships/slideLayout" Target="../slideLayouts/slideLayout6.xml" /><Relationship Id="rId1" Type="http://schemas.openxmlformats.org/officeDocument/2006/relationships/slideLayout" Target="../slideLayouts/slideLayout5.xml" /><Relationship Id="rId6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9.xml" /><Relationship Id="rId10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8.xml" /><Relationship Id="rId9" Type="http://schemas.openxmlformats.org/officeDocument/2006/relationships/slideLayout" Target="../slideLayouts/slideLayout13.xml" /><Relationship Id="rId14" Type="http://schemas.openxmlformats.org/officeDocument/2006/relationships/theme" Target="../theme/theme2.xml" 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18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52" r:id="rId3"/>
    <p:sldLayoutId id="2147483753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  <p:sldLayoutId id="2147483751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0F8743-FFB4-4FAE-8605-DEE70EC88649}"/>
              </a:ext>
            </a:extLst>
          </p:cNvPr>
          <p:cNvSpPr/>
          <p:nvPr/>
        </p:nvSpPr>
        <p:spPr>
          <a:xfrm>
            <a:off x="0" y="510363"/>
            <a:ext cx="12191999" cy="206835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164200" y="820101"/>
            <a:ext cx="953651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OBJECT ORIENTED DESIGN AND PROGRAMMING(21CSCS101T)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418951" y="5913624"/>
            <a:ext cx="52006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Arvind Kumar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6DC4D8-27F2-446B-97D4-309B4EA2B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06" y="1420266"/>
            <a:ext cx="3772824" cy="37728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629733"/>
          </a:xfrm>
        </p:spPr>
        <p:txBody>
          <a:bodyPr/>
          <a:lstStyle/>
          <a:p>
            <a:pPr algn="l"/>
            <a:r>
              <a:rPr lang="en-IN" sz="3200" b="1" dirty="0"/>
              <a:t>Characteristics of POPs:</a:t>
            </a:r>
          </a:p>
          <a:p>
            <a:pPr algn="l"/>
            <a:endParaRPr lang="en-I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Emphasis is on doing things (algorithms).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Large Programs are divided into smaller programs known as functions.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Most of the functions share global data.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This is one of the changes introduced by ANSI C++.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103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0" name="Picture 2" descr="http://www.hexainclude.com/wp-content/uploads/2016/06/pop.png">
            <a:extLst>
              <a:ext uri="{FF2B5EF4-FFF2-40B4-BE49-F238E27FC236}">
                <a16:creationId xmlns:a16="http://schemas.microsoft.com/office/drawing/2014/main" id="{C1305F0B-46A2-448A-AD65-AF10EDDE8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2" y="605861"/>
            <a:ext cx="8177074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462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8" name="Picture 2" descr="http://2.bp.blogspot.com/-G5y8fEByd8I/Td5-rMSbcQI/AAAAAAAAALY/Tu2LtLh8gKA/s1600/pop.JPG">
            <a:extLst>
              <a:ext uri="{FF2B5EF4-FFF2-40B4-BE49-F238E27FC236}">
                <a16:creationId xmlns:a16="http://schemas.microsoft.com/office/drawing/2014/main" id="{0F564B10-D7EF-4CE7-81A3-AFA3479B5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7" y="757853"/>
            <a:ext cx="9601200" cy="50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07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55640" y="825344"/>
            <a:ext cx="10947042" cy="356643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Data move openly around the system from function to function.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Function transform data from one form to another.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Employs top down approach in program design.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653145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9613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50890" y="122742"/>
            <a:ext cx="10947042" cy="744033"/>
          </a:xfrm>
        </p:spPr>
        <p:txBody>
          <a:bodyPr/>
          <a:lstStyle/>
          <a:p>
            <a:pPr algn="l"/>
            <a:r>
              <a:rPr lang="en-US" sz="3200" dirty="0"/>
              <a:t>Steps in learning C++ language: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195945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4E7FA86-3F92-4520-8504-41FF38624408}"/>
              </a:ext>
            </a:extLst>
          </p:cNvPr>
          <p:cNvGrpSpPr/>
          <p:nvPr/>
        </p:nvGrpSpPr>
        <p:grpSpPr>
          <a:xfrm>
            <a:off x="648068" y="2305718"/>
            <a:ext cx="11128824" cy="2009107"/>
            <a:chOff x="373488" y="2562893"/>
            <a:chExt cx="11128824" cy="20091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0A7769-60A0-4E96-81ED-B847812098A8}"/>
                </a:ext>
              </a:extLst>
            </p:cNvPr>
            <p:cNvSpPr/>
            <p:nvPr/>
          </p:nvSpPr>
          <p:spPr>
            <a:xfrm>
              <a:off x="373488" y="2562896"/>
              <a:ext cx="2202288" cy="200910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C++ Character Set</a:t>
              </a:r>
              <a:endParaRPr lang="en-IN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ight Arrow 9">
              <a:extLst>
                <a:ext uri="{FF2B5EF4-FFF2-40B4-BE49-F238E27FC236}">
                  <a16:creationId xmlns:a16="http://schemas.microsoft.com/office/drawing/2014/main" id="{19417F47-8757-4E17-922F-45316DB6C7E5}"/>
                </a:ext>
              </a:extLst>
            </p:cNvPr>
            <p:cNvSpPr/>
            <p:nvPr/>
          </p:nvSpPr>
          <p:spPr>
            <a:xfrm>
              <a:off x="2652245" y="3097366"/>
              <a:ext cx="595647" cy="135231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ight Arrow 10">
              <a:extLst>
                <a:ext uri="{FF2B5EF4-FFF2-40B4-BE49-F238E27FC236}">
                  <a16:creationId xmlns:a16="http://schemas.microsoft.com/office/drawing/2014/main" id="{7ECDE7E7-3B04-4FD0-8A81-554D1B3D7914}"/>
                </a:ext>
              </a:extLst>
            </p:cNvPr>
            <p:cNvSpPr/>
            <p:nvPr/>
          </p:nvSpPr>
          <p:spPr>
            <a:xfrm>
              <a:off x="5553210" y="3097366"/>
              <a:ext cx="595647" cy="135231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ight Arrow 11">
              <a:extLst>
                <a:ext uri="{FF2B5EF4-FFF2-40B4-BE49-F238E27FC236}">
                  <a16:creationId xmlns:a16="http://schemas.microsoft.com/office/drawing/2014/main" id="{02C75D34-D0C9-4958-B2E9-C6A5311AA67F}"/>
                </a:ext>
              </a:extLst>
            </p:cNvPr>
            <p:cNvSpPr/>
            <p:nvPr/>
          </p:nvSpPr>
          <p:spPr>
            <a:xfrm>
              <a:off x="8504083" y="3097365"/>
              <a:ext cx="595647" cy="135231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4E461B-2133-4CB0-91CC-6014E0549998}"/>
                </a:ext>
              </a:extLst>
            </p:cNvPr>
            <p:cNvSpPr/>
            <p:nvPr/>
          </p:nvSpPr>
          <p:spPr>
            <a:xfrm>
              <a:off x="3312688" y="2562893"/>
              <a:ext cx="2202288" cy="200910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Constants</a:t>
              </a:r>
            </a:p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Variables</a:t>
              </a:r>
            </a:p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Keywords</a:t>
              </a:r>
              <a:endParaRPr lang="en-IN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79D1F5-6866-46B4-ADDF-3BE1B1F2C08D}"/>
                </a:ext>
              </a:extLst>
            </p:cNvPr>
            <p:cNvSpPr/>
            <p:nvPr/>
          </p:nvSpPr>
          <p:spPr>
            <a:xfrm>
              <a:off x="6236999" y="2562893"/>
              <a:ext cx="2202288" cy="200910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Instructions</a:t>
              </a:r>
              <a:endParaRPr lang="en-IN" b="1" dirty="0">
                <a:solidFill>
                  <a:schemeClr val="tx2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D2595A-4A8F-4185-94A1-0106019754E4}"/>
                </a:ext>
              </a:extLst>
            </p:cNvPr>
            <p:cNvSpPr/>
            <p:nvPr/>
          </p:nvSpPr>
          <p:spPr>
            <a:xfrm>
              <a:off x="9300024" y="2562893"/>
              <a:ext cx="2202288" cy="200910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Program</a:t>
              </a:r>
              <a:endParaRPr lang="en-IN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634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612069" y="3075057"/>
            <a:ext cx="634409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N" sz="4000" b="1" dirty="0"/>
              <a:t>Software Evaluation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96931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A1BDF5A-B843-4FB5-A520-AEBBECAEE6B5}"/>
              </a:ext>
            </a:extLst>
          </p:cNvPr>
          <p:cNvGrpSpPr/>
          <p:nvPr/>
        </p:nvGrpSpPr>
        <p:grpSpPr>
          <a:xfrm>
            <a:off x="2417763" y="824936"/>
            <a:ext cx="7086600" cy="4800600"/>
            <a:chOff x="2817812" y="1406480"/>
            <a:chExt cx="7086600" cy="4800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9C6046-709A-4577-94C8-9E4D6B23CCFA}"/>
                </a:ext>
              </a:extLst>
            </p:cNvPr>
            <p:cNvSpPr/>
            <p:nvPr/>
          </p:nvSpPr>
          <p:spPr>
            <a:xfrm>
              <a:off x="2817812" y="1406480"/>
              <a:ext cx="7086600" cy="48006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5D96C8-E829-453D-A065-6A667D664A31}"/>
                </a:ext>
              </a:extLst>
            </p:cNvPr>
            <p:cNvSpPr/>
            <p:nvPr/>
          </p:nvSpPr>
          <p:spPr>
            <a:xfrm>
              <a:off x="3503612" y="1938807"/>
              <a:ext cx="5715000" cy="3733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26B9B61-252B-4652-B000-D35654CEE06C}"/>
                </a:ext>
              </a:extLst>
            </p:cNvPr>
            <p:cNvSpPr/>
            <p:nvPr/>
          </p:nvSpPr>
          <p:spPr>
            <a:xfrm>
              <a:off x="4341812" y="2374810"/>
              <a:ext cx="4038600" cy="286179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D6872D-97DD-4819-BAB7-D925C7108007}"/>
                </a:ext>
              </a:extLst>
            </p:cNvPr>
            <p:cNvSpPr/>
            <p:nvPr/>
          </p:nvSpPr>
          <p:spPr>
            <a:xfrm>
              <a:off x="4951412" y="2743200"/>
              <a:ext cx="2895600" cy="213360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9C7A99-BC53-4293-88F0-625930FB1E8E}"/>
                </a:ext>
              </a:extLst>
            </p:cNvPr>
            <p:cNvSpPr/>
            <p:nvPr/>
          </p:nvSpPr>
          <p:spPr>
            <a:xfrm>
              <a:off x="5408612" y="3083892"/>
              <a:ext cx="2057400" cy="1371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275739-5AF5-44F5-91CF-0F3B847E1816}"/>
                </a:ext>
              </a:extLst>
            </p:cNvPr>
            <p:cNvSpPr txBox="1"/>
            <p:nvPr/>
          </p:nvSpPr>
          <p:spPr>
            <a:xfrm>
              <a:off x="5713412" y="3505200"/>
              <a:ext cx="14970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</a:rPr>
                <a:t> 1,0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83EDCD-CF6A-41B6-BB7B-D57C16B7DEA0}"/>
                </a:ext>
              </a:extLst>
            </p:cNvPr>
            <p:cNvSpPr txBox="1"/>
            <p:nvPr/>
          </p:nvSpPr>
          <p:spPr>
            <a:xfrm>
              <a:off x="5291930" y="4873086"/>
              <a:ext cx="2516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Assembly Language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6A4054-C6C3-475B-83D1-8A7929142D20}"/>
                </a:ext>
              </a:extLst>
            </p:cNvPr>
            <p:cNvSpPr txBox="1"/>
            <p:nvPr/>
          </p:nvSpPr>
          <p:spPr>
            <a:xfrm>
              <a:off x="4797424" y="5223828"/>
              <a:ext cx="3505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/>
                <a:t>Procedure Oriented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15BC8F-81E3-4C6A-98C8-EEFC53C9AC3F}"/>
                </a:ext>
              </a:extLst>
            </p:cNvPr>
            <p:cNvSpPr txBox="1"/>
            <p:nvPr/>
          </p:nvSpPr>
          <p:spPr>
            <a:xfrm>
              <a:off x="4341812" y="5727408"/>
              <a:ext cx="457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</a:rPr>
                <a:t>Object  Oriented  Programming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51C911-B7F1-457D-8D39-58250E3575B6}"/>
                </a:ext>
              </a:extLst>
            </p:cNvPr>
            <p:cNvSpPr txBox="1"/>
            <p:nvPr/>
          </p:nvSpPr>
          <p:spPr>
            <a:xfrm>
              <a:off x="5351462" y="4492265"/>
              <a:ext cx="267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Machine Language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905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612069" y="3075057"/>
            <a:ext cx="634409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4000" b="1" dirty="0"/>
              <a:t>Introduction &amp; History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2604405"/>
          </a:xfrm>
        </p:spPr>
        <p:txBody>
          <a:bodyPr/>
          <a:lstStyle/>
          <a:p>
            <a:pPr algn="just"/>
            <a:r>
              <a:rPr lang="en-IN" sz="3200" dirty="0"/>
              <a:t>C++ is an object oriented programming language. It was developed by Bjarne Stroustrup at AT &amp; T Bell’s Laboratory in 1979 at Murray Hill, New Jersey, USA. </a:t>
            </a:r>
          </a:p>
          <a:p>
            <a:pPr algn="just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557895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8" name="Picture 2" descr="http://freefeast.info/wp-content/uploads/2015/08/Bjarne-Stroustrup.jpeg">
            <a:extLst>
              <a:ext uri="{FF2B5EF4-FFF2-40B4-BE49-F238E27FC236}">
                <a16:creationId xmlns:a16="http://schemas.microsoft.com/office/drawing/2014/main" id="{56357111-60B3-469A-B46F-3C8630347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68" y="3190874"/>
            <a:ext cx="3353017" cy="28711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6786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881005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Bjarne Stroustrup was an admirer of Simula67 and a strong supporter of C programming. So he combined both the language and generated a new language known as C++ Programming. </a:t>
            </a:r>
          </a:p>
          <a:p>
            <a:pPr marL="0" indent="0" algn="just">
              <a:buNone/>
            </a:pPr>
            <a:endParaRPr lang="en-IN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Initially, it was called “C with Classes”. However, in 1983, the name was changed to C++.</a:t>
            </a:r>
          </a:p>
          <a:p>
            <a:pPr marL="0" indent="0" algn="just">
              <a:buNone/>
            </a:pPr>
            <a:endParaRPr lang="en-IN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The idea of C++ comes from the C increment operator ++, therefore, C++ is an incremented version of C Programming.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481695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981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4690380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C++ is a superset of C. Therefore, almost all C programs are also C++ programs. </a:t>
            </a:r>
          </a:p>
          <a:p>
            <a:pPr marL="0" indent="0" algn="just">
              <a:buNone/>
            </a:pPr>
            <a:endParaRPr lang="en-IN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The most important facilities that C++ adds on to C are classes, Inheritance, function overloading and operator overloading. </a:t>
            </a:r>
          </a:p>
          <a:p>
            <a:pPr algn="just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767445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590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376381" y="3231862"/>
            <a:ext cx="68822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200" b="1" dirty="0"/>
              <a:t>Procedure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93349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2518680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N" sz="3200" dirty="0"/>
              <a:t>Conventional programming, using high level languages such as COBOL, FORTRAN and C is commonly known as Procedure Oriented Programming (POP).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729345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378376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4931</TotalTime>
  <Words>293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Anushka Jain</cp:lastModifiedBy>
  <cp:revision>335</cp:revision>
  <dcterms:created xsi:type="dcterms:W3CDTF">2018-04-24T17:14:44Z</dcterms:created>
  <dcterms:modified xsi:type="dcterms:W3CDTF">2023-05-16T16:24:39Z</dcterms:modified>
</cp:coreProperties>
</file>