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9"/>
  </p:notesMasterIdLst>
  <p:handoutMasterIdLst>
    <p:handoutMasterId r:id="rId20"/>
  </p:handoutMasterIdLst>
  <p:sldIdLst>
    <p:sldId id="256" r:id="rId4"/>
    <p:sldId id="451" r:id="rId5"/>
    <p:sldId id="452" r:id="rId6"/>
    <p:sldId id="453" r:id="rId7"/>
    <p:sldId id="454" r:id="rId8"/>
    <p:sldId id="446" r:id="rId9"/>
    <p:sldId id="455" r:id="rId10"/>
    <p:sldId id="447" r:id="rId11"/>
    <p:sldId id="456" r:id="rId12"/>
    <p:sldId id="457" r:id="rId13"/>
    <p:sldId id="462" r:id="rId14"/>
    <p:sldId id="438" r:id="rId15"/>
    <p:sldId id="463" r:id="rId16"/>
    <p:sldId id="458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0" y="3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 /><Relationship Id="rId13" Type="http://schemas.openxmlformats.org/officeDocument/2006/relationships/slide" Target="slides/slide10.xml" /><Relationship Id="rId18" Type="http://schemas.openxmlformats.org/officeDocument/2006/relationships/slide" Target="slides/slide15.xml" /><Relationship Id="rId3" Type="http://schemas.openxmlformats.org/officeDocument/2006/relationships/slideMaster" Target="slideMasters/slideMaster3.xml" /><Relationship Id="rId21" Type="http://schemas.openxmlformats.org/officeDocument/2006/relationships/presProps" Target="presProps.xml" /><Relationship Id="rId7" Type="http://schemas.openxmlformats.org/officeDocument/2006/relationships/slide" Target="slides/slide4.xml" /><Relationship Id="rId12" Type="http://schemas.openxmlformats.org/officeDocument/2006/relationships/slide" Target="slides/slide9.xml" /><Relationship Id="rId17" Type="http://schemas.openxmlformats.org/officeDocument/2006/relationships/slide" Target="slides/slide14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3.xml" /><Relationship Id="rId20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3.xml" /><Relationship Id="rId11" Type="http://schemas.openxmlformats.org/officeDocument/2006/relationships/slide" Target="slides/slide8.xml" /><Relationship Id="rId24" Type="http://schemas.openxmlformats.org/officeDocument/2006/relationships/tableStyles" Target="tableStyles.xml" /><Relationship Id="rId5" Type="http://schemas.openxmlformats.org/officeDocument/2006/relationships/slide" Target="slides/slide2.xml" /><Relationship Id="rId15" Type="http://schemas.openxmlformats.org/officeDocument/2006/relationships/slide" Target="slides/slide12.xml" /><Relationship Id="rId23" Type="http://schemas.openxmlformats.org/officeDocument/2006/relationships/theme" Target="theme/theme1.xml" /><Relationship Id="rId10" Type="http://schemas.openxmlformats.org/officeDocument/2006/relationships/slide" Target="slides/slide7.xml" /><Relationship Id="rId19" Type="http://schemas.openxmlformats.org/officeDocument/2006/relationships/notesMaster" Target="notesMasters/notesMaster1.xml" /><Relationship Id="rId4" Type="http://schemas.openxmlformats.org/officeDocument/2006/relationships/slide" Target="slides/slide1.xml" /><Relationship Id="rId9" Type="http://schemas.openxmlformats.org/officeDocument/2006/relationships/slide" Target="slides/slide6.xml" /><Relationship Id="rId14" Type="http://schemas.openxmlformats.org/officeDocument/2006/relationships/slide" Target="slides/slide11.xml" /><Relationship Id="rId22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444C9-CBCA-44A0-96A5-E59D5EB9AC79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8EEA7-C7F3-474D-BBF4-A63E51B3A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72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3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2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Master" Target="../slideMasters/slideMaster2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Master" Target="../slideMasters/slideMaster2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883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5603" y="14232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6F65D3-6563-4713-9BE8-7CF9A9390645}"/>
              </a:ext>
            </a:extLst>
          </p:cNvPr>
          <p:cNvCxnSpPr>
            <a:cxnSpLocks/>
          </p:cNvCxnSpPr>
          <p:nvPr/>
        </p:nvCxnSpPr>
        <p:spPr>
          <a:xfrm>
            <a:off x="0" y="6423750"/>
            <a:ext cx="8181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CCF9E78-6BBC-4373-8848-FD3950FEF73B}"/>
              </a:ext>
            </a:extLst>
          </p:cNvPr>
          <p:cNvSpPr/>
          <p:nvPr userDrawn="1"/>
        </p:nvSpPr>
        <p:spPr>
          <a:xfrm>
            <a:off x="0" y="6485021"/>
            <a:ext cx="12192000" cy="3729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5603" y="1247820"/>
            <a:ext cx="11573197" cy="426398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8448174" y="6000445"/>
            <a:ext cx="2956426" cy="561975"/>
          </a:xfrm>
          <a:prstGeom prst="rect">
            <a:avLst/>
          </a:prstGeom>
        </p:spPr>
        <p:txBody>
          <a:bodyPr/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 Programming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53607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 /><Relationship Id="rId13" Type="http://schemas.openxmlformats.org/officeDocument/2006/relationships/slideLayout" Target="../slideLayouts/slideLayout15.xml" /><Relationship Id="rId3" Type="http://schemas.openxmlformats.org/officeDocument/2006/relationships/slideLayout" Target="../slideLayouts/slideLayout5.xml" /><Relationship Id="rId7" Type="http://schemas.openxmlformats.org/officeDocument/2006/relationships/slideLayout" Target="../slideLayouts/slideLayout9.xml" /><Relationship Id="rId12" Type="http://schemas.openxmlformats.org/officeDocument/2006/relationships/slideLayout" Target="../slideLayouts/slideLayout14.xml" /><Relationship Id="rId2" Type="http://schemas.openxmlformats.org/officeDocument/2006/relationships/slideLayout" Target="../slideLayouts/slideLayout4.xml" /><Relationship Id="rId1" Type="http://schemas.openxmlformats.org/officeDocument/2006/relationships/slideLayout" Target="../slideLayouts/slideLayout3.xml" /><Relationship Id="rId6" Type="http://schemas.openxmlformats.org/officeDocument/2006/relationships/slideLayout" Target="../slideLayouts/slideLayout8.xml" /><Relationship Id="rId11" Type="http://schemas.openxmlformats.org/officeDocument/2006/relationships/slideLayout" Target="../slideLayouts/slideLayout13.xml" /><Relationship Id="rId5" Type="http://schemas.openxmlformats.org/officeDocument/2006/relationships/slideLayout" Target="../slideLayouts/slideLayout7.xml" /><Relationship Id="rId15" Type="http://schemas.openxmlformats.org/officeDocument/2006/relationships/theme" Target="../theme/theme2.xml" /><Relationship Id="rId10" Type="http://schemas.openxmlformats.org/officeDocument/2006/relationships/slideLayout" Target="../slideLayouts/slideLayout12.xml" /><Relationship Id="rId4" Type="http://schemas.openxmlformats.org/officeDocument/2006/relationships/slideLayout" Target="../slideLayouts/slideLayout6.xml" /><Relationship Id="rId9" Type="http://schemas.openxmlformats.org/officeDocument/2006/relationships/slideLayout" Target="../slideLayouts/slideLayout11.xml" /><Relationship Id="rId14" Type="http://schemas.openxmlformats.org/officeDocument/2006/relationships/slideLayout" Target="../slideLayouts/slideLayout16.xml" 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 /><Relationship Id="rId1" Type="http://schemas.openxmlformats.org/officeDocument/2006/relationships/slideLayout" Target="../slideLayouts/slideLayout17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  <p:sldLayoutId id="2147483751" r:id="rId13"/>
    <p:sldLayoutId id="2147483752" r:id="rId1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0F8743-FFB4-4FAE-8605-DEE70EC88649}"/>
              </a:ext>
            </a:extLst>
          </p:cNvPr>
          <p:cNvSpPr/>
          <p:nvPr/>
        </p:nvSpPr>
        <p:spPr>
          <a:xfrm>
            <a:off x="0" y="510363"/>
            <a:ext cx="12191999" cy="206835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8000"/>
                </a:schemeClr>
              </a:gs>
              <a:gs pos="27000">
                <a:schemeClr val="accent1">
                  <a:alpha val="52000"/>
                </a:schemeClr>
              </a:gs>
              <a:gs pos="86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164200" y="944376"/>
            <a:ext cx="953651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Object Oriented Design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en-US" altLang="ko-KR" sz="3600" b="1" dirty="0">
                <a:solidFill>
                  <a:schemeClr val="bg1"/>
                </a:solidFill>
              </a:rPr>
              <a:t>&amp; </a:t>
            </a:r>
            <a:r>
              <a:rPr lang="en-US" altLang="ko-KR" sz="3600" b="1">
                <a:solidFill>
                  <a:schemeClr val="bg1"/>
                </a:solidFill>
              </a:rPr>
              <a:t>Programming (21CSC101T) 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418951" y="5913624"/>
            <a:ext cx="52006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Arvind Kharwal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Adobe Fan Heiti Std B" panose="020B0700000000000000" pitchFamily="34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6DC4D8-27F2-446B-97D4-309B4EA2B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306" y="1420266"/>
            <a:ext cx="3772824" cy="37728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0000" endA="300" endPos="90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93740" y="424545"/>
            <a:ext cx="10947042" cy="2747279"/>
          </a:xfrm>
        </p:spPr>
        <p:txBody>
          <a:bodyPr/>
          <a:lstStyle/>
          <a:p>
            <a:pPr algn="l"/>
            <a:r>
              <a:rPr lang="en-US" sz="3200" dirty="0"/>
              <a:t>Solve this arithmetic instruction.</a:t>
            </a:r>
          </a:p>
          <a:p>
            <a:pPr algn="l"/>
            <a:endParaRPr lang="en-US" sz="3200" dirty="0"/>
          </a:p>
          <a:p>
            <a:pPr algn="l"/>
            <a:r>
              <a:rPr lang="en-US" sz="3200" dirty="0"/>
              <a:t>g = big / 2 + big * 4 / big - big + </a:t>
            </a:r>
            <a:r>
              <a:rPr lang="en-US" sz="3200" dirty="0" err="1"/>
              <a:t>abc</a:t>
            </a:r>
            <a:r>
              <a:rPr lang="en-US" sz="3200" dirty="0"/>
              <a:t> / 3 ;</a:t>
            </a:r>
          </a:p>
          <a:p>
            <a:pPr algn="l"/>
            <a:r>
              <a:rPr lang="en-US" sz="3200" dirty="0"/>
              <a:t>(</a:t>
            </a:r>
            <a:r>
              <a:rPr lang="en-US" sz="3200" dirty="0" err="1"/>
              <a:t>abc</a:t>
            </a:r>
            <a:r>
              <a:rPr lang="en-US" sz="3200" dirty="0"/>
              <a:t> = 2.5, big = 2, assume g to be a float)</a:t>
            </a:r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538845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8774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66832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595456" y="3231864"/>
            <a:ext cx="68822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200" b="1" dirty="0"/>
              <a:t>Type Declaration Instructions</a:t>
            </a:r>
          </a:p>
        </p:txBody>
      </p:sp>
    </p:spTree>
    <p:extLst>
      <p:ext uri="{BB962C8B-B14F-4D97-AF65-F5344CB8AC3E}">
        <p14:creationId xmlns:p14="http://schemas.microsoft.com/office/powerpoint/2010/main" val="12729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3487" y="257578"/>
            <a:ext cx="11603865" cy="5872766"/>
          </a:xfrm>
        </p:spPr>
        <p:txBody>
          <a:bodyPr/>
          <a:lstStyle/>
          <a:p>
            <a:br>
              <a:rPr lang="en-US" altLang="en-US" sz="3200" dirty="0"/>
            </a:br>
            <a:br>
              <a:rPr lang="en-US" altLang="en-US" sz="3200" dirty="0"/>
            </a:br>
            <a:r>
              <a:rPr lang="en-US" altLang="en-US" sz="3200" dirty="0"/>
              <a:t>	</a:t>
            </a:r>
            <a:r>
              <a:rPr lang="en-US" altLang="en-US" sz="4000" dirty="0"/>
              <a:t>Data type </a:t>
            </a:r>
            <a:r>
              <a:rPr lang="en-US" altLang="en-US" sz="4000" dirty="0" err="1"/>
              <a:t>variable_name</a:t>
            </a:r>
            <a:r>
              <a:rPr lang="en-US" altLang="en-US" sz="4000" dirty="0"/>
              <a:t>;</a:t>
            </a:r>
            <a:br>
              <a:rPr lang="en-US" altLang="en-US" sz="4000" dirty="0"/>
            </a:br>
            <a:br>
              <a:rPr lang="en-US" altLang="en-US" sz="4000" dirty="0"/>
            </a:br>
            <a:r>
              <a:rPr lang="en-US" altLang="en-US" sz="4000" dirty="0"/>
              <a:t>	Examples:</a:t>
            </a:r>
            <a:br>
              <a:rPr lang="en-US" altLang="en-US" sz="4000" dirty="0"/>
            </a:br>
            <a:r>
              <a:rPr lang="en-US" altLang="en-US" sz="4000" dirty="0"/>
              <a:t>			</a:t>
            </a:r>
            <a:r>
              <a:rPr lang="en-US" altLang="en-US" sz="4000" dirty="0" err="1"/>
              <a:t>int</a:t>
            </a:r>
            <a:r>
              <a:rPr lang="en-US" altLang="en-US" sz="4000" dirty="0"/>
              <a:t> a;</a:t>
            </a:r>
            <a:br>
              <a:rPr lang="en-US" altLang="en-US" sz="4000" dirty="0"/>
            </a:br>
            <a:r>
              <a:rPr lang="en-US" altLang="en-US" sz="4000" dirty="0"/>
              <a:t>			float b;</a:t>
            </a:r>
            <a:br>
              <a:rPr lang="en-US" altLang="en-US" sz="4000" dirty="0"/>
            </a:br>
            <a:r>
              <a:rPr lang="en-US" altLang="en-US" sz="4000" dirty="0"/>
              <a:t>			char c;</a:t>
            </a:r>
            <a:br>
              <a:rPr lang="en-US" altLang="en-US" sz="4000" dirty="0"/>
            </a:br>
            <a:r>
              <a:rPr lang="en-US" altLang="en-US" sz="4000" dirty="0"/>
              <a:t>			double d;</a:t>
            </a:r>
            <a:br>
              <a:rPr lang="en-US" altLang="en-US" sz="4000" dirty="0"/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90974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66832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595456" y="3201086"/>
            <a:ext cx="688229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600" b="1" dirty="0"/>
              <a:t>Control Instructions</a:t>
            </a:r>
          </a:p>
        </p:txBody>
      </p:sp>
    </p:spTree>
    <p:extLst>
      <p:ext uri="{BB962C8B-B14F-4D97-AF65-F5344CB8AC3E}">
        <p14:creationId xmlns:p14="http://schemas.microsoft.com/office/powerpoint/2010/main" val="1145088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47750" y="281671"/>
            <a:ext cx="10697782" cy="2871104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/>
              <a:t>Sequence Control Instruction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/>
              <a:t>Selection or Decision Control Instruction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/>
              <a:t>Repetition or Loop Control Instruction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/>
              <a:t>Case Control Instruction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538845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8473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084E4B-5F7E-4B0D-9538-D7ABEB183593}"/>
              </a:ext>
            </a:extLst>
          </p:cNvPr>
          <p:cNvSpPr/>
          <p:nvPr/>
        </p:nvSpPr>
        <p:spPr>
          <a:xfrm>
            <a:off x="7857460" y="1"/>
            <a:ext cx="4334539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7857460" y="2629120"/>
            <a:ext cx="433453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66832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595456" y="3201086"/>
            <a:ext cx="688229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600" b="1" dirty="0"/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378589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5071379"/>
          </a:xfrm>
        </p:spPr>
        <p:txBody>
          <a:bodyPr/>
          <a:lstStyle/>
          <a:p>
            <a:pPr algn="l"/>
            <a:r>
              <a:rPr lang="en-US" sz="4400" dirty="0"/>
              <a:t>Any valid statement in program is known as instruction.</a:t>
            </a:r>
          </a:p>
          <a:p>
            <a:pPr algn="l"/>
            <a:endParaRPr lang="en-US" sz="4400" dirty="0"/>
          </a:p>
          <a:p>
            <a:pPr algn="l"/>
            <a:endParaRPr lang="en-US" sz="4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538845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504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66832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595456" y="3201086"/>
            <a:ext cx="688229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b="1" dirty="0"/>
              <a:t>Types of </a:t>
            </a:r>
            <a:r>
              <a:rPr lang="en-IN" sz="3600" b="1" dirty="0"/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2801212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3880755"/>
          </a:xfrm>
        </p:spPr>
        <p:txBody>
          <a:bodyPr/>
          <a:lstStyle/>
          <a:p>
            <a:pPr marL="742950" indent="-742950" algn="l">
              <a:buAutoNum type="arabicPeriod"/>
            </a:pPr>
            <a:r>
              <a:rPr lang="en-US" sz="4400" dirty="0"/>
              <a:t>Arithmetic Instructions</a:t>
            </a:r>
          </a:p>
          <a:p>
            <a:pPr marL="742950" indent="-742950" algn="l">
              <a:buAutoNum type="arabicPeriod"/>
            </a:pPr>
            <a:r>
              <a:rPr lang="en-US" sz="4400" dirty="0"/>
              <a:t>Type Declaration Instructions</a:t>
            </a:r>
          </a:p>
          <a:p>
            <a:pPr marL="742950" indent="-742950" algn="l">
              <a:buAutoNum type="arabicPeriod"/>
            </a:pPr>
            <a:r>
              <a:rPr lang="en-US" sz="4400" dirty="0"/>
              <a:t>Control Instructions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11579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7333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66832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595456" y="3201086"/>
            <a:ext cx="688229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600" b="1" dirty="0"/>
              <a:t>Arithmetic Instructions</a:t>
            </a:r>
          </a:p>
        </p:txBody>
      </p:sp>
    </p:spTree>
    <p:extLst>
      <p:ext uri="{BB962C8B-B14F-4D97-AF65-F5344CB8AC3E}">
        <p14:creationId xmlns:p14="http://schemas.microsoft.com/office/powerpoint/2010/main" val="257063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5928630"/>
          </a:xfrm>
        </p:spPr>
        <p:txBody>
          <a:bodyPr/>
          <a:lstStyle/>
          <a:p>
            <a:pPr algn="l"/>
            <a:r>
              <a:rPr lang="en-US" sz="3200" b="1" dirty="0"/>
              <a:t>Arithmetic Operators:</a:t>
            </a:r>
          </a:p>
          <a:p>
            <a:pPr algn="l"/>
            <a:endParaRPr lang="en-US" sz="4400" dirty="0"/>
          </a:p>
          <a:p>
            <a:pPr algn="l"/>
            <a:r>
              <a:rPr lang="en-US" sz="4400" dirty="0"/>
              <a:t>+</a:t>
            </a:r>
          </a:p>
          <a:p>
            <a:pPr algn="l"/>
            <a:r>
              <a:rPr lang="en-US" sz="4400" dirty="0"/>
              <a:t>-</a:t>
            </a:r>
          </a:p>
          <a:p>
            <a:pPr algn="l"/>
            <a:r>
              <a:rPr lang="en-US" sz="4400" dirty="0"/>
              <a:t>*</a:t>
            </a:r>
          </a:p>
          <a:p>
            <a:pPr algn="l"/>
            <a:r>
              <a:rPr lang="en-US" sz="4400" dirty="0"/>
              <a:t>/</a:t>
            </a:r>
          </a:p>
          <a:p>
            <a:pPr algn="l"/>
            <a:r>
              <a:rPr lang="en-US" sz="4400" dirty="0"/>
              <a:t>%</a:t>
            </a:r>
          </a:p>
          <a:p>
            <a:pPr algn="l"/>
            <a:r>
              <a:rPr lang="en-US" sz="4400" dirty="0"/>
              <a:t>=</a:t>
            </a:r>
            <a:endParaRPr lang="en-IN" sz="4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3578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6660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5566680"/>
          </a:xfrm>
        </p:spPr>
        <p:txBody>
          <a:bodyPr/>
          <a:lstStyle/>
          <a:p>
            <a:pPr algn="l"/>
            <a:r>
              <a:rPr lang="en-US" sz="3200" b="1" dirty="0"/>
              <a:t>Arithmetic Instructions:</a:t>
            </a:r>
          </a:p>
          <a:p>
            <a:pPr algn="l"/>
            <a:endParaRPr lang="en-US" sz="4400" dirty="0"/>
          </a:p>
          <a:p>
            <a:pPr algn="l"/>
            <a:r>
              <a:rPr lang="en-US" sz="3200" dirty="0"/>
              <a:t>		int a = 3/4*2+5-7%2;</a:t>
            </a:r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538845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678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4671330"/>
          </a:xfrm>
        </p:spPr>
        <p:txBody>
          <a:bodyPr/>
          <a:lstStyle/>
          <a:p>
            <a:pPr algn="l"/>
            <a:r>
              <a:rPr lang="en-US" sz="3600" b="1" dirty="0"/>
              <a:t>Precedence Rule:</a:t>
            </a:r>
          </a:p>
          <a:p>
            <a:pPr algn="l"/>
            <a:endParaRPr lang="en-US" sz="3600" b="1" dirty="0"/>
          </a:p>
          <a:p>
            <a:pPr algn="l"/>
            <a:r>
              <a:rPr lang="en-US" sz="3200" dirty="0"/>
              <a:t>	First Priority: *, /, %</a:t>
            </a:r>
          </a:p>
          <a:p>
            <a:pPr algn="l"/>
            <a:r>
              <a:rPr lang="en-US" sz="3200" dirty="0"/>
              <a:t>	Second Priority: +,-</a:t>
            </a:r>
          </a:p>
          <a:p>
            <a:pPr algn="l"/>
            <a:r>
              <a:rPr lang="en-US" sz="3200" dirty="0"/>
              <a:t>	Third Priority: =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538845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211925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4991</TotalTime>
  <Words>178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Data type variable_name;   Examples:    int a;    float b;    char c;    double d;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Anushka Jain</cp:lastModifiedBy>
  <cp:revision>369</cp:revision>
  <dcterms:created xsi:type="dcterms:W3CDTF">2018-04-24T17:14:44Z</dcterms:created>
  <dcterms:modified xsi:type="dcterms:W3CDTF">2023-05-16T16:26:21Z</dcterms:modified>
</cp:coreProperties>
</file>