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3"/>
  </p:notesMasterIdLst>
  <p:handoutMasterIdLst>
    <p:handoutMasterId r:id="rId34"/>
  </p:handoutMasterIdLst>
  <p:sldIdLst>
    <p:sldId id="256" r:id="rId4"/>
    <p:sldId id="261" r:id="rId5"/>
    <p:sldId id="410" r:id="rId6"/>
    <p:sldId id="404" r:id="rId7"/>
    <p:sldId id="399" r:id="rId8"/>
    <p:sldId id="376" r:id="rId9"/>
    <p:sldId id="411" r:id="rId10"/>
    <p:sldId id="405" r:id="rId11"/>
    <p:sldId id="406" r:id="rId12"/>
    <p:sldId id="412" r:id="rId13"/>
    <p:sldId id="413" r:id="rId14"/>
    <p:sldId id="407" r:id="rId15"/>
    <p:sldId id="418" r:id="rId16"/>
    <p:sldId id="408" r:id="rId17"/>
    <p:sldId id="419" r:id="rId18"/>
    <p:sldId id="409" r:id="rId19"/>
    <p:sldId id="421" r:id="rId20"/>
    <p:sldId id="414" r:id="rId21"/>
    <p:sldId id="420" r:id="rId22"/>
    <p:sldId id="415" r:id="rId23"/>
    <p:sldId id="417" r:id="rId24"/>
    <p:sldId id="416" r:id="rId25"/>
    <p:sldId id="422" r:id="rId26"/>
    <p:sldId id="423" r:id="rId27"/>
    <p:sldId id="425" r:id="rId28"/>
    <p:sldId id="424" r:id="rId29"/>
    <p:sldId id="426" r:id="rId30"/>
    <p:sldId id="427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34" Type="http://schemas.openxmlformats.org/officeDocument/2006/relationships/handoutMaster" Target="handoutMasters/handoutMaster1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slide" Target="slides/slide26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theme" Target="theme/theme1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viewProps" Target="viewProps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</a:t>
            </a:r>
            <a:r>
              <a:rPr lang="en-US" altLang="ko-KR" sz="3600" b="1">
                <a:solidFill>
                  <a:schemeClr val="bg1"/>
                </a:solidFill>
              </a:rPr>
              <a:t>Programming (21CSC101T)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566429"/>
          </a:xfrm>
        </p:spPr>
        <p:txBody>
          <a:bodyPr/>
          <a:lstStyle/>
          <a:p>
            <a:pPr algn="just"/>
            <a:r>
              <a:rPr lang="en-US" sz="3200" dirty="0"/>
              <a:t>The attributes are sometimes called data members because they hold information.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functions that operate on these data are called methods or member function.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74839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734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01408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Inheritance is the process by which objects of one class acquire the properties of objects of another class.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concept of Inheritance provides the idea of reusability.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means that we can add additional features to an existing class without modifying it.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is possible by deriving a new class from the existing one. The new class will have the combined features of both the classes.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01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67563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Polymorphism, a Greek term, means the ability to take more than one form.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 operation may exhibit different behaviors on different instances.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behaviour depends upon the types of data used in the operation.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10055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85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65088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242580"/>
          </a:xfrm>
        </p:spPr>
        <p:txBody>
          <a:bodyPr/>
          <a:lstStyle/>
          <a:p>
            <a:pPr algn="just"/>
            <a:r>
              <a:rPr lang="en-US" sz="3200" dirty="0"/>
              <a:t>The process of making an operator to exhibit different behaviors in different instances is known as Operator Overloading. </a:t>
            </a:r>
          </a:p>
          <a:p>
            <a:pPr algn="just"/>
            <a:endParaRPr lang="en-US" sz="3200" dirty="0"/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27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62118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1613805"/>
          </a:xfrm>
        </p:spPr>
        <p:txBody>
          <a:bodyPr/>
          <a:lstStyle/>
          <a:p>
            <a:pPr algn="just"/>
            <a:r>
              <a:rPr lang="en-US" sz="3200" dirty="0"/>
              <a:t>Using a single function name to perform different types of tasks is known as Function Overloading.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-66675" y="52932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50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38444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12069" y="3075057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000" b="1" dirty="0"/>
              <a:t>OOPS Features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1890029"/>
          </a:xfrm>
        </p:spPr>
        <p:txBody>
          <a:bodyPr/>
          <a:lstStyle/>
          <a:p>
            <a:pPr algn="just"/>
            <a:r>
              <a:rPr lang="en-US" sz="3200" dirty="0"/>
              <a:t>Binding refers to the linking of a function call to the code to be executed in response to the call.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965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519055"/>
          </a:xfrm>
        </p:spPr>
        <p:txBody>
          <a:bodyPr/>
          <a:lstStyle/>
          <a:p>
            <a:pPr algn="just"/>
            <a:r>
              <a:rPr lang="en-US" sz="3200" b="1" dirty="0"/>
              <a:t>Types of Binding: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	1. Dynamic or Late Binding</a:t>
            </a:r>
          </a:p>
          <a:p>
            <a:pPr algn="just"/>
            <a:r>
              <a:rPr lang="en-US" sz="3200" dirty="0"/>
              <a:t>	2. Static or Early Binding</a:t>
            </a:r>
          </a:p>
          <a:p>
            <a:pPr algn="just"/>
            <a:endParaRPr lang="en-US" sz="3200" dirty="0"/>
          </a:p>
          <a:p>
            <a:pPr algn="just"/>
            <a:endParaRPr lang="en-IN" sz="3200" dirty="0"/>
          </a:p>
          <a:p>
            <a:pPr algn="just"/>
            <a:r>
              <a:rPr lang="en-US" sz="3200" dirty="0"/>
              <a:t>The early binding (static binding) refers to compile time binding and late binding (dynamic binding) refers to runtime binding.</a:t>
            </a:r>
            <a:endParaRPr lang="en-IN" sz="3200" dirty="0"/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9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2975880"/>
          </a:xfrm>
        </p:spPr>
        <p:txBody>
          <a:bodyPr/>
          <a:lstStyle/>
          <a:p>
            <a:pPr algn="just"/>
            <a:r>
              <a:rPr lang="en-US" sz="3200" b="1" dirty="0"/>
              <a:t>Dynamic or Late Binding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Dynamic Binding means that the code associated with a given function call is not known until the time of the call at runtime.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41502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64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3385455"/>
          </a:xfrm>
        </p:spPr>
        <p:txBody>
          <a:bodyPr/>
          <a:lstStyle/>
          <a:p>
            <a:pPr algn="just"/>
            <a:r>
              <a:rPr lang="en-US" sz="3200" b="1" dirty="0"/>
              <a:t>Static or Early Binding</a:t>
            </a:r>
          </a:p>
          <a:p>
            <a:pPr algn="just"/>
            <a:endParaRPr lang="en-IN" sz="3200" dirty="0"/>
          </a:p>
          <a:p>
            <a:pPr algn="just"/>
            <a:r>
              <a:rPr lang="en-US" sz="3200" dirty="0"/>
              <a:t>In Early Binding, the class information is used to resolve method calling. In this process, the binding occurs before the program actually runs. Overloading methods are bonded using early binding.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147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0847D-269F-4FA9-8FD0-EA8CAFAF77C0}"/>
              </a:ext>
            </a:extLst>
          </p:cNvPr>
          <p:cNvGrpSpPr/>
          <p:nvPr/>
        </p:nvGrpSpPr>
        <p:grpSpPr>
          <a:xfrm>
            <a:off x="790943" y="605861"/>
            <a:ext cx="10839450" cy="3686175"/>
            <a:chOff x="542925" y="657225"/>
            <a:chExt cx="10839450" cy="368617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E6D96D-A607-40DB-A2C0-4F2047EF4D5A}"/>
                </a:ext>
              </a:extLst>
            </p:cNvPr>
            <p:cNvSpPr/>
            <p:nvPr/>
          </p:nvSpPr>
          <p:spPr>
            <a:xfrm>
              <a:off x="3238500" y="657225"/>
              <a:ext cx="5076825" cy="923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Binding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C40FD7-8099-4A29-98D4-F14AD36AE213}"/>
                </a:ext>
              </a:extLst>
            </p:cNvPr>
            <p:cNvSpPr/>
            <p:nvPr/>
          </p:nvSpPr>
          <p:spPr>
            <a:xfrm>
              <a:off x="542925" y="2662237"/>
              <a:ext cx="5076825" cy="1681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Early Binding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------------------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Operator Overloading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 Overloading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E4F44A-B4F4-4F41-8AD1-8577888D797C}"/>
                </a:ext>
              </a:extLst>
            </p:cNvPr>
            <p:cNvSpPr/>
            <p:nvPr/>
          </p:nvSpPr>
          <p:spPr>
            <a:xfrm>
              <a:off x="6305550" y="2662237"/>
              <a:ext cx="5076825" cy="1681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 Binding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-----------------------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 Function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EBA6E4-C1C0-47A0-B2EF-1076ABF3D885}"/>
                </a:ext>
              </a:extLst>
            </p:cNvPr>
            <p:cNvCxnSpPr/>
            <p:nvPr/>
          </p:nvCxnSpPr>
          <p:spPr>
            <a:xfrm flipH="1">
              <a:off x="3638550" y="1581150"/>
              <a:ext cx="1885950" cy="100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7E387-0964-4BDF-81FB-B8D8A41478F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776913" y="1581150"/>
              <a:ext cx="1976437" cy="100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63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5927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An object oriented program consists of a set of objects that communicate with each other.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Basic steps in Object Oriented Language:</a:t>
            </a:r>
          </a:p>
          <a:p>
            <a:pPr algn="just"/>
            <a:r>
              <a:rPr lang="en-US" sz="3200" dirty="0"/>
              <a:t>	1. Creating classes that define objects and their behaviour.</a:t>
            </a:r>
          </a:p>
          <a:p>
            <a:pPr algn="just"/>
            <a:r>
              <a:rPr lang="en-US" sz="3200" dirty="0"/>
              <a:t>	2. Creating objects from class definitions.</a:t>
            </a:r>
          </a:p>
          <a:p>
            <a:pPr algn="just"/>
            <a:r>
              <a:rPr lang="en-US" sz="3200" dirty="0"/>
              <a:t>	3. Establishing communication among objects.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23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Objects communicate with one another by sending and receiving information much the same way as people pass messages to one another.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message for an object is a request for execution of a procedure and therefore will invoke a function in the receiving object that generates the desired result.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Message Passing involves specifying the name of the object, the name of the function and the information to be sent.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1785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S1 is the object of Student class.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		S1.getdata(age);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93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5335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2709180"/>
          </a:xfrm>
        </p:spPr>
        <p:txBody>
          <a:bodyPr/>
          <a:lstStyle/>
          <a:p>
            <a:pPr algn="just"/>
            <a:r>
              <a:rPr lang="en-US" sz="3200" dirty="0"/>
              <a:t>Abstraction refers to the act of representing essential features without including the background details or explanations.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87222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78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8143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548371"/>
            <a:ext cx="10947042" cy="5290454"/>
          </a:xfrm>
        </p:spPr>
        <p:txBody>
          <a:bodyPr/>
          <a:lstStyle/>
          <a:p>
            <a:pPr algn="just"/>
            <a:r>
              <a:rPr lang="en-IN" sz="3200" dirty="0"/>
              <a:t>The wrapping up of data and functions into a single unit called class in known as encapsulation.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The data is not accessible to the outside world, and only those functions which are wrapped in the class can access it.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These function provide the interface between the object’s data and the program. 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54157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37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2924087"/>
            <a:ext cx="688229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Data Hiding or 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389958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2099579"/>
          </a:xfrm>
        </p:spPr>
        <p:txBody>
          <a:bodyPr/>
          <a:lstStyle/>
          <a:p>
            <a:pPr algn="just"/>
            <a:r>
              <a:rPr lang="en-US" sz="3200" dirty="0"/>
              <a:t>The insulation of the data from direct access by the program is called Data Hiding or Information Hiding.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854942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42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l"/>
            <a:r>
              <a:rPr lang="en-US" sz="3200" dirty="0"/>
              <a:t>class Student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	int age;</a:t>
            </a:r>
            <a:br>
              <a:rPr lang="en-US" sz="3200" dirty="0"/>
            </a:br>
            <a:r>
              <a:rPr lang="en-US" sz="3200" dirty="0"/>
              <a:t>	char name[20];</a:t>
            </a:r>
          </a:p>
          <a:p>
            <a:pPr algn="l"/>
            <a:r>
              <a:rPr lang="en-US" sz="3200" dirty="0"/>
              <a:t>   public:</a:t>
            </a:r>
          </a:p>
          <a:p>
            <a:pPr algn="l"/>
            <a:r>
              <a:rPr lang="en-US" sz="3200" dirty="0"/>
              <a:t>	void </a:t>
            </a:r>
            <a:r>
              <a:rPr lang="en-US" sz="3200" dirty="0" err="1"/>
              <a:t>getdata</a:t>
            </a:r>
            <a:r>
              <a:rPr lang="en-US" sz="3200" dirty="0"/>
              <a:t>();</a:t>
            </a:r>
            <a:br>
              <a:rPr lang="en-US" sz="3200" dirty="0"/>
            </a:br>
            <a:r>
              <a:rPr lang="en-US" sz="3200" dirty="0"/>
              <a:t>	void display();</a:t>
            </a:r>
          </a:p>
          <a:p>
            <a:pPr algn="l"/>
            <a:r>
              <a:rPr lang="en-US" sz="3200" dirty="0"/>
              <a:t>};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05007FE9-62FA-48CD-AF49-313B34F0A1CA}"/>
              </a:ext>
            </a:extLst>
          </p:cNvPr>
          <p:cNvSpPr/>
          <p:nvPr/>
        </p:nvSpPr>
        <p:spPr>
          <a:xfrm>
            <a:off x="5829300" y="2000250"/>
            <a:ext cx="466725" cy="9620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4742240-AD22-4BDE-8AF1-160733ABAED6}"/>
              </a:ext>
            </a:extLst>
          </p:cNvPr>
          <p:cNvSpPr/>
          <p:nvPr/>
        </p:nvSpPr>
        <p:spPr>
          <a:xfrm>
            <a:off x="5829299" y="3474813"/>
            <a:ext cx="466725" cy="9620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8553F-FAB5-483B-B3FC-CE9177695C46}"/>
              </a:ext>
            </a:extLst>
          </p:cNvPr>
          <p:cNvSpPr txBox="1"/>
          <p:nvPr/>
        </p:nvSpPr>
        <p:spPr>
          <a:xfrm>
            <a:off x="6638926" y="231457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Members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AFCCD-8F39-4E20-8989-C78C1F16020A}"/>
              </a:ext>
            </a:extLst>
          </p:cNvPr>
          <p:cNvSpPr txBox="1"/>
          <p:nvPr/>
        </p:nvSpPr>
        <p:spPr>
          <a:xfrm>
            <a:off x="6638926" y="372460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Member 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1341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612</Words>
  <Application>Microsoft Office PowerPoint</Application>
  <PresentationFormat>Widescreen</PresentationFormat>
  <Paragraphs>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386</cp:revision>
  <dcterms:created xsi:type="dcterms:W3CDTF">2018-04-24T17:14:44Z</dcterms:created>
  <dcterms:modified xsi:type="dcterms:W3CDTF">2023-05-16T16:29:00Z</dcterms:modified>
</cp:coreProperties>
</file>