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4"/>
  </p:notesMasterIdLst>
  <p:handoutMasterIdLst>
    <p:handoutMasterId r:id="rId25"/>
  </p:handoutMasterIdLst>
  <p:sldIdLst>
    <p:sldId id="510" r:id="rId4"/>
    <p:sldId id="261" r:id="rId5"/>
    <p:sldId id="506" r:id="rId6"/>
    <p:sldId id="507" r:id="rId7"/>
    <p:sldId id="508" r:id="rId8"/>
    <p:sldId id="509" r:id="rId9"/>
    <p:sldId id="492" r:id="rId10"/>
    <p:sldId id="348" r:id="rId11"/>
    <p:sldId id="349" r:id="rId12"/>
    <p:sldId id="350" r:id="rId13"/>
    <p:sldId id="493" r:id="rId14"/>
    <p:sldId id="494" r:id="rId15"/>
    <p:sldId id="499" r:id="rId16"/>
    <p:sldId id="500" r:id="rId17"/>
    <p:sldId id="501" r:id="rId18"/>
    <p:sldId id="502" r:id="rId19"/>
    <p:sldId id="503" r:id="rId20"/>
    <p:sldId id="504" r:id="rId21"/>
    <p:sldId id="505" r:id="rId22"/>
    <p:sldId id="260"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p:normalViewPr>
  <p:slideViewPr>
    <p:cSldViewPr snapToGrid="0">
      <p:cViewPr varScale="1">
        <p:scale>
          <a:sx n="67" d="100"/>
          <a:sy n="67" d="100"/>
        </p:scale>
        <p:origin x="620" y="3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3/15/2023</a:t>
            </a:fld>
            <a:endParaRPr lang="en-US"/>
          </a:p>
        </p:txBody>
      </p:sp>
      <p:sp>
        <p:nvSpPr>
          <p:cNvPr id="4" name="Footer Placeholder 3">
            <a:extLst>
              <a:ext uri="{FF2B5EF4-FFF2-40B4-BE49-F238E27FC236}">
                <a16:creationId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444C9-CBCA-44A0-96A5-E59D5EB9AC79}" type="datetimeFigureOut">
              <a:rPr lang="en-IN" smtClean="0"/>
              <a:t>15-03-2023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8EEA7-C7F3-474D-BBF4-A63E51B3A826}" type="slidenum">
              <a:rPr lang="en-IN" smtClean="0"/>
              <a:t>‹#›</a:t>
            </a:fld>
            <a:endParaRPr lang="en-IN"/>
          </a:p>
        </p:txBody>
      </p:sp>
    </p:spTree>
    <p:extLst>
      <p:ext uri="{BB962C8B-B14F-4D97-AF65-F5344CB8AC3E}">
        <p14:creationId xmlns:p14="http://schemas.microsoft.com/office/powerpoint/2010/main" val="120572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59086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 id="2147483751"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0F8743-FFB4-4FAE-8605-DEE70EC88649}"/>
              </a:ext>
            </a:extLst>
          </p:cNvPr>
          <p:cNvSpPr/>
          <p:nvPr/>
        </p:nvSpPr>
        <p:spPr>
          <a:xfrm>
            <a:off x="0" y="510363"/>
            <a:ext cx="12191999" cy="2068353"/>
          </a:xfrm>
          <a:prstGeom prst="rect">
            <a:avLst/>
          </a:prstGeom>
          <a:gradFill flip="none" rotWithShape="1">
            <a:gsLst>
              <a:gs pos="0">
                <a:schemeClr val="accent1">
                  <a:alpha val="78000"/>
                </a:schemeClr>
              </a:gs>
              <a:gs pos="27000">
                <a:schemeClr val="accent1">
                  <a:alpha val="52000"/>
                </a:schemeClr>
              </a:gs>
              <a:gs pos="86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221F751-3C5B-4561-AD14-8637C5B66736}"/>
              </a:ext>
            </a:extLst>
          </p:cNvPr>
          <p:cNvSpPr txBox="1"/>
          <p:nvPr/>
        </p:nvSpPr>
        <p:spPr>
          <a:xfrm>
            <a:off x="164200" y="667376"/>
            <a:ext cx="9536518" cy="1754326"/>
          </a:xfrm>
          <a:prstGeom prst="rect">
            <a:avLst/>
          </a:prstGeom>
          <a:noFill/>
        </p:spPr>
        <p:txBody>
          <a:bodyPr wrap="square" rtlCol="0" anchor="ctr">
            <a:spAutoFit/>
          </a:bodyPr>
          <a:lstStyle/>
          <a:p>
            <a:r>
              <a:rPr lang="en-US" altLang="ko-KR" sz="5400" b="1" dirty="0">
                <a:solidFill>
                  <a:schemeClr val="bg1"/>
                </a:solidFill>
                <a:cs typeface="Arial" pitchFamily="34" charset="0"/>
              </a:rPr>
              <a:t>Object Oriented Design &amp; Programming </a:t>
            </a:r>
            <a:r>
              <a:rPr lang="en-US" altLang="ko-KR" sz="2400" b="1" dirty="0">
                <a:solidFill>
                  <a:schemeClr val="bg1"/>
                </a:solidFill>
              </a:rPr>
              <a:t>(21CSC101T) </a:t>
            </a:r>
            <a:endParaRPr lang="ko-KR" altLang="en-US" sz="2400" b="1" dirty="0">
              <a:solidFill>
                <a:schemeClr val="bg1"/>
              </a:solidFill>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18976" y="5607011"/>
            <a:ext cx="5200650" cy="584775"/>
          </a:xfrm>
          <a:prstGeom prst="rect">
            <a:avLst/>
          </a:prstGeom>
          <a:noFill/>
        </p:spPr>
        <p:txBody>
          <a:bodyPr wrap="square" rtlCol="0" anchor="ctr">
            <a:spAutoFit/>
          </a:bodyPr>
          <a:lstStyle/>
          <a:p>
            <a:r>
              <a:rPr lang="en-US" altLang="ko-KR" sz="3200" b="1" dirty="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b="1" dirty="0">
              <a:solidFill>
                <a:schemeClr val="tx1">
                  <a:lumMod val="85000"/>
                  <a:lumOff val="15000"/>
                </a:schemeClr>
              </a:solidFill>
              <a:latin typeface="Adobe Fan Heiti Std B" panose="020B0700000000000000" pitchFamily="34" charset="-128"/>
              <a:cs typeface="Arial" pitchFamily="34" charset="0"/>
            </a:endParaRPr>
          </a:p>
        </p:txBody>
      </p:sp>
      <p:pic>
        <p:nvPicPr>
          <p:cNvPr id="3" name="Picture 2">
            <a:extLst>
              <a:ext uri="{FF2B5EF4-FFF2-40B4-BE49-F238E27FC236}">
                <a16:creationId xmlns:a16="http://schemas.microsoft.com/office/drawing/2014/main" id="{9D6DC4D8-27F2-446B-97D4-309B4EA2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306" y="1420266"/>
            <a:ext cx="3772824" cy="3772824"/>
          </a:xfrm>
          <a:prstGeom prst="roundRect">
            <a:avLst>
              <a:gd name="adj" fmla="val 16667"/>
            </a:avLst>
          </a:prstGeom>
          <a:ln>
            <a:noFill/>
          </a:ln>
          <a:effectLst>
            <a:outerShdw blurRad="76200" dist="38100" dir="7800000" algn="tl" rotWithShape="0">
              <a:srgbClr val="000000">
                <a:alpha val="40000"/>
              </a:srgbClr>
            </a:outerShdw>
            <a:reflection blurRad="6350" stA="50000" endA="300" endPos="90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833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1"/>
            <a:ext cx="10947042" cy="4785630"/>
          </a:xfrm>
        </p:spPr>
        <p:txBody>
          <a:bodyPr/>
          <a:lstStyle/>
          <a:p>
            <a:pPr algn="just"/>
            <a:r>
              <a:rPr lang="en-US" sz="3200" dirty="0"/>
              <a:t>The duplication of inherited members due to these multiple paths can be avoided by making the common base class as virtual base class while declaring the direct or intermediate base classes. </a:t>
            </a:r>
          </a:p>
          <a:p>
            <a:pPr algn="just"/>
            <a:endParaRPr lang="en-US" sz="3200" dirty="0"/>
          </a:p>
          <a:p>
            <a:pPr algn="just"/>
            <a:r>
              <a:rPr lang="en-US" sz="3200" dirty="0"/>
              <a:t>When a class is made a virtual base class, C++ takes necessary care to see that only one copy of that class is inherited, regardless of how many inheritance paths exist between the virtual base class and derived class. </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17590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138180"/>
          </a:xfrm>
        </p:spPr>
        <p:txBody>
          <a:bodyPr/>
          <a:lstStyle/>
          <a:p>
            <a:pPr algn="l"/>
            <a:r>
              <a:rPr lang="en-US" sz="2800" dirty="0"/>
              <a:t>Class A						// grandparent</a:t>
            </a:r>
            <a:br>
              <a:rPr lang="en-US" sz="2800" dirty="0"/>
            </a:br>
            <a:r>
              <a:rPr lang="en-US" sz="2800" dirty="0"/>
              <a:t>{</a:t>
            </a:r>
            <a:br>
              <a:rPr lang="en-US" sz="2800" dirty="0"/>
            </a:br>
            <a:r>
              <a:rPr lang="en-US" sz="2800" dirty="0"/>
              <a:t>	……</a:t>
            </a:r>
            <a:br>
              <a:rPr lang="en-US" sz="2800" dirty="0"/>
            </a:br>
            <a:r>
              <a:rPr lang="en-US" sz="2800" dirty="0"/>
              <a:t>	……</a:t>
            </a:r>
            <a:br>
              <a:rPr lang="en-US" sz="2800" dirty="0"/>
            </a:br>
            <a:r>
              <a:rPr lang="en-US" sz="2800" dirty="0"/>
              <a:t>};</a:t>
            </a:r>
            <a:br>
              <a:rPr lang="en-US" sz="2800" dirty="0"/>
            </a:br>
            <a:r>
              <a:rPr lang="en-US" sz="2800" dirty="0"/>
              <a:t>Class B1:virtual public A			// parent1</a:t>
            </a:r>
            <a:br>
              <a:rPr lang="en-US" sz="2800" dirty="0"/>
            </a:br>
            <a:r>
              <a:rPr lang="en-US" sz="2800" dirty="0"/>
              <a:t>{</a:t>
            </a:r>
            <a:br>
              <a:rPr lang="en-US" sz="2800" dirty="0"/>
            </a:br>
            <a:r>
              <a:rPr lang="en-US" sz="2800" dirty="0"/>
              <a:t>	……</a:t>
            </a:r>
            <a:br>
              <a:rPr lang="en-US" sz="2800" dirty="0"/>
            </a:br>
            <a:r>
              <a:rPr lang="en-US" sz="2800" dirty="0"/>
              <a:t>	……</a:t>
            </a:r>
            <a:br>
              <a:rPr lang="en-US" sz="2800" dirty="0"/>
            </a:br>
            <a:r>
              <a:rPr lang="en-US" sz="2800" dirty="0"/>
              <a:t>};</a:t>
            </a:r>
            <a:br>
              <a:rPr lang="en-US" sz="2800" dirty="0"/>
            </a:br>
            <a:r>
              <a:rPr lang="en-US" sz="2800" dirty="0"/>
              <a:t>Class B2:virtual public A			// parent2</a:t>
            </a:r>
            <a:br>
              <a:rPr lang="en-US" sz="2800" dirty="0"/>
            </a:br>
            <a:r>
              <a:rPr lang="en-US" sz="2800" dirty="0"/>
              <a:t>{</a:t>
            </a:r>
            <a:br>
              <a:rPr lang="en-US" sz="2800" dirty="0"/>
            </a:br>
            <a:r>
              <a:rPr lang="en-US" sz="2800" dirty="0"/>
              <a:t>	……</a:t>
            </a:r>
            <a:br>
              <a:rPr lang="en-US" sz="2800" dirty="0"/>
            </a:br>
            <a:r>
              <a:rPr lang="en-US" sz="2800" dirty="0"/>
              <a:t>	……</a:t>
            </a:r>
            <a:br>
              <a:rPr lang="en-US" sz="2800" dirty="0"/>
            </a:br>
            <a:r>
              <a:rPr lang="en-US" sz="2800" dirty="0"/>
              <a:t>};</a:t>
            </a:r>
            <a:endParaRPr lang="en-IN" sz="28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03153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3023505"/>
          </a:xfrm>
        </p:spPr>
        <p:txBody>
          <a:bodyPr/>
          <a:lstStyle/>
          <a:p>
            <a:pPr algn="l"/>
            <a:r>
              <a:rPr lang="en-US" sz="3200" dirty="0"/>
              <a:t>Class C: public B1,public B2 </a:t>
            </a:r>
            <a:br>
              <a:rPr lang="en-US" sz="3200" dirty="0"/>
            </a:br>
            <a:r>
              <a:rPr lang="en-US" sz="3200" dirty="0"/>
              <a:t>{</a:t>
            </a:r>
            <a:br>
              <a:rPr lang="en-US" sz="3200" dirty="0"/>
            </a:br>
            <a:r>
              <a:rPr lang="en-US" sz="3200" dirty="0"/>
              <a:t>	……</a:t>
            </a:r>
            <a:br>
              <a:rPr lang="en-US" sz="3200" dirty="0"/>
            </a:br>
            <a:r>
              <a:rPr lang="en-US" sz="3200" dirty="0"/>
              <a:t>	……</a:t>
            </a:r>
            <a:br>
              <a:rPr lang="en-US" sz="3200" dirty="0"/>
            </a:br>
            <a:r>
              <a:rPr lang="en-US" sz="3200" dirty="0"/>
              <a:t>};</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02988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176280"/>
          </a:xfrm>
        </p:spPr>
        <p:txBody>
          <a:bodyPr/>
          <a:lstStyle/>
          <a:p>
            <a:pPr algn="l"/>
            <a:r>
              <a:rPr lang="en-US" sz="3200" dirty="0"/>
              <a:t>class Student</a:t>
            </a:r>
            <a:br>
              <a:rPr lang="en-US" sz="3200" dirty="0"/>
            </a:br>
            <a:r>
              <a:rPr lang="en-US" sz="3200" dirty="0"/>
              <a:t>{</a:t>
            </a:r>
            <a:br>
              <a:rPr lang="en-US" sz="3200" dirty="0"/>
            </a:br>
            <a:r>
              <a:rPr lang="en-US" sz="3200" dirty="0"/>
              <a:t>    protected:</a:t>
            </a:r>
            <a:br>
              <a:rPr lang="en-US" sz="3200" dirty="0"/>
            </a:br>
            <a:r>
              <a:rPr lang="en-US" sz="3200" dirty="0"/>
              <a:t>        int </a:t>
            </a:r>
            <a:r>
              <a:rPr lang="en-US" sz="3200" dirty="0" err="1"/>
              <a:t>roll_number</a:t>
            </a:r>
            <a:r>
              <a:rPr lang="en-US" sz="3200" dirty="0"/>
              <a:t>;</a:t>
            </a:r>
            <a:br>
              <a:rPr lang="en-US" sz="3200" dirty="0"/>
            </a:br>
            <a:r>
              <a:rPr lang="en-US" sz="3200" dirty="0"/>
              <a:t>    public:</a:t>
            </a:r>
            <a:br>
              <a:rPr lang="en-US" sz="3200" dirty="0"/>
            </a:br>
            <a:r>
              <a:rPr lang="en-US" sz="3200" dirty="0"/>
              <a:t>        void </a:t>
            </a:r>
            <a:r>
              <a:rPr lang="en-US" sz="3200" dirty="0" err="1"/>
              <a:t>get_number</a:t>
            </a:r>
            <a:r>
              <a:rPr lang="en-US" sz="3200" dirty="0"/>
              <a:t>(int a)</a:t>
            </a:r>
            <a:br>
              <a:rPr lang="en-US" sz="3200" dirty="0"/>
            </a:br>
            <a:r>
              <a:rPr lang="en-US" sz="3200" dirty="0"/>
              <a:t>        {</a:t>
            </a:r>
            <a:br>
              <a:rPr lang="en-US" sz="3200" dirty="0"/>
            </a:br>
            <a:r>
              <a:rPr lang="en-US" sz="3200" dirty="0"/>
              <a:t>            </a:t>
            </a:r>
            <a:r>
              <a:rPr lang="en-US" sz="3200" dirty="0" err="1"/>
              <a:t>roll_number</a:t>
            </a:r>
            <a:r>
              <a:rPr lang="en-US" sz="3200" dirty="0"/>
              <a:t> = a;</a:t>
            </a:r>
            <a:br>
              <a:rPr lang="en-US" sz="3200" dirty="0"/>
            </a:br>
            <a:r>
              <a:rPr lang="en-US" sz="3200" dirty="0"/>
              <a:t>        }</a:t>
            </a:r>
            <a:br>
              <a:rPr lang="en-US" sz="3200" dirty="0"/>
            </a:br>
            <a:r>
              <a:rPr lang="en-US" sz="3200" dirty="0"/>
              <a:t>        void </a:t>
            </a:r>
            <a:r>
              <a:rPr lang="en-US" sz="3200" dirty="0" err="1"/>
              <a:t>put_number</a:t>
            </a:r>
            <a:r>
              <a:rPr lang="en-US" sz="3200" dirty="0"/>
              <a:t>()</a:t>
            </a:r>
            <a:br>
              <a:rPr lang="en-US" sz="3200" dirty="0"/>
            </a:br>
            <a:r>
              <a:rPr lang="en-US" sz="3200" dirty="0"/>
              <a:t>        {</a:t>
            </a:r>
            <a:br>
              <a:rPr lang="en-US" sz="3200" dirty="0"/>
            </a:br>
            <a:r>
              <a:rPr lang="en-US" sz="3200" dirty="0"/>
              <a:t>            </a:t>
            </a:r>
            <a:r>
              <a:rPr lang="en-US" sz="3200" dirty="0" err="1"/>
              <a:t>cout</a:t>
            </a:r>
            <a:r>
              <a:rPr lang="en-US" sz="3200" dirty="0"/>
              <a:t>&lt;&lt;"Roll No: "&lt;&lt;</a:t>
            </a:r>
            <a:r>
              <a:rPr lang="en-US" sz="3200" dirty="0" err="1"/>
              <a:t>roll_number</a:t>
            </a:r>
            <a:r>
              <a:rPr lang="en-US" sz="3200" dirty="0"/>
              <a:t>&lt;&lt;</a:t>
            </a:r>
            <a:r>
              <a:rPr lang="en-US" sz="3200" dirty="0" err="1"/>
              <a:t>endl</a:t>
            </a:r>
            <a:r>
              <a:rPr lang="en-US" sz="3200" dirty="0"/>
              <a:t>;</a:t>
            </a:r>
            <a:br>
              <a:rPr lang="en-US" sz="3200" dirty="0"/>
            </a:br>
            <a:r>
              <a:rPr lang="en-US" sz="3200" dirty="0"/>
              <a:t>        }</a:t>
            </a:r>
            <a:br>
              <a:rPr lang="en-US" sz="3200" dirty="0"/>
            </a:br>
            <a:r>
              <a:rPr lang="en-US" sz="3200" dirty="0"/>
              <a:t>}</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29269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176155"/>
          </a:xfrm>
        </p:spPr>
        <p:txBody>
          <a:bodyPr/>
          <a:lstStyle/>
          <a:p>
            <a:pPr algn="l"/>
            <a:r>
              <a:rPr lang="en-IN" sz="3200" dirty="0"/>
              <a:t>class </a:t>
            </a:r>
            <a:r>
              <a:rPr lang="en-IN" sz="3200" dirty="0" err="1"/>
              <a:t>Test:virtual</a:t>
            </a:r>
            <a:r>
              <a:rPr lang="en-IN" sz="3200" dirty="0"/>
              <a:t> public Student</a:t>
            </a:r>
            <a:br>
              <a:rPr lang="en-IN" sz="3200" dirty="0"/>
            </a:br>
            <a:r>
              <a:rPr lang="en-IN" sz="3200" dirty="0"/>
              <a:t>{</a:t>
            </a:r>
            <a:br>
              <a:rPr lang="en-IN" sz="3200" dirty="0"/>
            </a:br>
            <a:r>
              <a:rPr lang="en-IN" sz="3200" dirty="0"/>
              <a:t>    protected:</a:t>
            </a:r>
            <a:br>
              <a:rPr lang="en-IN" sz="3200" dirty="0"/>
            </a:br>
            <a:r>
              <a:rPr lang="en-IN" sz="3200" dirty="0"/>
              <a:t>        float sub1,sub2;</a:t>
            </a:r>
            <a:br>
              <a:rPr lang="en-IN" sz="3200" dirty="0"/>
            </a:br>
            <a:r>
              <a:rPr lang="en-IN" sz="3200" dirty="0"/>
              <a:t>    public:</a:t>
            </a:r>
            <a:br>
              <a:rPr lang="en-IN" sz="3200" dirty="0"/>
            </a:br>
            <a:r>
              <a:rPr lang="en-IN" sz="3200" dirty="0"/>
              <a:t>        void </a:t>
            </a:r>
            <a:r>
              <a:rPr lang="en-IN" sz="3200" dirty="0" err="1"/>
              <a:t>get_marks</a:t>
            </a:r>
            <a:r>
              <a:rPr lang="en-IN" sz="3200" dirty="0"/>
              <a:t>(float </a:t>
            </a:r>
            <a:r>
              <a:rPr lang="en-IN" sz="3200" dirty="0" err="1"/>
              <a:t>x,float</a:t>
            </a:r>
            <a:r>
              <a:rPr lang="en-IN" sz="3200" dirty="0"/>
              <a:t> y)</a:t>
            </a:r>
            <a:br>
              <a:rPr lang="en-IN" sz="3200" dirty="0"/>
            </a:br>
            <a:r>
              <a:rPr lang="en-IN" sz="3200" dirty="0"/>
              <a:t>        {</a:t>
            </a:r>
            <a:br>
              <a:rPr lang="en-IN" sz="3200" dirty="0"/>
            </a:br>
            <a:r>
              <a:rPr lang="en-IN" sz="3200" dirty="0"/>
              <a:t>            sub1 = x;</a:t>
            </a:r>
            <a:br>
              <a:rPr lang="en-IN" sz="3200" dirty="0"/>
            </a:br>
            <a:r>
              <a:rPr lang="en-IN" sz="3200" dirty="0"/>
              <a:t>            sub2 = y;</a:t>
            </a:r>
            <a:br>
              <a:rPr lang="en-IN" sz="3200" dirty="0"/>
            </a:br>
            <a:r>
              <a:rPr lang="en-IN" sz="3200" dirty="0"/>
              <a:t>        }</a:t>
            </a:r>
            <a:br>
              <a:rPr lang="en-IN" sz="3200" dirty="0"/>
            </a:br>
            <a:r>
              <a:rPr lang="en-IN" sz="3200" dirty="0"/>
              <a:t>       </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4910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3728355"/>
          </a:xfrm>
        </p:spPr>
        <p:txBody>
          <a:bodyPr/>
          <a:lstStyle/>
          <a:p>
            <a:pPr algn="l"/>
            <a:r>
              <a:rPr lang="en-IN" sz="3200" dirty="0"/>
              <a:t>        void </a:t>
            </a:r>
            <a:r>
              <a:rPr lang="en-IN" sz="3200" dirty="0" err="1"/>
              <a:t>put_marks</a:t>
            </a:r>
            <a:r>
              <a:rPr lang="en-IN" sz="3200" dirty="0"/>
              <a:t>()</a:t>
            </a:r>
            <a:br>
              <a:rPr lang="en-IN" sz="3200" dirty="0"/>
            </a:br>
            <a:r>
              <a:rPr lang="en-IN" sz="3200" dirty="0"/>
              <a:t>        {</a:t>
            </a:r>
            <a:br>
              <a:rPr lang="en-IN" sz="3200" dirty="0"/>
            </a:br>
            <a:r>
              <a:rPr lang="en-IN" sz="3200" dirty="0"/>
              <a:t>            </a:t>
            </a:r>
            <a:r>
              <a:rPr lang="en-IN" sz="3200" dirty="0" err="1"/>
              <a:t>cout</a:t>
            </a:r>
            <a:r>
              <a:rPr lang="en-IN" sz="3200" dirty="0"/>
              <a:t>&lt;&lt;"Marks Obtained"&lt;&lt;</a:t>
            </a:r>
            <a:r>
              <a:rPr lang="en-IN" sz="3200" dirty="0" err="1"/>
              <a:t>endl</a:t>
            </a:r>
            <a:r>
              <a:rPr lang="en-IN" sz="3200" dirty="0"/>
              <a:t>;</a:t>
            </a:r>
            <a:br>
              <a:rPr lang="en-IN" sz="3200" dirty="0"/>
            </a:br>
            <a:r>
              <a:rPr lang="en-IN" sz="3200" dirty="0"/>
              <a:t>            </a:t>
            </a:r>
            <a:r>
              <a:rPr lang="en-IN" sz="3200" dirty="0" err="1"/>
              <a:t>cout</a:t>
            </a:r>
            <a:r>
              <a:rPr lang="en-IN" sz="3200" dirty="0"/>
              <a:t>&lt;&lt;"Subject 1:"&lt;&lt;sub1&lt;&lt;</a:t>
            </a:r>
            <a:r>
              <a:rPr lang="en-IN" sz="3200" dirty="0" err="1"/>
              <a:t>endl</a:t>
            </a:r>
            <a:r>
              <a:rPr lang="en-IN" sz="3200" dirty="0"/>
              <a:t>;</a:t>
            </a:r>
            <a:br>
              <a:rPr lang="en-IN" sz="3200" dirty="0"/>
            </a:br>
            <a:r>
              <a:rPr lang="en-IN" sz="3200" dirty="0"/>
              <a:t>            </a:t>
            </a:r>
            <a:r>
              <a:rPr lang="en-IN" sz="3200" dirty="0" err="1"/>
              <a:t>cout</a:t>
            </a:r>
            <a:r>
              <a:rPr lang="en-IN" sz="3200" dirty="0"/>
              <a:t>&lt;&lt;"Subject 2:"&lt;&lt;sub2&lt;&lt;</a:t>
            </a:r>
            <a:r>
              <a:rPr lang="en-IN" sz="3200" dirty="0" err="1"/>
              <a:t>endl</a:t>
            </a:r>
            <a:r>
              <a:rPr lang="en-IN" sz="3200" dirty="0"/>
              <a:t>;</a:t>
            </a:r>
            <a:br>
              <a:rPr lang="en-IN" sz="3200" dirty="0"/>
            </a:br>
            <a:r>
              <a:rPr lang="en-IN" sz="3200" dirty="0"/>
              <a:t>        }</a:t>
            </a:r>
            <a:br>
              <a:rPr lang="en-IN" sz="3200" dirty="0"/>
            </a:br>
            <a:r>
              <a:rPr lang="en-IN" sz="3200" dirty="0"/>
              <a:t>};</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01730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090555"/>
          </a:xfrm>
        </p:spPr>
        <p:txBody>
          <a:bodyPr/>
          <a:lstStyle/>
          <a:p>
            <a:pPr algn="l"/>
            <a:r>
              <a:rPr lang="en-US" sz="3200" dirty="0"/>
              <a:t>class Sports: public virtual Student</a:t>
            </a:r>
            <a:br>
              <a:rPr lang="en-US" sz="3200" dirty="0"/>
            </a:br>
            <a:r>
              <a:rPr lang="en-US" sz="3200" dirty="0"/>
              <a:t>{</a:t>
            </a:r>
            <a:br>
              <a:rPr lang="en-US" sz="3200" dirty="0"/>
            </a:br>
            <a:r>
              <a:rPr lang="en-US" sz="3200" dirty="0"/>
              <a:t>    protected:</a:t>
            </a:r>
            <a:br>
              <a:rPr lang="en-US" sz="3200" dirty="0"/>
            </a:br>
            <a:r>
              <a:rPr lang="en-US" sz="3200" dirty="0"/>
              <a:t>        float score;</a:t>
            </a:r>
            <a:br>
              <a:rPr lang="en-US" sz="3200" dirty="0"/>
            </a:br>
            <a:r>
              <a:rPr lang="en-US" sz="3200" dirty="0"/>
              <a:t>    public:</a:t>
            </a:r>
            <a:br>
              <a:rPr lang="en-US" sz="3200" dirty="0"/>
            </a:br>
            <a:r>
              <a:rPr lang="en-US" sz="3200" dirty="0"/>
              <a:t>        void </a:t>
            </a:r>
            <a:r>
              <a:rPr lang="en-US" sz="3200" dirty="0" err="1"/>
              <a:t>get_score</a:t>
            </a:r>
            <a:r>
              <a:rPr lang="en-US" sz="3200" dirty="0"/>
              <a:t>(float s)</a:t>
            </a:r>
            <a:br>
              <a:rPr lang="en-US" sz="3200" dirty="0"/>
            </a:br>
            <a:r>
              <a:rPr lang="en-US" sz="3200" dirty="0"/>
              <a:t>        {</a:t>
            </a:r>
            <a:br>
              <a:rPr lang="en-US" sz="3200" dirty="0"/>
            </a:br>
            <a:r>
              <a:rPr lang="en-US" sz="3200" dirty="0"/>
              <a:t>            score = s;</a:t>
            </a:r>
            <a:br>
              <a:rPr lang="en-US" sz="3200" dirty="0"/>
            </a:br>
            <a:r>
              <a:rPr lang="en-US" sz="3200" dirty="0"/>
              <a:t>        }</a:t>
            </a:r>
            <a:br>
              <a:rPr lang="en-US" sz="3200" dirty="0"/>
            </a:br>
            <a:r>
              <a:rPr lang="en-US" sz="3200" dirty="0"/>
              <a:t>        void </a:t>
            </a:r>
            <a:r>
              <a:rPr lang="en-US" sz="3200" dirty="0" err="1"/>
              <a:t>put_score</a:t>
            </a:r>
            <a:r>
              <a:rPr lang="en-US" sz="3200" dirty="0"/>
              <a:t>()</a:t>
            </a:r>
            <a:br>
              <a:rPr lang="en-US" sz="3200" dirty="0"/>
            </a:br>
            <a:r>
              <a:rPr lang="en-US" sz="3200" dirty="0"/>
              <a:t>        {</a:t>
            </a:r>
            <a:br>
              <a:rPr lang="en-US" sz="3200" dirty="0"/>
            </a:br>
            <a:r>
              <a:rPr lang="en-US" sz="3200" dirty="0"/>
              <a:t>            </a:t>
            </a:r>
            <a:r>
              <a:rPr lang="en-US" sz="3200" dirty="0" err="1"/>
              <a:t>cout</a:t>
            </a:r>
            <a:r>
              <a:rPr lang="en-US" sz="3200" dirty="0"/>
              <a:t>&lt;&lt;"Sports Score:"&lt;&lt;score&lt;&lt;</a:t>
            </a:r>
            <a:r>
              <a:rPr lang="en-US" sz="3200" dirty="0" err="1"/>
              <a:t>endl</a:t>
            </a:r>
            <a:r>
              <a:rPr lang="en-US" sz="3200" dirty="0"/>
              <a:t>;</a:t>
            </a:r>
            <a:br>
              <a:rPr lang="en-US" sz="3200" dirty="0"/>
            </a:br>
            <a:r>
              <a:rPr lang="en-US" sz="3200" dirty="0"/>
              <a:t>        }</a:t>
            </a:r>
            <a:br>
              <a:rPr lang="en-US" sz="3200" dirty="0"/>
            </a:br>
            <a:r>
              <a:rPr lang="en-US" sz="3200" dirty="0"/>
              <a:t>};</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968511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119130"/>
          </a:xfrm>
        </p:spPr>
        <p:txBody>
          <a:bodyPr/>
          <a:lstStyle/>
          <a:p>
            <a:pPr algn="l"/>
            <a:r>
              <a:rPr lang="en-US" sz="3200" dirty="0"/>
              <a:t>class </a:t>
            </a:r>
            <a:r>
              <a:rPr lang="en-US" sz="3200" dirty="0" err="1"/>
              <a:t>Result:public</a:t>
            </a:r>
            <a:r>
              <a:rPr lang="en-US" sz="3200" dirty="0"/>
              <a:t> </a:t>
            </a:r>
            <a:r>
              <a:rPr lang="en-US" sz="3200" dirty="0" err="1"/>
              <a:t>Test,public</a:t>
            </a:r>
            <a:r>
              <a:rPr lang="en-US" sz="3200" dirty="0"/>
              <a:t> Sports</a:t>
            </a:r>
            <a:br>
              <a:rPr lang="en-US" sz="3200" dirty="0"/>
            </a:br>
            <a:r>
              <a:rPr lang="en-US" sz="3200" dirty="0"/>
              <a:t>{</a:t>
            </a:r>
            <a:br>
              <a:rPr lang="en-US" sz="3200" dirty="0"/>
            </a:br>
            <a:r>
              <a:rPr lang="en-US" sz="3200" dirty="0"/>
              <a:t>        float total;</a:t>
            </a:r>
            <a:br>
              <a:rPr lang="en-US" sz="3200" dirty="0"/>
            </a:br>
            <a:r>
              <a:rPr lang="en-US" sz="3200" dirty="0"/>
              <a:t>    public:</a:t>
            </a:r>
            <a:br>
              <a:rPr lang="en-US" sz="3200" dirty="0"/>
            </a:br>
            <a:r>
              <a:rPr lang="en-US" sz="3200" dirty="0"/>
              <a:t>        void display();</a:t>
            </a:r>
            <a:br>
              <a:rPr lang="en-US" sz="3200" dirty="0"/>
            </a:br>
            <a:r>
              <a:rPr lang="en-US" sz="3200" dirty="0"/>
              <a:t>};</a:t>
            </a:r>
            <a:br>
              <a:rPr lang="en-US" sz="3200" dirty="0"/>
            </a:br>
            <a:r>
              <a:rPr lang="en-US" sz="3200" dirty="0"/>
              <a:t>void Result::display()</a:t>
            </a:r>
            <a:br>
              <a:rPr lang="en-US" sz="3200" dirty="0"/>
            </a:br>
            <a:r>
              <a:rPr lang="en-US" sz="3200" dirty="0"/>
              <a:t>{</a:t>
            </a:r>
            <a:br>
              <a:rPr lang="en-US" sz="3200" dirty="0"/>
            </a:br>
            <a:r>
              <a:rPr lang="en-US" sz="3200" dirty="0"/>
              <a:t>    total = sub1+sub2+score;</a:t>
            </a:r>
            <a:br>
              <a:rPr lang="en-US" sz="3200" dirty="0"/>
            </a:br>
            <a:r>
              <a:rPr lang="en-US" sz="3200" dirty="0"/>
              <a:t>    </a:t>
            </a:r>
            <a:r>
              <a:rPr lang="en-US" sz="3200" dirty="0" err="1"/>
              <a:t>put_number</a:t>
            </a:r>
            <a:r>
              <a:rPr lang="en-US" sz="3200" dirty="0"/>
              <a:t>();</a:t>
            </a:r>
            <a:br>
              <a:rPr lang="en-US" sz="3200" dirty="0"/>
            </a:br>
            <a:r>
              <a:rPr lang="en-US" sz="3200" dirty="0"/>
              <a:t>    </a:t>
            </a:r>
            <a:r>
              <a:rPr lang="en-US" sz="3200" dirty="0" err="1"/>
              <a:t>put_score</a:t>
            </a:r>
            <a:r>
              <a:rPr lang="en-US" sz="3200" dirty="0"/>
              <a:t>();</a:t>
            </a:r>
            <a:br>
              <a:rPr lang="en-US" sz="3200" dirty="0"/>
            </a:br>
            <a:r>
              <a:rPr lang="en-US" sz="3200" dirty="0"/>
              <a:t>    </a:t>
            </a:r>
            <a:r>
              <a:rPr lang="en-US" sz="3200" dirty="0" err="1"/>
              <a:t>cout</a:t>
            </a:r>
            <a:r>
              <a:rPr lang="en-US" sz="3200" dirty="0"/>
              <a:t>&lt;&lt;"Total Score: "&lt;&lt;total&lt;&lt;</a:t>
            </a:r>
            <a:r>
              <a:rPr lang="en-US" sz="3200" dirty="0" err="1"/>
              <a:t>endl</a:t>
            </a:r>
            <a:r>
              <a:rPr lang="en-US" sz="3200" dirty="0"/>
              <a:t>;</a:t>
            </a:r>
            <a:br>
              <a:rPr lang="en-US" sz="3200" dirty="0"/>
            </a:br>
            <a:r>
              <a:rPr lang="en-US" sz="3200" dirty="0"/>
              <a:t>}</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82721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1"/>
            <a:ext cx="10947042" cy="5490480"/>
          </a:xfrm>
        </p:spPr>
        <p:txBody>
          <a:bodyPr/>
          <a:lstStyle/>
          <a:p>
            <a:pPr algn="l"/>
            <a:r>
              <a:rPr lang="en-US" sz="3200" dirty="0"/>
              <a:t>int main()</a:t>
            </a:r>
          </a:p>
          <a:p>
            <a:pPr algn="l"/>
            <a:r>
              <a:rPr lang="en-US" sz="3200" dirty="0"/>
              <a:t>{</a:t>
            </a:r>
          </a:p>
          <a:p>
            <a:pPr algn="l"/>
            <a:r>
              <a:rPr lang="en-US" sz="3200" dirty="0"/>
              <a:t>    Result R1;</a:t>
            </a:r>
          </a:p>
          <a:p>
            <a:pPr algn="l"/>
            <a:r>
              <a:rPr lang="en-US" sz="3200" dirty="0"/>
              <a:t>    R1.get_number(123);</a:t>
            </a:r>
          </a:p>
          <a:p>
            <a:pPr algn="l"/>
            <a:r>
              <a:rPr lang="en-US" sz="3200" dirty="0"/>
              <a:t>    R1.get_marks(56.4,78.5);</a:t>
            </a:r>
          </a:p>
          <a:p>
            <a:pPr algn="l"/>
            <a:r>
              <a:rPr lang="en-US" sz="3200" dirty="0"/>
              <a:t>    R1.get_score(44.5);</a:t>
            </a:r>
          </a:p>
          <a:p>
            <a:pPr algn="l"/>
            <a:r>
              <a:rPr lang="en-US" sz="3200" dirty="0"/>
              <a:t>    R1.display();</a:t>
            </a:r>
          </a:p>
          <a:p>
            <a:pPr algn="l"/>
            <a:r>
              <a:rPr lang="en-US" sz="3200" dirty="0"/>
              <a:t>}</a:t>
            </a:r>
          </a:p>
          <a:p>
            <a:pPr algn="l"/>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7115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algn="l"/>
            <a:r>
              <a:rPr lang="en-US" sz="2800" dirty="0"/>
              <a:t>Output:</a:t>
            </a:r>
          </a:p>
          <a:p>
            <a:pPr algn="l"/>
            <a:endParaRPr lang="en-US" sz="2800" dirty="0"/>
          </a:p>
          <a:p>
            <a:pPr algn="l"/>
            <a:r>
              <a:rPr lang="en-US" sz="2800" dirty="0"/>
              <a:t>Roll No: 123</a:t>
            </a:r>
          </a:p>
          <a:p>
            <a:pPr algn="l"/>
            <a:r>
              <a:rPr lang="en-US" sz="2800" dirty="0"/>
              <a:t>Sports Score:44.5</a:t>
            </a:r>
          </a:p>
          <a:p>
            <a:pPr algn="l"/>
            <a:r>
              <a:rPr lang="en-US" sz="2800" dirty="0"/>
              <a:t>Total Score: 179.4</a:t>
            </a:r>
            <a:endParaRPr lang="en-IN" sz="28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47635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847758" y="3044279"/>
            <a:ext cx="6344093" cy="769441"/>
          </a:xfrm>
          <a:prstGeom prst="rect">
            <a:avLst/>
          </a:prstGeom>
          <a:noFill/>
        </p:spPr>
        <p:txBody>
          <a:bodyPr wrap="square" rtlCol="0" anchor="ctr">
            <a:spAutoFit/>
          </a:bodyPr>
          <a:lstStyle/>
          <a:p>
            <a:r>
              <a:rPr lang="en-US" altLang="ko-KR" sz="4400" b="1" dirty="0">
                <a:cs typeface="Arial" pitchFamily="34" charset="0"/>
              </a:rPr>
              <a:t>Virtual Base Class</a:t>
            </a:r>
            <a:endParaRPr lang="ko-KR" altLang="en-US" sz="4400" b="1" dirty="0">
              <a:cs typeface="Arial" pitchFamily="34" charset="0"/>
            </a:endParaRPr>
          </a:p>
        </p:txBody>
      </p:sp>
    </p:spTree>
    <p:extLst>
      <p:ext uri="{BB962C8B-B14F-4D97-AF65-F5344CB8AC3E}">
        <p14:creationId xmlns:p14="http://schemas.microsoft.com/office/powerpoint/2010/main" val="1100588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algn="l"/>
            <a:r>
              <a:rPr lang="en-US" sz="3200" dirty="0"/>
              <a:t>class A</a:t>
            </a:r>
            <a:br>
              <a:rPr lang="en-US" sz="3200" dirty="0"/>
            </a:br>
            <a:r>
              <a:rPr lang="en-US" sz="3200" dirty="0"/>
              <a:t>{</a:t>
            </a:r>
            <a:br>
              <a:rPr lang="en-US" sz="3200" dirty="0"/>
            </a:br>
            <a:r>
              <a:rPr lang="en-US" sz="3200" dirty="0"/>
              <a:t>public:</a:t>
            </a:r>
            <a:br>
              <a:rPr lang="en-US" sz="3200" dirty="0"/>
            </a:br>
            <a:r>
              <a:rPr lang="en-US" sz="3200" dirty="0"/>
              <a:t>    int a;</a:t>
            </a:r>
            <a:br>
              <a:rPr lang="en-US" sz="3200" dirty="0"/>
            </a:br>
            <a:r>
              <a:rPr lang="en-US" sz="3200" dirty="0"/>
              <a:t>};</a:t>
            </a:r>
            <a:br>
              <a:rPr lang="en-US" sz="3200" dirty="0"/>
            </a:br>
            <a:r>
              <a:rPr lang="en-US" sz="3200" dirty="0"/>
              <a:t>class B1 : virtual public A</a:t>
            </a:r>
            <a:br>
              <a:rPr lang="en-US" sz="3200" dirty="0"/>
            </a:br>
            <a:r>
              <a:rPr lang="en-US" sz="3200" dirty="0"/>
              <a:t>{</a:t>
            </a:r>
            <a:br>
              <a:rPr lang="en-US" sz="3200" dirty="0"/>
            </a:br>
            <a:r>
              <a:rPr lang="en-US" sz="3200" dirty="0"/>
              <a:t>public:</a:t>
            </a:r>
            <a:br>
              <a:rPr lang="en-US" sz="3200" dirty="0"/>
            </a:br>
            <a:r>
              <a:rPr lang="en-US" sz="3200" dirty="0"/>
              <a:t>    int b1;</a:t>
            </a:r>
            <a:br>
              <a:rPr lang="en-US" sz="3200" dirty="0"/>
            </a:br>
            <a:r>
              <a:rPr lang="en-US" sz="3200" dirty="0"/>
              <a:t>};</a:t>
            </a:r>
          </a:p>
          <a:p>
            <a:pPr algn="l"/>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10745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algn="l"/>
            <a:r>
              <a:rPr lang="en-US" sz="3200" dirty="0"/>
              <a:t>class B2 : virtual public A</a:t>
            </a:r>
            <a:br>
              <a:rPr lang="en-US" sz="3200" dirty="0"/>
            </a:br>
            <a:r>
              <a:rPr lang="en-US" sz="3200" dirty="0"/>
              <a:t>{</a:t>
            </a:r>
            <a:br>
              <a:rPr lang="en-US" sz="3200" dirty="0"/>
            </a:br>
            <a:r>
              <a:rPr lang="en-US" sz="3200" dirty="0"/>
              <a:t>public:</a:t>
            </a:r>
            <a:br>
              <a:rPr lang="en-US" sz="3200" dirty="0"/>
            </a:br>
            <a:r>
              <a:rPr lang="en-US" sz="3200" dirty="0"/>
              <a:t>    int b2;</a:t>
            </a:r>
            <a:br>
              <a:rPr lang="en-US" sz="3200" dirty="0"/>
            </a:br>
            <a:r>
              <a:rPr lang="en-US" sz="3200" dirty="0"/>
              <a:t>};</a:t>
            </a:r>
            <a:br>
              <a:rPr lang="en-US" sz="3200" dirty="0"/>
            </a:br>
            <a:r>
              <a:rPr lang="en-US" sz="3200" dirty="0"/>
              <a:t>class C : public B1, public B2</a:t>
            </a:r>
            <a:br>
              <a:rPr lang="en-US" sz="3200" dirty="0"/>
            </a:br>
            <a:r>
              <a:rPr lang="en-US" sz="3200" dirty="0"/>
              <a:t>{</a:t>
            </a:r>
            <a:br>
              <a:rPr lang="en-US" sz="3200" dirty="0"/>
            </a:br>
            <a:r>
              <a:rPr lang="en-US" sz="3200" dirty="0"/>
              <a:t>public:</a:t>
            </a:r>
            <a:br>
              <a:rPr lang="en-US" sz="3200" dirty="0"/>
            </a:br>
            <a:r>
              <a:rPr lang="en-US" sz="3200" dirty="0"/>
              <a:t>    int c;</a:t>
            </a:r>
            <a:br>
              <a:rPr lang="en-US" sz="3200" dirty="0"/>
            </a:br>
            <a:r>
              <a:rPr lang="en-US" sz="3200" dirty="0"/>
              <a:t>};</a:t>
            </a:r>
          </a:p>
          <a:p>
            <a:pPr algn="l"/>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6285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algn="l"/>
            <a:r>
              <a:rPr lang="en-IN" sz="3200" dirty="0"/>
              <a:t>int main()</a:t>
            </a:r>
          </a:p>
          <a:p>
            <a:pPr algn="l"/>
            <a:r>
              <a:rPr lang="en-IN" sz="3200" dirty="0"/>
              <a:t>{</a:t>
            </a:r>
          </a:p>
          <a:p>
            <a:pPr algn="l"/>
            <a:r>
              <a:rPr lang="en-IN" sz="3200" dirty="0"/>
              <a:t>    C </a:t>
            </a:r>
            <a:r>
              <a:rPr lang="en-IN" sz="3200" dirty="0" err="1"/>
              <a:t>obj</a:t>
            </a:r>
            <a:r>
              <a:rPr lang="en-IN" sz="3200" dirty="0"/>
              <a:t>;</a:t>
            </a:r>
          </a:p>
          <a:p>
            <a:pPr algn="l"/>
            <a:r>
              <a:rPr lang="en-IN" sz="3200" dirty="0"/>
              <a:t>    </a:t>
            </a:r>
            <a:r>
              <a:rPr lang="en-IN" sz="3200" dirty="0" err="1"/>
              <a:t>cout</a:t>
            </a:r>
            <a:r>
              <a:rPr lang="en-IN" sz="3200" dirty="0"/>
              <a:t>&lt;&lt;sizeof(</a:t>
            </a:r>
            <a:r>
              <a:rPr lang="en-IN" sz="3200" dirty="0" err="1"/>
              <a:t>obj</a:t>
            </a:r>
            <a:r>
              <a:rPr lang="en-IN" sz="3200" dirty="0"/>
              <a:t>);</a:t>
            </a:r>
          </a:p>
          <a:p>
            <a:pPr algn="l"/>
            <a:r>
              <a:rPr lang="en-IN" sz="3200" dirty="0"/>
              <a:t>}</a:t>
            </a:r>
          </a:p>
          <a:p>
            <a:pPr algn="l"/>
            <a:endParaRPr lang="en-IN" sz="3200" dirty="0"/>
          </a:p>
          <a:p>
            <a:pPr algn="l"/>
            <a:r>
              <a:rPr lang="en-IN" sz="3200" dirty="0"/>
              <a:t>Output is 24</a:t>
            </a:r>
          </a:p>
          <a:p>
            <a:pPr algn="l"/>
            <a:r>
              <a:rPr lang="en-IN" sz="3200" dirty="0"/>
              <a:t>Because it will create 1 pointer variable in each child class of A class. We can also print the object size of B1 or B2 class. </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75234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1"/>
            <a:ext cx="10947042" cy="4985654"/>
          </a:xfrm>
        </p:spPr>
        <p:txBody>
          <a:bodyPr/>
          <a:lstStyle/>
          <a:p>
            <a:pPr algn="l"/>
            <a:r>
              <a:rPr lang="en-US" sz="3200" dirty="0"/>
              <a:t>int main()</a:t>
            </a:r>
          </a:p>
          <a:p>
            <a:pPr algn="l"/>
            <a:r>
              <a:rPr lang="en-US" sz="3200" dirty="0"/>
              <a:t>{</a:t>
            </a:r>
          </a:p>
          <a:p>
            <a:pPr algn="l"/>
            <a:r>
              <a:rPr lang="en-US" sz="3200" dirty="0"/>
              <a:t>    B1 </a:t>
            </a:r>
            <a:r>
              <a:rPr lang="en-US" sz="3200" dirty="0" err="1"/>
              <a:t>b1</a:t>
            </a:r>
            <a:r>
              <a:rPr lang="en-US" sz="3200" dirty="0"/>
              <a:t>;</a:t>
            </a:r>
          </a:p>
          <a:p>
            <a:pPr algn="l"/>
            <a:r>
              <a:rPr lang="en-US" sz="3200" dirty="0"/>
              <a:t>    </a:t>
            </a:r>
            <a:r>
              <a:rPr lang="en-US" sz="3200" dirty="0" err="1"/>
              <a:t>cout</a:t>
            </a:r>
            <a:r>
              <a:rPr lang="en-US" sz="3200" dirty="0"/>
              <a:t>&lt;&lt;sizeof(b1);</a:t>
            </a:r>
          </a:p>
          <a:p>
            <a:pPr algn="l"/>
            <a:r>
              <a:rPr lang="en-US" sz="3200" dirty="0"/>
              <a:t>}</a:t>
            </a:r>
          </a:p>
          <a:p>
            <a:pPr algn="l"/>
            <a:endParaRPr lang="en-IN" sz="3200" dirty="0"/>
          </a:p>
          <a:p>
            <a:pPr algn="l"/>
            <a:r>
              <a:rPr lang="en-IN" sz="3200" dirty="0"/>
              <a:t>Output: 12</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88784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EEA74EC-C845-45A1-8985-17D0FA06F78B}"/>
              </a:ext>
            </a:extLst>
          </p:cNvPr>
          <p:cNvGrpSpPr/>
          <p:nvPr/>
        </p:nvGrpSpPr>
        <p:grpSpPr>
          <a:xfrm>
            <a:off x="1181100" y="971550"/>
            <a:ext cx="10029825" cy="4562475"/>
            <a:chOff x="1152525" y="790575"/>
            <a:chExt cx="10029825" cy="4562475"/>
          </a:xfrm>
        </p:grpSpPr>
        <p:grpSp>
          <p:nvGrpSpPr>
            <p:cNvPr id="34" name="Group 33">
              <a:extLst>
                <a:ext uri="{FF2B5EF4-FFF2-40B4-BE49-F238E27FC236}">
                  <a16:creationId xmlns:a16="http://schemas.microsoft.com/office/drawing/2014/main" id="{931D84F8-FE30-4674-83A6-B896526EF489}"/>
                </a:ext>
              </a:extLst>
            </p:cNvPr>
            <p:cNvGrpSpPr/>
            <p:nvPr/>
          </p:nvGrpSpPr>
          <p:grpSpPr>
            <a:xfrm>
              <a:off x="1152525" y="790575"/>
              <a:ext cx="10029825" cy="4562475"/>
              <a:chOff x="1352550" y="781050"/>
              <a:chExt cx="10029825" cy="4562475"/>
            </a:xfrm>
          </p:grpSpPr>
          <p:sp>
            <p:nvSpPr>
              <p:cNvPr id="5" name="Rectangle 4">
                <a:extLst>
                  <a:ext uri="{FF2B5EF4-FFF2-40B4-BE49-F238E27FC236}">
                    <a16:creationId xmlns:a16="http://schemas.microsoft.com/office/drawing/2014/main" id="{7616337E-463B-4939-A537-85CBC94DD8CB}"/>
                  </a:ext>
                </a:extLst>
              </p:cNvPr>
              <p:cNvSpPr/>
              <p:nvPr/>
            </p:nvSpPr>
            <p:spPr>
              <a:xfrm>
                <a:off x="8124825" y="2514600"/>
                <a:ext cx="325755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 2</a:t>
                </a:r>
                <a:endParaRPr lang="en-IN" dirty="0"/>
              </a:p>
            </p:txBody>
          </p:sp>
          <p:grpSp>
            <p:nvGrpSpPr>
              <p:cNvPr id="33" name="Group 32">
                <a:extLst>
                  <a:ext uri="{FF2B5EF4-FFF2-40B4-BE49-F238E27FC236}">
                    <a16:creationId xmlns:a16="http://schemas.microsoft.com/office/drawing/2014/main" id="{F742F6F3-B23B-41F0-B856-65B90CCD40E0}"/>
                  </a:ext>
                </a:extLst>
              </p:cNvPr>
              <p:cNvGrpSpPr/>
              <p:nvPr/>
            </p:nvGrpSpPr>
            <p:grpSpPr>
              <a:xfrm>
                <a:off x="1352550" y="781050"/>
                <a:ext cx="8924925" cy="4562475"/>
                <a:chOff x="1352550" y="781050"/>
                <a:chExt cx="8924925" cy="4562475"/>
              </a:xfrm>
            </p:grpSpPr>
            <p:sp>
              <p:nvSpPr>
                <p:cNvPr id="3" name="Rectangle 2">
                  <a:extLst>
                    <a:ext uri="{FF2B5EF4-FFF2-40B4-BE49-F238E27FC236}">
                      <a16:creationId xmlns:a16="http://schemas.microsoft.com/office/drawing/2014/main" id="{5A110F7E-1207-4745-976C-0B7D1CC331DB}"/>
                    </a:ext>
                  </a:extLst>
                </p:cNvPr>
                <p:cNvSpPr/>
                <p:nvPr/>
              </p:nvSpPr>
              <p:spPr>
                <a:xfrm>
                  <a:off x="4867275" y="781050"/>
                  <a:ext cx="325755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Grandparent</a:t>
                  </a:r>
                  <a:endParaRPr lang="en-IN" dirty="0"/>
                </a:p>
              </p:txBody>
            </p:sp>
            <p:sp>
              <p:nvSpPr>
                <p:cNvPr id="4" name="Rectangle 3">
                  <a:extLst>
                    <a:ext uri="{FF2B5EF4-FFF2-40B4-BE49-F238E27FC236}">
                      <a16:creationId xmlns:a16="http://schemas.microsoft.com/office/drawing/2014/main" id="{764A8639-1D6F-4046-9375-0C26B52C95F5}"/>
                    </a:ext>
                  </a:extLst>
                </p:cNvPr>
                <p:cNvSpPr/>
                <p:nvPr/>
              </p:nvSpPr>
              <p:spPr>
                <a:xfrm>
                  <a:off x="1352550" y="2571750"/>
                  <a:ext cx="325755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 1</a:t>
                  </a:r>
                  <a:endParaRPr lang="en-IN" dirty="0"/>
                </a:p>
              </p:txBody>
            </p:sp>
            <p:sp>
              <p:nvSpPr>
                <p:cNvPr id="6" name="Rectangle 5">
                  <a:extLst>
                    <a:ext uri="{FF2B5EF4-FFF2-40B4-BE49-F238E27FC236}">
                      <a16:creationId xmlns:a16="http://schemas.microsoft.com/office/drawing/2014/main" id="{146C6AA5-23A3-42E2-94CB-2844322033EB}"/>
                    </a:ext>
                  </a:extLst>
                </p:cNvPr>
                <p:cNvSpPr/>
                <p:nvPr/>
              </p:nvSpPr>
              <p:spPr>
                <a:xfrm>
                  <a:off x="4381500" y="4733925"/>
                  <a:ext cx="3257550" cy="609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27" name="Freeform: Shape 26">
                  <a:extLst>
                    <a:ext uri="{FF2B5EF4-FFF2-40B4-BE49-F238E27FC236}">
                      <a16:creationId xmlns:a16="http://schemas.microsoft.com/office/drawing/2014/main" id="{E7720CA9-35F4-4D6A-92E8-E0C80D744329}"/>
                    </a:ext>
                  </a:extLst>
                </p:cNvPr>
                <p:cNvSpPr/>
                <p:nvPr/>
              </p:nvSpPr>
              <p:spPr>
                <a:xfrm>
                  <a:off x="2771775" y="961588"/>
                  <a:ext cx="2114550" cy="1638737"/>
                </a:xfrm>
                <a:custGeom>
                  <a:avLst/>
                  <a:gdLst>
                    <a:gd name="connsiteX0" fmla="*/ 2114550 w 2114550"/>
                    <a:gd name="connsiteY0" fmla="*/ 38537 h 1638737"/>
                    <a:gd name="connsiteX1" fmla="*/ 2066925 w 2114550"/>
                    <a:gd name="connsiteY1" fmla="*/ 29012 h 1638737"/>
                    <a:gd name="connsiteX2" fmla="*/ 228600 w 2114550"/>
                    <a:gd name="connsiteY2" fmla="*/ 19487 h 1638737"/>
                    <a:gd name="connsiteX3" fmla="*/ 142875 w 2114550"/>
                    <a:gd name="connsiteY3" fmla="*/ 48062 h 1638737"/>
                    <a:gd name="connsiteX4" fmla="*/ 104775 w 2114550"/>
                    <a:gd name="connsiteY4" fmla="*/ 67112 h 1638737"/>
                    <a:gd name="connsiteX5" fmla="*/ 95250 w 2114550"/>
                    <a:gd name="connsiteY5" fmla="*/ 248087 h 1638737"/>
                    <a:gd name="connsiteX6" fmla="*/ 66675 w 2114550"/>
                    <a:gd name="connsiteY6" fmla="*/ 943412 h 1638737"/>
                    <a:gd name="connsiteX7" fmla="*/ 19050 w 2114550"/>
                    <a:gd name="connsiteY7" fmla="*/ 1191062 h 1638737"/>
                    <a:gd name="connsiteX8" fmla="*/ 0 w 2114550"/>
                    <a:gd name="connsiteY8" fmla="*/ 1410137 h 1638737"/>
                    <a:gd name="connsiteX9" fmla="*/ 9525 w 2114550"/>
                    <a:gd name="connsiteY9" fmla="*/ 1572062 h 1638737"/>
                    <a:gd name="connsiteX10" fmla="*/ 28575 w 2114550"/>
                    <a:gd name="connsiteY10" fmla="*/ 1610162 h 1638737"/>
                    <a:gd name="connsiteX11" fmla="*/ 38100 w 2114550"/>
                    <a:gd name="connsiteY11" fmla="*/ 1638737 h 16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4550" h="1638737">
                      <a:moveTo>
                        <a:pt x="2114550" y="38537"/>
                      </a:moveTo>
                      <a:cubicBezTo>
                        <a:pt x="2098675" y="35362"/>
                        <a:pt x="2083096" y="29782"/>
                        <a:pt x="2066925" y="29012"/>
                      </a:cubicBezTo>
                      <a:cubicBezTo>
                        <a:pt x="1117614" y="-16193"/>
                        <a:pt x="1327582" y="207"/>
                        <a:pt x="228600" y="19487"/>
                      </a:cubicBezTo>
                      <a:cubicBezTo>
                        <a:pt x="169203" y="59085"/>
                        <a:pt x="236205" y="20063"/>
                        <a:pt x="142875" y="48062"/>
                      </a:cubicBezTo>
                      <a:cubicBezTo>
                        <a:pt x="129275" y="52142"/>
                        <a:pt x="117475" y="60762"/>
                        <a:pt x="104775" y="67112"/>
                      </a:cubicBezTo>
                      <a:cubicBezTo>
                        <a:pt x="101600" y="127437"/>
                        <a:pt x="97874" y="187736"/>
                        <a:pt x="95250" y="248087"/>
                      </a:cubicBezTo>
                      <a:cubicBezTo>
                        <a:pt x="85174" y="479839"/>
                        <a:pt x="80139" y="711832"/>
                        <a:pt x="66675" y="943412"/>
                      </a:cubicBezTo>
                      <a:cubicBezTo>
                        <a:pt x="62382" y="1017244"/>
                        <a:pt x="35513" y="1119724"/>
                        <a:pt x="19050" y="1191062"/>
                      </a:cubicBezTo>
                      <a:cubicBezTo>
                        <a:pt x="12071" y="1253876"/>
                        <a:pt x="0" y="1352270"/>
                        <a:pt x="0" y="1410137"/>
                      </a:cubicBezTo>
                      <a:cubicBezTo>
                        <a:pt x="0" y="1464205"/>
                        <a:pt x="1879" y="1518537"/>
                        <a:pt x="9525" y="1572062"/>
                      </a:cubicBezTo>
                      <a:cubicBezTo>
                        <a:pt x="11533" y="1586118"/>
                        <a:pt x="22982" y="1597111"/>
                        <a:pt x="28575" y="1610162"/>
                      </a:cubicBezTo>
                      <a:cubicBezTo>
                        <a:pt x="32530" y="1619390"/>
                        <a:pt x="34925" y="1629212"/>
                        <a:pt x="38100" y="1638737"/>
                      </a:cubicBezTo>
                    </a:path>
                  </a:pathLst>
                </a:cu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8" name="Freeform: Shape 27">
                  <a:extLst>
                    <a:ext uri="{FF2B5EF4-FFF2-40B4-BE49-F238E27FC236}">
                      <a16:creationId xmlns:a16="http://schemas.microsoft.com/office/drawing/2014/main" id="{8AC3EB6D-5FA7-4D32-9AEF-EE9FCD77FEE1}"/>
                    </a:ext>
                  </a:extLst>
                </p:cNvPr>
                <p:cNvSpPr/>
                <p:nvPr/>
              </p:nvSpPr>
              <p:spPr>
                <a:xfrm>
                  <a:off x="8172450" y="1047750"/>
                  <a:ext cx="1982375" cy="1476375"/>
                </a:xfrm>
                <a:custGeom>
                  <a:avLst/>
                  <a:gdLst>
                    <a:gd name="connsiteX0" fmla="*/ 0 w 1982375"/>
                    <a:gd name="connsiteY0" fmla="*/ 0 h 1476375"/>
                    <a:gd name="connsiteX1" fmla="*/ 600075 w 1982375"/>
                    <a:gd name="connsiteY1" fmla="*/ 76200 h 1476375"/>
                    <a:gd name="connsiteX2" fmla="*/ 1838325 w 1982375"/>
                    <a:gd name="connsiteY2" fmla="*/ 114300 h 1476375"/>
                    <a:gd name="connsiteX3" fmla="*/ 1895475 w 1982375"/>
                    <a:gd name="connsiteY3" fmla="*/ 400050 h 1476375"/>
                    <a:gd name="connsiteX4" fmla="*/ 1924050 w 1982375"/>
                    <a:gd name="connsiteY4" fmla="*/ 695325 h 1476375"/>
                    <a:gd name="connsiteX5" fmla="*/ 1943100 w 1982375"/>
                    <a:gd name="connsiteY5" fmla="*/ 914400 h 1476375"/>
                    <a:gd name="connsiteX6" fmla="*/ 1952625 w 1982375"/>
                    <a:gd name="connsiteY6" fmla="*/ 1038225 h 1476375"/>
                    <a:gd name="connsiteX7" fmla="*/ 1971675 w 1982375"/>
                    <a:gd name="connsiteY7" fmla="*/ 1190625 h 1476375"/>
                    <a:gd name="connsiteX8" fmla="*/ 1981200 w 1982375"/>
                    <a:gd name="connsiteY8" fmla="*/ 1238250 h 1476375"/>
                    <a:gd name="connsiteX9" fmla="*/ 1981200 w 1982375"/>
                    <a:gd name="connsiteY9" fmla="*/ 1476375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2375" h="1476375">
                      <a:moveTo>
                        <a:pt x="0" y="0"/>
                      </a:moveTo>
                      <a:cubicBezTo>
                        <a:pt x="200025" y="25400"/>
                        <a:pt x="399063" y="60406"/>
                        <a:pt x="600075" y="76200"/>
                      </a:cubicBezTo>
                      <a:cubicBezTo>
                        <a:pt x="903508" y="100041"/>
                        <a:pt x="1500371" y="107924"/>
                        <a:pt x="1838325" y="114300"/>
                      </a:cubicBezTo>
                      <a:cubicBezTo>
                        <a:pt x="1857375" y="209550"/>
                        <a:pt x="1881297" y="303954"/>
                        <a:pt x="1895475" y="400050"/>
                      </a:cubicBezTo>
                      <a:cubicBezTo>
                        <a:pt x="1909908" y="497876"/>
                        <a:pt x="1914933" y="596861"/>
                        <a:pt x="1924050" y="695325"/>
                      </a:cubicBezTo>
                      <a:cubicBezTo>
                        <a:pt x="1930808" y="768313"/>
                        <a:pt x="1937013" y="841353"/>
                        <a:pt x="1943100" y="914400"/>
                      </a:cubicBezTo>
                      <a:cubicBezTo>
                        <a:pt x="1946538" y="955654"/>
                        <a:pt x="1948365" y="997048"/>
                        <a:pt x="1952625" y="1038225"/>
                      </a:cubicBezTo>
                      <a:cubicBezTo>
                        <a:pt x="1957893" y="1089149"/>
                        <a:pt x="1964435" y="1139944"/>
                        <a:pt x="1971675" y="1190625"/>
                      </a:cubicBezTo>
                      <a:cubicBezTo>
                        <a:pt x="1973965" y="1206652"/>
                        <a:pt x="1980661" y="1222070"/>
                        <a:pt x="1981200" y="1238250"/>
                      </a:cubicBezTo>
                      <a:cubicBezTo>
                        <a:pt x="1983844" y="1317581"/>
                        <a:pt x="1981200" y="1397000"/>
                        <a:pt x="1981200" y="1476375"/>
                      </a:cubicBezTo>
                    </a:path>
                  </a:pathLst>
                </a:cu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1" name="Freeform: Shape 30">
                  <a:extLst>
                    <a:ext uri="{FF2B5EF4-FFF2-40B4-BE49-F238E27FC236}">
                      <a16:creationId xmlns:a16="http://schemas.microsoft.com/office/drawing/2014/main" id="{E9DCFED7-301D-45CA-8060-C1E39EA94D98}"/>
                    </a:ext>
                  </a:extLst>
                </p:cNvPr>
                <p:cNvSpPr/>
                <p:nvPr/>
              </p:nvSpPr>
              <p:spPr>
                <a:xfrm>
                  <a:off x="2828925" y="3238500"/>
                  <a:ext cx="1533525" cy="1948211"/>
                </a:xfrm>
                <a:custGeom>
                  <a:avLst/>
                  <a:gdLst>
                    <a:gd name="connsiteX0" fmla="*/ 0 w 1533525"/>
                    <a:gd name="connsiteY0" fmla="*/ 0 h 1948211"/>
                    <a:gd name="connsiteX1" fmla="*/ 38100 w 1533525"/>
                    <a:gd name="connsiteY1" fmla="*/ 228600 h 1948211"/>
                    <a:gd name="connsiteX2" fmla="*/ 85725 w 1533525"/>
                    <a:gd name="connsiteY2" fmla="*/ 790575 h 1948211"/>
                    <a:gd name="connsiteX3" fmla="*/ 104775 w 1533525"/>
                    <a:gd name="connsiteY3" fmla="*/ 1866900 h 1948211"/>
                    <a:gd name="connsiteX4" fmla="*/ 723900 w 1533525"/>
                    <a:gd name="connsiteY4" fmla="*/ 1876425 h 1948211"/>
                    <a:gd name="connsiteX5" fmla="*/ 1533525 w 1533525"/>
                    <a:gd name="connsiteY5" fmla="*/ 1876425 h 194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525" h="1948211">
                      <a:moveTo>
                        <a:pt x="0" y="0"/>
                      </a:moveTo>
                      <a:cubicBezTo>
                        <a:pt x="12700" y="76200"/>
                        <a:pt x="29772" y="151799"/>
                        <a:pt x="38100" y="228600"/>
                      </a:cubicBezTo>
                      <a:cubicBezTo>
                        <a:pt x="58366" y="415501"/>
                        <a:pt x="85725" y="790575"/>
                        <a:pt x="85725" y="790575"/>
                      </a:cubicBezTo>
                      <a:cubicBezTo>
                        <a:pt x="92075" y="1149350"/>
                        <a:pt x="-77041" y="1557541"/>
                        <a:pt x="104775" y="1866900"/>
                      </a:cubicBezTo>
                      <a:cubicBezTo>
                        <a:pt x="209355" y="2044843"/>
                        <a:pt x="517505" y="1875049"/>
                        <a:pt x="723900" y="1876425"/>
                      </a:cubicBezTo>
                      <a:lnTo>
                        <a:pt x="1533525" y="1876425"/>
                      </a:lnTo>
                    </a:path>
                  </a:pathLst>
                </a:cu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2" name="Freeform: Shape 31">
                  <a:extLst>
                    <a:ext uri="{FF2B5EF4-FFF2-40B4-BE49-F238E27FC236}">
                      <a16:creationId xmlns:a16="http://schemas.microsoft.com/office/drawing/2014/main" id="{2C45B8E3-1FCF-430A-B0BE-E6AFFD6B827E}"/>
                    </a:ext>
                  </a:extLst>
                </p:cNvPr>
                <p:cNvSpPr/>
                <p:nvPr/>
              </p:nvSpPr>
              <p:spPr>
                <a:xfrm>
                  <a:off x="7677150" y="3124201"/>
                  <a:ext cx="2600325" cy="1993698"/>
                </a:xfrm>
                <a:custGeom>
                  <a:avLst/>
                  <a:gdLst>
                    <a:gd name="connsiteX0" fmla="*/ 2495550 w 2581275"/>
                    <a:gd name="connsiteY0" fmla="*/ 0 h 1888923"/>
                    <a:gd name="connsiteX1" fmla="*/ 2524125 w 2581275"/>
                    <a:gd name="connsiteY1" fmla="*/ 133350 h 1888923"/>
                    <a:gd name="connsiteX2" fmla="*/ 2571750 w 2581275"/>
                    <a:gd name="connsiteY2" fmla="*/ 333375 h 1888923"/>
                    <a:gd name="connsiteX3" fmla="*/ 2581275 w 2581275"/>
                    <a:gd name="connsiteY3" fmla="*/ 419100 h 1888923"/>
                    <a:gd name="connsiteX4" fmla="*/ 2571750 w 2581275"/>
                    <a:gd name="connsiteY4" fmla="*/ 1257300 h 1888923"/>
                    <a:gd name="connsiteX5" fmla="*/ 2562225 w 2581275"/>
                    <a:gd name="connsiteY5" fmla="*/ 1333500 h 1888923"/>
                    <a:gd name="connsiteX6" fmla="*/ 2552700 w 2581275"/>
                    <a:gd name="connsiteY6" fmla="*/ 1466850 h 1888923"/>
                    <a:gd name="connsiteX7" fmla="*/ 2533650 w 2581275"/>
                    <a:gd name="connsiteY7" fmla="*/ 1552575 h 1888923"/>
                    <a:gd name="connsiteX8" fmla="*/ 2524125 w 2581275"/>
                    <a:gd name="connsiteY8" fmla="*/ 1609725 h 1888923"/>
                    <a:gd name="connsiteX9" fmla="*/ 2476500 w 2581275"/>
                    <a:gd name="connsiteY9" fmla="*/ 1724025 h 1888923"/>
                    <a:gd name="connsiteX10" fmla="*/ 1857375 w 2581275"/>
                    <a:gd name="connsiteY10" fmla="*/ 1800225 h 1888923"/>
                    <a:gd name="connsiteX11" fmla="*/ 714375 w 2581275"/>
                    <a:gd name="connsiteY11" fmla="*/ 1885950 h 1888923"/>
                    <a:gd name="connsiteX12" fmla="*/ 0 w 2581275"/>
                    <a:gd name="connsiteY12" fmla="*/ 1857375 h 1888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275" h="1888923">
                      <a:moveTo>
                        <a:pt x="2495550" y="0"/>
                      </a:moveTo>
                      <a:cubicBezTo>
                        <a:pt x="2505075" y="44450"/>
                        <a:pt x="2513516" y="89146"/>
                        <a:pt x="2524125" y="133350"/>
                      </a:cubicBezTo>
                      <a:cubicBezTo>
                        <a:pt x="2551788" y="248614"/>
                        <a:pt x="2554036" y="221186"/>
                        <a:pt x="2571750" y="333375"/>
                      </a:cubicBezTo>
                      <a:cubicBezTo>
                        <a:pt x="2576234" y="361774"/>
                        <a:pt x="2578100" y="390525"/>
                        <a:pt x="2581275" y="419100"/>
                      </a:cubicBezTo>
                      <a:cubicBezTo>
                        <a:pt x="2578100" y="698500"/>
                        <a:pt x="2577570" y="977943"/>
                        <a:pt x="2571750" y="1257300"/>
                      </a:cubicBezTo>
                      <a:cubicBezTo>
                        <a:pt x="2571217" y="1282892"/>
                        <a:pt x="2564543" y="1308007"/>
                        <a:pt x="2562225" y="1333500"/>
                      </a:cubicBezTo>
                      <a:cubicBezTo>
                        <a:pt x="2558190" y="1377880"/>
                        <a:pt x="2557134" y="1422508"/>
                        <a:pt x="2552700" y="1466850"/>
                      </a:cubicBezTo>
                      <a:cubicBezTo>
                        <a:pt x="2541451" y="1579336"/>
                        <a:pt x="2549320" y="1482059"/>
                        <a:pt x="2533650" y="1552575"/>
                      </a:cubicBezTo>
                      <a:cubicBezTo>
                        <a:pt x="2529460" y="1571428"/>
                        <a:pt x="2526856" y="1590606"/>
                        <a:pt x="2524125" y="1609725"/>
                      </a:cubicBezTo>
                      <a:cubicBezTo>
                        <a:pt x="2518830" y="1646793"/>
                        <a:pt x="2528170" y="1707786"/>
                        <a:pt x="2476500" y="1724025"/>
                      </a:cubicBezTo>
                      <a:cubicBezTo>
                        <a:pt x="2200309" y="1810828"/>
                        <a:pt x="2148908" y="1791650"/>
                        <a:pt x="1857375" y="1800225"/>
                      </a:cubicBezTo>
                      <a:cubicBezTo>
                        <a:pt x="1474593" y="1850153"/>
                        <a:pt x="1115718" y="1902004"/>
                        <a:pt x="714375" y="1885950"/>
                      </a:cubicBezTo>
                      <a:lnTo>
                        <a:pt x="0" y="1857375"/>
                      </a:lnTo>
                    </a:path>
                  </a:pathLst>
                </a:cu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grpSp>
        <p:cxnSp>
          <p:nvCxnSpPr>
            <p:cNvPr id="36" name="Straight Arrow Connector 35">
              <a:extLst>
                <a:ext uri="{FF2B5EF4-FFF2-40B4-BE49-F238E27FC236}">
                  <a16:creationId xmlns:a16="http://schemas.microsoft.com/office/drawing/2014/main" id="{EFC900DC-6BD5-4665-BB39-791FB78F26AA}"/>
                </a:ext>
              </a:extLst>
            </p:cNvPr>
            <p:cNvCxnSpPr>
              <a:cxnSpLocks/>
            </p:cNvCxnSpPr>
            <p:nvPr/>
          </p:nvCxnSpPr>
          <p:spPr>
            <a:xfrm>
              <a:off x="6096000" y="1400175"/>
              <a:ext cx="1" cy="3276600"/>
            </a:xfrm>
            <a:prstGeom prst="straightConnector1">
              <a:avLst/>
            </a:prstGeom>
            <a:ln>
              <a:prstDash val="dash"/>
              <a:headEnd type="none" w="med" len="med"/>
              <a:tailEnd type="arrow"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78586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algn="just"/>
            <a:r>
              <a:rPr lang="en-US" sz="3200" dirty="0"/>
              <a:t>Consider a case where a child class has two direct base classes ‘parent1’ and ‘parent2’ which themselves have a common base class ‘grandparent’.</a:t>
            </a:r>
          </a:p>
          <a:p>
            <a:pPr algn="just"/>
            <a:endParaRPr lang="en-US" sz="3200" dirty="0"/>
          </a:p>
          <a:p>
            <a:pPr algn="just"/>
            <a:r>
              <a:rPr lang="en-US" sz="3200" dirty="0"/>
              <a:t>The ‘child’ inherits the traits of ‘grandparent’ via two separate paths. It can also inherit directly as shown by the broken line. </a:t>
            </a:r>
          </a:p>
          <a:p>
            <a:pPr algn="just"/>
            <a:endParaRPr lang="en-US" sz="3200" dirty="0"/>
          </a:p>
          <a:p>
            <a:pPr algn="just"/>
            <a:r>
              <a:rPr lang="en-US" sz="3200" dirty="0"/>
              <a:t>The ‘grandparent’ is sometimes referred to as indirect base class. </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26786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4433205"/>
          </a:xfrm>
        </p:spPr>
        <p:txBody>
          <a:bodyPr/>
          <a:lstStyle/>
          <a:p>
            <a:pPr algn="just"/>
            <a:r>
              <a:rPr lang="en-US" sz="3200" dirty="0"/>
              <a:t>Inheritance by the ‘child’ might pose some problems. All the public and protected members of ‘grandparent’ are inherited into ‘child’ twice, first via ‘parent1’ and again via ‘parent2’.</a:t>
            </a:r>
          </a:p>
          <a:p>
            <a:pPr algn="just"/>
            <a:endParaRPr lang="en-US" sz="3200" dirty="0"/>
          </a:p>
          <a:p>
            <a:pPr algn="just"/>
            <a:r>
              <a:rPr lang="en-US" sz="3200" dirty="0"/>
              <a:t>This means ‘child’ would have duplicate sets of the members inherited from ‘grandparent’.</a:t>
            </a:r>
          </a:p>
          <a:p>
            <a:pPr algn="just"/>
            <a:endParaRPr lang="en-US" sz="3200" dirty="0"/>
          </a:p>
          <a:p>
            <a:pPr algn="just"/>
            <a:r>
              <a:rPr lang="en-US" sz="3200" dirty="0"/>
              <a:t>This introduces ambiguity and should be avoided. </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279811287"/>
      </p:ext>
    </p:extLst>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4841</TotalTime>
  <Words>818</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Adobe Fan Heiti Std B</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 KHARWAL</cp:lastModifiedBy>
  <cp:revision>245</cp:revision>
  <dcterms:created xsi:type="dcterms:W3CDTF">2018-04-24T17:14:44Z</dcterms:created>
  <dcterms:modified xsi:type="dcterms:W3CDTF">2023-03-15T06:31:22Z</dcterms:modified>
</cp:coreProperties>
</file>