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81" r:id="rId5"/>
    <p:sldId id="282"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27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geeksforgeeks.org/queue-data-structure/" TargetMode="External"/><Relationship Id="rId2" Type="http://schemas.openxmlformats.org/officeDocument/2006/relationships/hyperlink" Target="https://www.geeksforgeeks.org/stack-data-structure/" TargetMode="External"/><Relationship Id="rId1" Type="http://schemas.openxmlformats.org/officeDocument/2006/relationships/slideLayout" Target="../slideLayouts/slideLayout2.xml"/><Relationship Id="rId4" Type="http://schemas.openxmlformats.org/officeDocument/2006/relationships/hyperlink" Target="https://www.geeksforgeeks.org/graph-and-its-representation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 </a:t>
            </a:r>
            <a:r>
              <a:rPr lang="en-US" dirty="0" smtClean="0"/>
              <a:t/>
            </a:r>
            <a:br>
              <a:rPr lang="en-US" dirty="0" smtClean="0"/>
            </a:br>
            <a:r>
              <a:rPr lang="en-US" dirty="0" smtClean="0"/>
              <a:t/>
            </a:r>
            <a:br>
              <a:rPr lang="en-US" dirty="0" smtClean="0"/>
            </a:br>
            <a:r>
              <a:rPr lang="en-US" b="1" dirty="0" smtClean="0">
                <a:latin typeface="Times New Roman" pitchFamily="18" charset="0"/>
                <a:cs typeface="Times New Roman" pitchFamily="18" charset="0"/>
              </a:rPr>
              <a:t>Unit-2 : </a:t>
            </a:r>
            <a:r>
              <a:rPr lang="en-US" dirty="0" smtClean="0">
                <a:latin typeface="Times New Roman" pitchFamily="18" charset="0"/>
                <a:cs typeface="Times New Roman" pitchFamily="18" charset="0"/>
              </a:rPr>
              <a:t>Array and Linked List </a:t>
            </a:r>
            <a:br>
              <a:rPr lang="en-US" dirty="0" smtClean="0">
                <a:latin typeface="Times New Roman" pitchFamily="18" charset="0"/>
                <a:cs typeface="Times New Roman" pitchFamily="18" charset="0"/>
              </a:rPr>
            </a:br>
            <a:r>
              <a:rPr lang="en-US" i="1" dirty="0" smtClean="0"/>
              <a:t> </a:t>
            </a:r>
            <a:r>
              <a:rPr lang="en-US" dirty="0" smtClean="0"/>
              <a:t/>
            </a:r>
            <a:br>
              <a:rPr 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62000" y="990600"/>
            <a:ext cx="7752393" cy="47910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72917" y="1625991"/>
            <a:ext cx="8149052" cy="347186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Single Linked List</a:t>
            </a:r>
            <a:endParaRPr lang="en-US" b="1" dirty="0">
              <a:solidFill>
                <a:schemeClr val="accent1"/>
              </a:solidFill>
            </a:endParaRPr>
          </a:p>
        </p:txBody>
      </p:sp>
      <p:sp>
        <p:nvSpPr>
          <p:cNvPr id="3" name="Content Placeholder 2"/>
          <p:cNvSpPr>
            <a:spLocks noGrp="1"/>
          </p:cNvSpPr>
          <p:nvPr>
            <p:ph sz="quarter" idx="1"/>
          </p:nvPr>
        </p:nvSpPr>
        <p:spPr>
          <a:xfrm>
            <a:off x="914400" y="1447800"/>
            <a:ext cx="7772400" cy="5257800"/>
          </a:xfrm>
        </p:spPr>
        <p:txBody>
          <a:bodyPr>
            <a:normAutofit fontScale="92500" lnSpcReduction="10000"/>
          </a:bodyPr>
          <a:lstStyle/>
          <a:p>
            <a:pPr>
              <a:lnSpc>
                <a:spcPct val="150000"/>
              </a:lnSpc>
            </a:pPr>
            <a:r>
              <a:rPr lang="en-US" dirty="0" smtClean="0"/>
              <a:t>A linked list allocates space for each element separately in its own block of memory called a "node". </a:t>
            </a:r>
          </a:p>
          <a:p>
            <a:pPr>
              <a:lnSpc>
                <a:spcPct val="150000"/>
              </a:lnSpc>
            </a:pPr>
            <a:r>
              <a:rPr lang="en-US" dirty="0" smtClean="0"/>
              <a:t>The list gets an overall structure by using pointers to connect all its nodes together like the links in a chain.</a:t>
            </a:r>
          </a:p>
          <a:p>
            <a:pPr>
              <a:lnSpc>
                <a:spcPct val="150000"/>
              </a:lnSpc>
            </a:pPr>
            <a:r>
              <a:rPr lang="en-US" dirty="0" smtClean="0"/>
              <a:t> Each node contains two fields; a "data" field to store whatever element, and a "next" field which is a pointer used to link to the next node. </a:t>
            </a:r>
          </a:p>
          <a:p>
            <a:pPr>
              <a:lnSpc>
                <a:spcPct val="150000"/>
              </a:lnSpc>
            </a:pPr>
            <a:r>
              <a:rPr lang="en-US" dirty="0" smtClean="0"/>
              <a:t>Each node is allocated in the heap using </a:t>
            </a:r>
            <a:r>
              <a:rPr lang="en-US" dirty="0" err="1" smtClean="0"/>
              <a:t>malloc</a:t>
            </a:r>
            <a:r>
              <a:rPr lang="en-US" dirty="0" smtClean="0"/>
              <a:t>(), </a:t>
            </a:r>
          </a:p>
          <a:p>
            <a:pPr>
              <a:lnSpc>
                <a:spcPct val="150000"/>
              </a:lnSpc>
            </a:pPr>
            <a:r>
              <a:rPr lang="en-US" dirty="0" smtClean="0"/>
              <a:t>The front of the list is a pointer to “start node”..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09600" y="1600200"/>
            <a:ext cx="8375374" cy="33528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33400" y="3886200"/>
            <a:ext cx="7833946" cy="2314575"/>
          </a:xfrm>
          <a:prstGeom prst="rect">
            <a:avLst/>
          </a:prstGeom>
          <a:noFill/>
          <a:ln w="9525">
            <a:noFill/>
            <a:miter lim="800000"/>
            <a:headEnd/>
            <a:tailEnd/>
          </a:ln>
          <a:effectLst/>
        </p:spPr>
      </p:pic>
      <p:sp>
        <p:nvSpPr>
          <p:cNvPr id="5" name="Rectangle 4"/>
          <p:cNvSpPr/>
          <p:nvPr/>
        </p:nvSpPr>
        <p:spPr>
          <a:xfrm>
            <a:off x="1600200" y="533400"/>
            <a:ext cx="4973477" cy="523220"/>
          </a:xfrm>
          <a:prstGeom prst="rect">
            <a:avLst/>
          </a:prstGeom>
        </p:spPr>
        <p:txBody>
          <a:bodyPr wrap="none">
            <a:spAutoFit/>
          </a:bodyPr>
          <a:lstStyle/>
          <a:p>
            <a:r>
              <a:rPr lang="en-US" sz="2800" dirty="0" smtClean="0">
                <a:solidFill>
                  <a:schemeClr val="accent1"/>
                </a:solidFill>
              </a:rPr>
              <a:t>Implementation of Single Linked List</a:t>
            </a:r>
            <a:endParaRPr lang="en-US" sz="2800" dirty="0">
              <a:solidFill>
                <a:schemeClr val="accent1"/>
              </a:solidFill>
            </a:endParaRPr>
          </a:p>
        </p:txBody>
      </p:sp>
      <p:sp>
        <p:nvSpPr>
          <p:cNvPr id="6" name="Rectangle 5"/>
          <p:cNvSpPr/>
          <p:nvPr/>
        </p:nvSpPr>
        <p:spPr>
          <a:xfrm>
            <a:off x="685800" y="1295400"/>
            <a:ext cx="7543800" cy="2308324"/>
          </a:xfrm>
          <a:prstGeom prst="rect">
            <a:avLst/>
          </a:prstGeom>
        </p:spPr>
        <p:txBody>
          <a:bodyPr wrap="square">
            <a:spAutoFit/>
          </a:bodyPr>
          <a:lstStyle/>
          <a:p>
            <a:pPr>
              <a:lnSpc>
                <a:spcPct val="150000"/>
              </a:lnSpc>
              <a:buFont typeface="Arial" pitchFamily="34" charset="0"/>
              <a:buChar char="•"/>
            </a:pPr>
            <a:r>
              <a:rPr lang="en-US" sz="2400" dirty="0" smtClean="0"/>
              <a:t>Creating a structure with one data item and a next pointer, which will be pointing to next node of the list.</a:t>
            </a:r>
          </a:p>
          <a:p>
            <a:pPr>
              <a:lnSpc>
                <a:spcPct val="150000"/>
              </a:lnSpc>
              <a:buFont typeface="Arial" pitchFamily="34" charset="0"/>
              <a:buChar char="•"/>
            </a:pPr>
            <a:r>
              <a:rPr lang="en-US" sz="2400" dirty="0" smtClean="0"/>
              <a:t> This is called as self-referential structure. </a:t>
            </a:r>
          </a:p>
          <a:p>
            <a:pPr>
              <a:lnSpc>
                <a:spcPct val="150000"/>
              </a:lnSpc>
              <a:buFont typeface="Arial" pitchFamily="34" charset="0"/>
              <a:buChar char="•"/>
            </a:pPr>
            <a:r>
              <a:rPr lang="en-US" sz="2400" dirty="0" smtClean="0"/>
              <a:t> Initialize the start pointer to be NUL</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3200" dirty="0" smtClean="0"/>
              <a:t>The basic operations in a single linked list are:</a:t>
            </a:r>
          </a:p>
          <a:p>
            <a:r>
              <a:rPr lang="en-US" sz="3200" smtClean="0"/>
              <a:t>Creation</a:t>
            </a:r>
            <a:r>
              <a:rPr lang="en-US" sz="3200" dirty="0" smtClean="0"/>
              <a:t>. </a:t>
            </a:r>
          </a:p>
          <a:p>
            <a:r>
              <a:rPr lang="en-US" sz="3200" dirty="0" smtClean="0"/>
              <a:t>Insertion. </a:t>
            </a:r>
          </a:p>
          <a:p>
            <a:r>
              <a:rPr lang="en-US" sz="3200" dirty="0" smtClean="0"/>
              <a:t>Deletion. </a:t>
            </a:r>
          </a:p>
          <a:p>
            <a:r>
              <a:rPr lang="en-US" sz="3200" dirty="0" smtClean="0"/>
              <a:t>Traversing.</a:t>
            </a:r>
            <a:endParaRPr lang="en-US"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Creating a node for Single Linked List:</a:t>
            </a:r>
            <a:endParaRPr lang="en-US" b="1" dirty="0">
              <a:solidFill>
                <a:srgbClr val="FF0000"/>
              </a:solidFill>
            </a:endParaRPr>
          </a:p>
        </p:txBody>
      </p:sp>
      <p:sp>
        <p:nvSpPr>
          <p:cNvPr id="3" name="Content Placeholder 2"/>
          <p:cNvSpPr>
            <a:spLocks noGrp="1"/>
          </p:cNvSpPr>
          <p:nvPr>
            <p:ph sz="quarter" idx="1"/>
          </p:nvPr>
        </p:nvSpPr>
        <p:spPr/>
        <p:txBody>
          <a:bodyPr/>
          <a:lstStyle/>
          <a:p>
            <a:r>
              <a:rPr lang="en-US" dirty="0" smtClean="0"/>
              <a:t>Creating a singly linked list starts with creating a node</a:t>
            </a:r>
          </a:p>
          <a:p>
            <a:r>
              <a:rPr lang="en-US" dirty="0" smtClean="0"/>
              <a:t>The information is stored in the memory, allocated by using the </a:t>
            </a:r>
            <a:r>
              <a:rPr lang="en-US" dirty="0" err="1" smtClean="0"/>
              <a:t>malloc</a:t>
            </a:r>
            <a:r>
              <a:rPr lang="en-US" dirty="0" smtClean="0"/>
              <a:t>() function</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381000" y="3429000"/>
            <a:ext cx="8179067" cy="25146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Insertion of a Node:</a:t>
            </a:r>
            <a:endParaRPr lang="en-US" b="1" dirty="0">
              <a:solidFill>
                <a:srgbClr val="FF0000"/>
              </a:solidFill>
            </a:endParaRPr>
          </a:p>
        </p:txBody>
      </p:sp>
      <p:sp>
        <p:nvSpPr>
          <p:cNvPr id="3" name="Content Placeholder 2"/>
          <p:cNvSpPr>
            <a:spLocks noGrp="1"/>
          </p:cNvSpPr>
          <p:nvPr>
            <p:ph sz="quarter" idx="1"/>
          </p:nvPr>
        </p:nvSpPr>
        <p:spPr/>
        <p:txBody>
          <a:bodyPr/>
          <a:lstStyle/>
          <a:p>
            <a:r>
              <a:rPr lang="en-US" dirty="0" smtClean="0"/>
              <a:t>The new node can then be inserted at three different places namely:</a:t>
            </a:r>
          </a:p>
          <a:p>
            <a:r>
              <a:rPr lang="en-US" dirty="0" smtClean="0"/>
              <a:t> Inserting a node at the beginning. </a:t>
            </a:r>
          </a:p>
          <a:p>
            <a:r>
              <a:rPr lang="en-US" dirty="0" smtClean="0"/>
              <a:t>Inserting a node at the end.</a:t>
            </a:r>
          </a:p>
          <a:p>
            <a:r>
              <a:rPr lang="en-US" dirty="0" smtClean="0"/>
              <a:t> Inserting a node at intermediate position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4800" y="1752600"/>
            <a:ext cx="8472489" cy="282416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85800" y="457200"/>
            <a:ext cx="8181570" cy="2547938"/>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676400" y="3352800"/>
            <a:ext cx="6480175" cy="29908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Operations on List ADT – Create, Insert, Search, Delete, Display elements; Implementation of List ADT– Array, </a:t>
            </a:r>
            <a:r>
              <a:rPr lang="en-US" sz="2800" b="1" dirty="0" smtClean="0">
                <a:latin typeface="Times New Roman" pitchFamily="18" charset="0"/>
                <a:cs typeface="Times New Roman" pitchFamily="18" charset="0"/>
              </a:rPr>
              <a:t>Cursor based Linked List</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Types – Singly Linked List</a:t>
            </a:r>
            <a:r>
              <a:rPr lang="en-US" sz="2800" dirty="0" smtClean="0">
                <a:latin typeface="Times New Roman" pitchFamily="18" charset="0"/>
                <a:cs typeface="Times New Roman" pitchFamily="18" charset="0"/>
              </a:rPr>
              <a:t>, Doubly Linked List, Circular Linked List; Applications - Sparse Matrix, Polynomial Arithmetic, Josephus Problem.</a:t>
            </a:r>
            <a:endParaRPr lang="en-US" sz="2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33400" y="1143000"/>
            <a:ext cx="7881360" cy="36957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838200" y="457200"/>
            <a:ext cx="7162800" cy="5898118"/>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8600" y="1676400"/>
            <a:ext cx="8634746" cy="263366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33400" y="1066800"/>
            <a:ext cx="7581732" cy="4110038"/>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914400" y="1447800"/>
            <a:ext cx="6849112" cy="374808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66800" y="457200"/>
            <a:ext cx="6723374" cy="3748088"/>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447800" y="4495800"/>
            <a:ext cx="6086475" cy="14097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914400" y="685800"/>
            <a:ext cx="7274315" cy="4643438"/>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838200" y="381000"/>
            <a:ext cx="7494814" cy="45339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447800" y="4800600"/>
            <a:ext cx="5762625" cy="17145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600200" y="457200"/>
            <a:ext cx="5638800" cy="30289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438400" y="3505200"/>
            <a:ext cx="3733800" cy="2919153"/>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838200" y="533400"/>
            <a:ext cx="7528560" cy="19812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1143000" y="2819400"/>
            <a:ext cx="6828549" cy="36957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0"/>
            <a:ext cx="8229600" cy="4525963"/>
          </a:xfrm>
        </p:spPr>
        <p:txBody>
          <a:bodyPr/>
          <a:lstStyle/>
          <a:p>
            <a:endParaRPr lang="en-US" dirty="0" smtClean="0"/>
          </a:p>
          <a:p>
            <a:pPr algn="just"/>
            <a:r>
              <a:rPr lang="en-US" dirty="0" smtClean="0">
                <a:latin typeface="Times New Roman" pitchFamily="18" charset="0"/>
                <a:cs typeface="Times New Roman" pitchFamily="18" charset="0"/>
              </a:rPr>
              <a:t>Many </a:t>
            </a:r>
            <a:r>
              <a:rPr lang="en-US" dirty="0" smtClean="0">
                <a:latin typeface="Times New Roman" pitchFamily="18" charset="0"/>
                <a:cs typeface="Times New Roman" pitchFamily="18" charset="0"/>
              </a:rPr>
              <a:t>languages, such as BASIC and FORTRAN, do not support pointers. If linked lists are required and pointers are not available, then an alternate implementation must be used. The alternate method we will describe is known as a </a:t>
            </a:r>
            <a:r>
              <a:rPr lang="en-US" i="1" dirty="0" smtClean="0">
                <a:latin typeface="Times New Roman" pitchFamily="18" charset="0"/>
                <a:cs typeface="Times New Roman" pitchFamily="18" charset="0"/>
              </a:rPr>
              <a:t>cursor implementation</a:t>
            </a:r>
            <a:r>
              <a:rPr lang="en-US" i="1" dirty="0" smtClean="0"/>
              <a:t>.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838200"/>
            <a:ext cx="7772400" cy="4572000"/>
          </a:xfrm>
        </p:spPr>
        <p:txBody>
          <a:bodyPr/>
          <a:lstStyle/>
          <a:p>
            <a:r>
              <a:rPr lang="en-US" dirty="0" smtClean="0"/>
              <a:t>Alternatively there is another way to traverse and display the information. That is in reverse order. The function rev_traverse(), is used for traversing and displaying the information stored in the list from right to left</a:t>
            </a:r>
            <a:endParaRPr lang="en-US" dirty="0"/>
          </a:p>
        </p:txBody>
      </p:sp>
      <p:pic>
        <p:nvPicPr>
          <p:cNvPr id="9218" name="Picture 2"/>
          <p:cNvPicPr>
            <a:picLocks noChangeAspect="1" noChangeArrowheads="1"/>
          </p:cNvPicPr>
          <p:nvPr/>
        </p:nvPicPr>
        <p:blipFill>
          <a:blip r:embed="rId2"/>
          <a:srcRect/>
          <a:stretch>
            <a:fillRect/>
          </a:stretch>
        </p:blipFill>
        <p:spPr bwMode="auto">
          <a:xfrm>
            <a:off x="1600200" y="2971800"/>
            <a:ext cx="6565735" cy="296227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linked list</a:t>
            </a:r>
            <a:endParaRPr lang="en-US" dirty="0"/>
          </a:p>
        </p:txBody>
      </p:sp>
      <p:sp>
        <p:nvSpPr>
          <p:cNvPr id="3" name="Content Placeholder 2"/>
          <p:cNvSpPr>
            <a:spLocks noGrp="1"/>
          </p:cNvSpPr>
          <p:nvPr>
            <p:ph sz="quarter" idx="1"/>
          </p:nvPr>
        </p:nvSpPr>
        <p:spPr/>
        <p:txBody>
          <a:bodyPr>
            <a:normAutofit lnSpcReduction="10000"/>
          </a:bodyPr>
          <a:lstStyle/>
          <a:p>
            <a:pPr fontAlgn="base"/>
            <a:r>
              <a:rPr lang="en-US" dirty="0" smtClean="0"/>
              <a:t>Implementation of </a:t>
            </a:r>
            <a:r>
              <a:rPr lang="en-US" u="sng" dirty="0" smtClean="0">
                <a:hlinkClick r:id="rId2"/>
              </a:rPr>
              <a:t>stacks</a:t>
            </a:r>
            <a:r>
              <a:rPr lang="en-US" dirty="0" smtClean="0"/>
              <a:t> and </a:t>
            </a:r>
            <a:r>
              <a:rPr lang="en-US" u="sng" dirty="0" smtClean="0">
                <a:hlinkClick r:id="rId3"/>
              </a:rPr>
              <a:t>queues</a:t>
            </a:r>
            <a:endParaRPr lang="en-US" dirty="0" smtClean="0"/>
          </a:p>
          <a:p>
            <a:pPr fontAlgn="base"/>
            <a:r>
              <a:rPr lang="en-US" dirty="0" smtClean="0"/>
              <a:t>Implementation of graphs : </a:t>
            </a:r>
            <a:r>
              <a:rPr lang="en-US" u="sng" dirty="0" smtClean="0">
                <a:hlinkClick r:id="rId4"/>
              </a:rPr>
              <a:t>Adjacency list representation of graphs</a:t>
            </a:r>
            <a:r>
              <a:rPr lang="en-US" dirty="0" smtClean="0"/>
              <a:t> is most popular which is uses linked list to store adjacent vertices.</a:t>
            </a:r>
          </a:p>
          <a:p>
            <a:pPr fontAlgn="base"/>
            <a:r>
              <a:rPr lang="en-US" dirty="0" smtClean="0"/>
              <a:t>Dynamic memory allocation : We use linked list of free blocks.</a:t>
            </a:r>
          </a:p>
          <a:p>
            <a:pPr fontAlgn="base"/>
            <a:r>
              <a:rPr lang="en-US" dirty="0" smtClean="0"/>
              <a:t>Maintaining directory of names</a:t>
            </a:r>
          </a:p>
          <a:p>
            <a:pPr fontAlgn="base"/>
            <a:r>
              <a:rPr lang="en-US" dirty="0" smtClean="0"/>
              <a:t>Performing arithmetic operations on long integers</a:t>
            </a:r>
          </a:p>
          <a:p>
            <a:pPr fontAlgn="base"/>
            <a:r>
              <a:rPr lang="en-US" dirty="0" smtClean="0"/>
              <a:t>Manipulation of polynomials by storing constants in the node of linked list</a:t>
            </a:r>
          </a:p>
          <a:p>
            <a:pPr fontAlgn="base"/>
            <a:r>
              <a:rPr lang="en-US" dirty="0" smtClean="0"/>
              <a:t>representing sparse matrices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6000" b="1" dirty="0" smtClean="0">
                <a:latin typeface="Times New Roman" pitchFamily="18" charset="0"/>
                <a:cs typeface="Times New Roman" pitchFamily="18" charset="0"/>
              </a:rPr>
              <a:t>Thank you</a:t>
            </a:r>
            <a:endParaRPr lang="en-US" sz="60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8600" y="304800"/>
            <a:ext cx="6657975" cy="3248025"/>
          </a:xfrm>
          <a:prstGeom prst="rect">
            <a:avLst/>
          </a:prstGeom>
          <a:noFill/>
          <a:ln w="9525">
            <a:noFill/>
            <a:miter lim="800000"/>
            <a:headEnd/>
            <a:tailEnd/>
          </a:ln>
          <a:effectLst/>
        </p:spPr>
      </p:pic>
      <p:sp>
        <p:nvSpPr>
          <p:cNvPr id="5" name="Rectangle 4"/>
          <p:cNvSpPr/>
          <p:nvPr/>
        </p:nvSpPr>
        <p:spPr>
          <a:xfrm>
            <a:off x="4419600" y="1143000"/>
            <a:ext cx="4876800" cy="923330"/>
          </a:xfrm>
          <a:prstGeom prst="rect">
            <a:avLst/>
          </a:prstGeom>
        </p:spPr>
        <p:txBody>
          <a:bodyPr wrap="square">
            <a:spAutoFit/>
          </a:bodyPr>
          <a:lstStyle/>
          <a:p>
            <a:endParaRPr lang="en-US" dirty="0" smtClean="0"/>
          </a:p>
          <a:p>
            <a:r>
              <a:rPr lang="en-US" dirty="0" smtClean="0"/>
              <a:t> </a:t>
            </a:r>
            <a:r>
              <a:rPr lang="en-US" b="1" dirty="0" smtClean="0"/>
              <a:t>Declarations for cursor implementation of linked lists </a:t>
            </a:r>
            <a:endParaRPr lang="en-US" dirty="0"/>
          </a:p>
        </p:txBody>
      </p:sp>
      <p:pic>
        <p:nvPicPr>
          <p:cNvPr id="1027" name="Picture 3"/>
          <p:cNvPicPr>
            <a:picLocks noChangeAspect="1" noChangeArrowheads="1"/>
          </p:cNvPicPr>
          <p:nvPr/>
        </p:nvPicPr>
        <p:blipFill>
          <a:blip r:embed="rId3"/>
          <a:srcRect/>
          <a:stretch>
            <a:fillRect/>
          </a:stretch>
        </p:blipFill>
        <p:spPr bwMode="auto">
          <a:xfrm>
            <a:off x="5257800" y="3200400"/>
            <a:ext cx="3571875" cy="34194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752600" y="4953000"/>
            <a:ext cx="3457575" cy="3333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685800"/>
            <a:ext cx="8077200" cy="1600438"/>
          </a:xfrm>
          <a:prstGeom prst="rect">
            <a:avLst/>
          </a:prstGeom>
        </p:spPr>
        <p:txBody>
          <a:bodyPr wrap="square">
            <a:spAutoFit/>
          </a:bodyPr>
          <a:lstStyle/>
          <a:p>
            <a:endParaRPr lang="en-US" dirty="0" smtClean="0"/>
          </a:p>
          <a:p>
            <a:pPr algn="just">
              <a:buFont typeface="Arial" pitchFamily="34" charset="0"/>
              <a:buChar char="•"/>
            </a:pPr>
            <a:r>
              <a:rPr lang="en-US" dirty="0" smtClean="0"/>
              <a:t> </a:t>
            </a:r>
            <a:r>
              <a:rPr lang="en-US" sz="2000" dirty="0" smtClean="0">
                <a:latin typeface="Times New Roman" pitchFamily="18" charset="0"/>
                <a:cs typeface="Times New Roman" pitchFamily="18" charset="0"/>
              </a:rPr>
              <a:t>The logical way to satisfy condition 1 is to have a global array of structures. For any cell in the array, its array index can be used in place of an address. </a:t>
            </a:r>
            <a:r>
              <a:rPr lang="en-US" sz="2000" dirty="0" smtClean="0">
                <a:latin typeface="Times New Roman" pitchFamily="18" charset="0"/>
                <a:cs typeface="Times New Roman" pitchFamily="18" charset="0"/>
              </a:rPr>
              <a:t>Previous Figure gives </a:t>
            </a:r>
            <a:r>
              <a:rPr lang="en-US" sz="2000" dirty="0" smtClean="0">
                <a:latin typeface="Times New Roman" pitchFamily="18" charset="0"/>
                <a:cs typeface="Times New Roman" pitchFamily="18" charset="0"/>
              </a:rPr>
              <a:t>the type declarations for a cursor implementation of linked lists. </a:t>
            </a:r>
            <a:endParaRPr lang="en-US" sz="2000" dirty="0">
              <a:latin typeface="Times New Roman" pitchFamily="18" charset="0"/>
              <a:cs typeface="Times New Roman" pitchFamily="18" charset="0"/>
            </a:endParaRPr>
          </a:p>
        </p:txBody>
      </p:sp>
      <p:sp>
        <p:nvSpPr>
          <p:cNvPr id="6" name="Rectangle 5"/>
          <p:cNvSpPr/>
          <p:nvPr/>
        </p:nvSpPr>
        <p:spPr>
          <a:xfrm>
            <a:off x="685800" y="2514600"/>
            <a:ext cx="7924800" cy="3724096"/>
          </a:xfrm>
          <a:prstGeom prst="rect">
            <a:avLst/>
          </a:prstGeom>
        </p:spPr>
        <p:txBody>
          <a:bodyPr wrap="square">
            <a:spAutoFit/>
          </a:bodyPr>
          <a:lstStyle/>
          <a:p>
            <a:endParaRPr lang="en-US" dirty="0" smtClean="0"/>
          </a:p>
          <a:p>
            <a:pPr>
              <a:buFont typeface="Arial" pitchFamily="34" charset="0"/>
              <a:buChar char="•"/>
            </a:pPr>
            <a:r>
              <a:rPr lang="en-US" dirty="0" smtClean="0"/>
              <a:t> </a:t>
            </a:r>
            <a:r>
              <a:rPr lang="en-US" sz="2000" dirty="0" smtClean="0">
                <a:latin typeface="Times New Roman" pitchFamily="18" charset="0"/>
                <a:cs typeface="Times New Roman" pitchFamily="18" charset="0"/>
              </a:rPr>
              <a:t>We must now simulate condition 2 by allowing the equivalent of </a:t>
            </a:r>
            <a:r>
              <a:rPr lang="en-US" sz="2000" dirty="0" err="1" smtClean="0">
                <a:latin typeface="Times New Roman" pitchFamily="18" charset="0"/>
                <a:cs typeface="Times New Roman" pitchFamily="18" charset="0"/>
              </a:rPr>
              <a:t>malloc</a:t>
            </a:r>
            <a:r>
              <a:rPr lang="en-US" sz="2000" dirty="0" smtClean="0">
                <a:latin typeface="Times New Roman" pitchFamily="18" charset="0"/>
                <a:cs typeface="Times New Roman" pitchFamily="18" charset="0"/>
              </a:rPr>
              <a:t> and free for cells in the CURSOR_SPACE array. To do this, we will keep a list (the </a:t>
            </a:r>
            <a:r>
              <a:rPr lang="en-US" sz="2000" dirty="0" err="1" smtClean="0">
                <a:latin typeface="Times New Roman" pitchFamily="18" charset="0"/>
                <a:cs typeface="Times New Roman" pitchFamily="18" charset="0"/>
              </a:rPr>
              <a:t>freelist</a:t>
            </a:r>
            <a:r>
              <a:rPr lang="en-US" sz="2000" dirty="0" smtClean="0">
                <a:latin typeface="Times New Roman" pitchFamily="18" charset="0"/>
                <a:cs typeface="Times New Roman" pitchFamily="18" charset="0"/>
              </a:rPr>
              <a:t>) of cells that are not in any list. The list will use cell 0 as a header. The initial configuration is shown in </a:t>
            </a:r>
            <a:r>
              <a:rPr lang="en-US" sz="2000" dirty="0" smtClean="0">
                <a:latin typeface="Times New Roman" pitchFamily="18" charset="0"/>
                <a:cs typeface="Times New Roman" pitchFamily="18" charset="0"/>
              </a:rPr>
              <a:t>previous slide</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endParaRPr lang="en-US" sz="2000" dirty="0" smtClean="0">
              <a:latin typeface="Times New Roman" pitchFamily="18" charset="0"/>
              <a:cs typeface="Times New Roman" pitchFamily="18" charset="0"/>
            </a:endParaRPr>
          </a:p>
          <a:p>
            <a:endParaRPr lang="en-US" dirty="0" smtClean="0"/>
          </a:p>
          <a:p>
            <a:pPr>
              <a:buFont typeface="Arial" pitchFamily="34" charset="0"/>
              <a:buChar char="•"/>
            </a:pPr>
            <a:r>
              <a:rPr lang="en-US" dirty="0" smtClean="0"/>
              <a:t> </a:t>
            </a:r>
            <a:r>
              <a:rPr lang="en-US" sz="2000" dirty="0" smtClean="0">
                <a:latin typeface="Times New Roman" pitchFamily="18" charset="0"/>
                <a:cs typeface="Times New Roman" pitchFamily="18" charset="0"/>
              </a:rPr>
              <a:t>A value of 0 for next is the equivalent of a pointer. The initialization of CURSOR_SPACE is a straightforward loop, which we leave as an exercise. To perform an </a:t>
            </a:r>
            <a:r>
              <a:rPr lang="en-US" sz="2000" dirty="0" err="1" smtClean="0">
                <a:latin typeface="Times New Roman" pitchFamily="18" charset="0"/>
                <a:cs typeface="Times New Roman" pitchFamily="18" charset="0"/>
              </a:rPr>
              <a:t>malloc</a:t>
            </a:r>
            <a:r>
              <a:rPr lang="en-US" sz="2000" dirty="0" smtClean="0">
                <a:latin typeface="Times New Roman" pitchFamily="18" charset="0"/>
                <a:cs typeface="Times New Roman" pitchFamily="18" charset="0"/>
              </a:rPr>
              <a:t>, the first element (after the header) is removed from the </a:t>
            </a:r>
            <a:r>
              <a:rPr lang="en-US" sz="2000" dirty="0" err="1" smtClean="0">
                <a:latin typeface="Times New Roman" pitchFamily="18" charset="0"/>
                <a:cs typeface="Times New Roman" pitchFamily="18" charset="0"/>
              </a:rPr>
              <a:t>freelist</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066800"/>
            <a:ext cx="7772400" cy="4572000"/>
          </a:xfrm>
        </p:spPr>
        <p:txBody>
          <a:bodyPr>
            <a:normAutofit fontScale="77500" lnSpcReduction="20000"/>
          </a:bodyPr>
          <a:lstStyle/>
          <a:p>
            <a:pPr>
              <a:lnSpc>
                <a:spcPct val="150000"/>
              </a:lnSpc>
            </a:pPr>
            <a:r>
              <a:rPr lang="en-US" dirty="0" smtClean="0"/>
              <a:t>A linked list is a non-sequential collection of data items. </a:t>
            </a:r>
          </a:p>
          <a:p>
            <a:pPr>
              <a:lnSpc>
                <a:spcPct val="150000"/>
              </a:lnSpc>
            </a:pPr>
            <a:r>
              <a:rPr lang="en-US" dirty="0" smtClean="0"/>
              <a:t>It is a dynamic data structure. </a:t>
            </a:r>
          </a:p>
          <a:p>
            <a:pPr>
              <a:lnSpc>
                <a:spcPct val="150000"/>
              </a:lnSpc>
            </a:pPr>
            <a:r>
              <a:rPr lang="en-US" dirty="0" smtClean="0"/>
              <a:t>For every data item in a linked list, there is an associated pointer that would give the memory location of the next data item in the linked list. </a:t>
            </a:r>
          </a:p>
          <a:p>
            <a:pPr>
              <a:lnSpc>
                <a:spcPct val="150000"/>
              </a:lnSpc>
            </a:pPr>
            <a:r>
              <a:rPr lang="en-US" dirty="0" smtClean="0"/>
              <a:t>The data items in the linked list are not in consecutive memory locations.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609600"/>
            <a:ext cx="7772400" cy="4572000"/>
          </a:xfrm>
        </p:spPr>
        <p:txBody>
          <a:bodyPr>
            <a:normAutofit fontScale="77500" lnSpcReduction="20000"/>
          </a:bodyPr>
          <a:lstStyle/>
          <a:p>
            <a:r>
              <a:rPr lang="en-US" b="1" dirty="0" smtClean="0"/>
              <a:t>Advantages of linked lists</a:t>
            </a:r>
            <a:r>
              <a:rPr lang="en-US" dirty="0" smtClean="0"/>
              <a:t>:</a:t>
            </a:r>
          </a:p>
          <a:p>
            <a:pPr>
              <a:lnSpc>
                <a:spcPct val="150000"/>
              </a:lnSpc>
            </a:pPr>
            <a:r>
              <a:rPr lang="en-US" dirty="0" smtClean="0"/>
              <a:t> 1. Linked lists are dynamic data structures. i.e., they can grow or shrink during the execution of a program. </a:t>
            </a:r>
          </a:p>
          <a:p>
            <a:pPr>
              <a:lnSpc>
                <a:spcPct val="150000"/>
              </a:lnSpc>
            </a:pPr>
            <a:r>
              <a:rPr lang="en-US" dirty="0" smtClean="0"/>
              <a:t>2. Linked lists have efficient memory utilization. Here, memory is not pre-allocated. Memory is allocated whenever it is required and it is de-allocated (removed) when it is no longer needed.</a:t>
            </a:r>
          </a:p>
          <a:p>
            <a:pPr>
              <a:lnSpc>
                <a:spcPct val="150000"/>
              </a:lnSpc>
            </a:pPr>
            <a:r>
              <a:rPr lang="en-US" dirty="0" smtClean="0"/>
              <a:t> 3. Insertion and Deletions are easier and efficient.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b="1" dirty="0" smtClean="0"/>
              <a:t>Disadvantages of linked lists</a:t>
            </a:r>
            <a:r>
              <a:rPr lang="en-US" dirty="0" smtClean="0"/>
              <a:t>:</a:t>
            </a:r>
          </a:p>
          <a:p>
            <a:pPr>
              <a:lnSpc>
                <a:spcPct val="150000"/>
              </a:lnSpc>
            </a:pPr>
            <a:r>
              <a:rPr lang="en-US" dirty="0" smtClean="0"/>
              <a:t> 1. It consumes more space because every node requires a additional pointer to store address of the next node. </a:t>
            </a:r>
          </a:p>
          <a:p>
            <a:pPr>
              <a:lnSpc>
                <a:spcPct val="150000"/>
              </a:lnSpc>
            </a:pPr>
            <a:r>
              <a:rPr lang="en-US" dirty="0" smtClean="0"/>
              <a:t>2. Searching a particular element in list is difficult and also time consuming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066800"/>
            <a:ext cx="7772400" cy="4572000"/>
          </a:xfrm>
        </p:spPr>
        <p:txBody>
          <a:bodyPr>
            <a:normAutofit fontScale="85000" lnSpcReduction="10000"/>
          </a:bodyPr>
          <a:lstStyle/>
          <a:p>
            <a:pPr>
              <a:lnSpc>
                <a:spcPct val="150000"/>
              </a:lnSpc>
            </a:pPr>
            <a:r>
              <a:rPr lang="en-US" sz="2800" b="1" dirty="0" smtClean="0"/>
              <a:t>Types of Linked Lists:</a:t>
            </a:r>
          </a:p>
          <a:p>
            <a:pPr>
              <a:lnSpc>
                <a:spcPct val="150000"/>
              </a:lnSpc>
            </a:pPr>
            <a:r>
              <a:rPr lang="en-US" dirty="0" smtClean="0"/>
              <a:t> Basically we can put linked lists into the following four items:</a:t>
            </a:r>
          </a:p>
          <a:p>
            <a:pPr>
              <a:lnSpc>
                <a:spcPct val="150000"/>
              </a:lnSpc>
            </a:pPr>
            <a:r>
              <a:rPr lang="en-US" dirty="0" smtClean="0"/>
              <a:t> 1. Single Linked List.</a:t>
            </a:r>
          </a:p>
          <a:p>
            <a:pPr>
              <a:lnSpc>
                <a:spcPct val="150000"/>
              </a:lnSpc>
            </a:pPr>
            <a:r>
              <a:rPr lang="en-US" dirty="0" smtClean="0"/>
              <a:t> 2. Double Linked List.</a:t>
            </a:r>
          </a:p>
          <a:p>
            <a:pPr>
              <a:lnSpc>
                <a:spcPct val="150000"/>
              </a:lnSpc>
            </a:pPr>
            <a:r>
              <a:rPr lang="en-US" dirty="0" smtClean="0"/>
              <a:t> 3. Circular Linked List.</a:t>
            </a:r>
          </a:p>
          <a:p>
            <a:pPr>
              <a:lnSpc>
                <a:spcPct val="150000"/>
              </a:lnSpc>
            </a:pPr>
            <a:r>
              <a:rPr lang="en-US" dirty="0" smtClean="0"/>
              <a:t> 4. Circular Double Linked List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778</Words>
  <Application>Microsoft Office PowerPoint</Application>
  <PresentationFormat>On-screen Show (4:3)</PresentationFormat>
  <Paragraphs>64</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   Unit-2 : Array and Linked List    </vt:lpstr>
      <vt:lpstr>Slide 2</vt:lpstr>
      <vt:lpstr>Slide 3</vt:lpstr>
      <vt:lpstr>Slide 4</vt:lpstr>
      <vt:lpstr>Slide 5</vt:lpstr>
      <vt:lpstr>Slide 6</vt:lpstr>
      <vt:lpstr>Slide 7</vt:lpstr>
      <vt:lpstr>Slide 8</vt:lpstr>
      <vt:lpstr>Slide 9</vt:lpstr>
      <vt:lpstr>Slide 10</vt:lpstr>
      <vt:lpstr>Slide 11</vt:lpstr>
      <vt:lpstr>Single Linked List</vt:lpstr>
      <vt:lpstr>Slide 13</vt:lpstr>
      <vt:lpstr>Slide 14</vt:lpstr>
      <vt:lpstr>Slide 15</vt:lpstr>
      <vt:lpstr>Creating a node for Single Linked List:</vt:lpstr>
      <vt:lpstr>Insertion of a Node:</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Application of linked list</vt:lpstr>
      <vt:lpstr>Slide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Unit-2 : Array and Linked List    </dc:title>
  <dc:creator>user</dc:creator>
  <cp:lastModifiedBy>user</cp:lastModifiedBy>
  <cp:revision>10</cp:revision>
  <dcterms:created xsi:type="dcterms:W3CDTF">2006-08-16T00:00:00Z</dcterms:created>
  <dcterms:modified xsi:type="dcterms:W3CDTF">2023-05-27T09:28:30Z</dcterms:modified>
</cp:coreProperties>
</file>