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 </a:t>
            </a:r>
            <a:r>
              <a:rPr lang="en-US" dirty="0" smtClean="0"/>
              <a:t/>
            </a:r>
            <a:br>
              <a:rPr lang="en-US" dirty="0" smtClean="0"/>
            </a:br>
            <a:r>
              <a:rPr lang="en-US" dirty="0" smtClean="0"/>
              <a:t/>
            </a:r>
            <a:br>
              <a:rPr lang="en-US" dirty="0" smtClean="0"/>
            </a:br>
            <a:r>
              <a:rPr lang="en-US" b="1" dirty="0" smtClean="0">
                <a:latin typeface="Times New Roman" pitchFamily="18" charset="0"/>
                <a:cs typeface="Times New Roman" pitchFamily="18" charset="0"/>
              </a:rPr>
              <a:t>Unit-2 : </a:t>
            </a:r>
            <a:r>
              <a:rPr lang="en-US" dirty="0" smtClean="0">
                <a:latin typeface="Times New Roman" pitchFamily="18" charset="0"/>
                <a:cs typeface="Times New Roman" pitchFamily="18" charset="0"/>
              </a:rPr>
              <a:t>Array and Linked List </a:t>
            </a:r>
            <a:br>
              <a:rPr lang="en-US" dirty="0" smtClean="0">
                <a:latin typeface="Times New Roman" pitchFamily="18" charset="0"/>
                <a:cs typeface="Times New Roman" pitchFamily="18" charset="0"/>
              </a:rPr>
            </a:br>
            <a:r>
              <a:rPr lang="en-US" i="1" dirty="0" smtClean="0"/>
              <a:t> </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33400" y="2133600"/>
            <a:ext cx="8305800" cy="2819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 node at the end:</a:t>
            </a:r>
            <a:endParaRPr lang="en-US" dirty="0"/>
          </a:p>
        </p:txBody>
      </p:sp>
      <p:pic>
        <p:nvPicPr>
          <p:cNvPr id="6146" name="Picture 2"/>
          <p:cNvPicPr>
            <a:picLocks noChangeAspect="1" noChangeArrowheads="1"/>
          </p:cNvPicPr>
          <p:nvPr/>
        </p:nvPicPr>
        <p:blipFill>
          <a:blip r:embed="rId2"/>
          <a:srcRect/>
          <a:stretch>
            <a:fillRect/>
          </a:stretch>
        </p:blipFill>
        <p:spPr bwMode="auto">
          <a:xfrm>
            <a:off x="838200" y="2057400"/>
            <a:ext cx="7789038" cy="3352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066800" y="1905000"/>
            <a:ext cx="7408069" cy="2590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Inserting a node at an intermediate position</a:t>
            </a:r>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762000" y="1752600"/>
            <a:ext cx="7425765" cy="4057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81000" y="1828800"/>
            <a:ext cx="8199120" cy="25622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node at the beginning</a:t>
            </a:r>
            <a:endParaRPr lang="en-US" dirty="0"/>
          </a:p>
        </p:txBody>
      </p:sp>
      <p:pic>
        <p:nvPicPr>
          <p:cNvPr id="10242" name="Picture 2"/>
          <p:cNvPicPr>
            <a:picLocks noGrp="1" noChangeAspect="1" noChangeArrowheads="1"/>
          </p:cNvPicPr>
          <p:nvPr>
            <p:ph sz="quarter" idx="1"/>
          </p:nvPr>
        </p:nvPicPr>
        <p:blipFill>
          <a:blip r:embed="rId2"/>
          <a:srcRect/>
          <a:stretch>
            <a:fillRect/>
          </a:stretch>
        </p:blipFill>
        <p:spPr bwMode="auto">
          <a:xfrm>
            <a:off x="304800" y="1981200"/>
            <a:ext cx="8404397" cy="24907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682844" y="2362200"/>
            <a:ext cx="8461156" cy="17716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node at the end</a:t>
            </a:r>
            <a:endParaRPr lang="en-US" dirty="0"/>
          </a:p>
        </p:txBody>
      </p:sp>
      <p:pic>
        <p:nvPicPr>
          <p:cNvPr id="12290" name="Picture 2"/>
          <p:cNvPicPr>
            <a:picLocks noChangeAspect="1" noChangeArrowheads="1"/>
          </p:cNvPicPr>
          <p:nvPr/>
        </p:nvPicPr>
        <p:blipFill>
          <a:blip r:embed="rId2"/>
          <a:srcRect/>
          <a:stretch>
            <a:fillRect/>
          </a:stretch>
        </p:blipFill>
        <p:spPr bwMode="auto">
          <a:xfrm>
            <a:off x="1219200" y="1524000"/>
            <a:ext cx="6091549" cy="2471737"/>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81000" y="4419600"/>
            <a:ext cx="8119260" cy="178593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node at Intermediate position:</a:t>
            </a:r>
            <a:endParaRPr lang="en-US" dirty="0"/>
          </a:p>
        </p:txBody>
      </p:sp>
      <p:pic>
        <p:nvPicPr>
          <p:cNvPr id="13314" name="Picture 2"/>
          <p:cNvPicPr>
            <a:picLocks noChangeAspect="1" noChangeArrowheads="1"/>
          </p:cNvPicPr>
          <p:nvPr/>
        </p:nvPicPr>
        <p:blipFill>
          <a:blip r:embed="rId2"/>
          <a:srcRect/>
          <a:stretch>
            <a:fillRect/>
          </a:stretch>
        </p:blipFill>
        <p:spPr bwMode="auto">
          <a:xfrm>
            <a:off x="1219200" y="1676400"/>
            <a:ext cx="5809360" cy="43243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762000" y="2057400"/>
            <a:ext cx="7989965" cy="2133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Operations on List ADT – Create, Insert, Search, Delete, Display elements; Implementation of List ADT– Array, Cursor based Linked List; Types – Singly Linked List, </a:t>
            </a:r>
            <a:r>
              <a:rPr lang="en-US" sz="2800" b="1" dirty="0" smtClean="0">
                <a:latin typeface="Times New Roman" pitchFamily="18" charset="0"/>
                <a:cs typeface="Times New Roman" pitchFamily="18" charset="0"/>
              </a:rPr>
              <a:t>Doubly Linked List, </a:t>
            </a:r>
            <a:r>
              <a:rPr lang="en-US" sz="2800" dirty="0" smtClean="0">
                <a:latin typeface="Times New Roman" pitchFamily="18" charset="0"/>
                <a:cs typeface="Times New Roman" pitchFamily="18" charset="0"/>
              </a:rPr>
              <a:t>Circular Linked List; Applications - Sparse Matrix, Polynomial Arithmetic, Josephus Problem.</a:t>
            </a: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Traversal and displaying a list (Left to Right):</a:t>
            </a:r>
            <a:endParaRPr lang="en-US" dirty="0"/>
          </a:p>
        </p:txBody>
      </p:sp>
      <p:pic>
        <p:nvPicPr>
          <p:cNvPr id="15362" name="Picture 2"/>
          <p:cNvPicPr>
            <a:picLocks noGrp="1" noChangeAspect="1" noChangeArrowheads="1"/>
          </p:cNvPicPr>
          <p:nvPr>
            <p:ph sz="quarter" idx="1"/>
          </p:nvPr>
        </p:nvPicPr>
        <p:blipFill>
          <a:blip r:embed="rId2"/>
          <a:srcRect/>
          <a:stretch>
            <a:fillRect/>
          </a:stretch>
        </p:blipFill>
        <p:spPr bwMode="auto">
          <a:xfrm>
            <a:off x="762000" y="2286000"/>
            <a:ext cx="7013028" cy="12954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2743200" y="3581400"/>
            <a:ext cx="3271091" cy="161448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Traversal and displaying a list (Right to Left)</a:t>
            </a:r>
            <a:endParaRPr lang="en-US" dirty="0"/>
          </a:p>
        </p:txBody>
      </p:sp>
      <p:pic>
        <p:nvPicPr>
          <p:cNvPr id="16386" name="Picture 2"/>
          <p:cNvPicPr>
            <a:picLocks noChangeAspect="1" noChangeArrowheads="1"/>
          </p:cNvPicPr>
          <p:nvPr/>
        </p:nvPicPr>
        <p:blipFill>
          <a:blip r:embed="rId2"/>
          <a:srcRect/>
          <a:stretch>
            <a:fillRect/>
          </a:stretch>
        </p:blipFill>
        <p:spPr bwMode="auto">
          <a:xfrm>
            <a:off x="2057400" y="1600200"/>
            <a:ext cx="5314222" cy="2443162"/>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1447800" y="3962400"/>
            <a:ext cx="6024739" cy="210978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000" b="1" dirty="0" smtClean="0">
                <a:latin typeface="Times New Roman" pitchFamily="18" charset="0"/>
                <a:cs typeface="Times New Roman" pitchFamily="18" charset="0"/>
              </a:rPr>
              <a:t>Thank you</a:t>
            </a:r>
            <a:endParaRPr lang="en-US" sz="6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4572000"/>
          </a:xfrm>
        </p:spPr>
        <p:txBody>
          <a:bodyPr>
            <a:normAutofit fontScale="92500" lnSpcReduction="20000"/>
          </a:bodyPr>
          <a:lstStyle/>
          <a:p>
            <a:r>
              <a:rPr lang="en-US" dirty="0" smtClean="0"/>
              <a:t>A double linked list is a two-way list in which all nodes will have two links. </a:t>
            </a:r>
          </a:p>
          <a:p>
            <a:r>
              <a:rPr lang="en-US" dirty="0" smtClean="0"/>
              <a:t>This helps in accessing both successor node and predecessor node from the given node position.</a:t>
            </a:r>
          </a:p>
          <a:p>
            <a:r>
              <a:rPr lang="en-US" dirty="0" smtClean="0"/>
              <a:t> It provides bi-directional traversing. Each node contains three fields</a:t>
            </a:r>
          </a:p>
          <a:p>
            <a:r>
              <a:rPr lang="en-US" dirty="0" smtClean="0"/>
              <a:t>Left link.</a:t>
            </a:r>
          </a:p>
          <a:p>
            <a:r>
              <a:rPr lang="en-US" dirty="0" smtClean="0"/>
              <a:t> Data. </a:t>
            </a:r>
          </a:p>
          <a:p>
            <a:r>
              <a:rPr lang="en-US" dirty="0" smtClean="0"/>
              <a:t>Right link.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4572000"/>
          </a:xfrm>
        </p:spPr>
        <p:txBody>
          <a:bodyPr>
            <a:normAutofit fontScale="92500"/>
          </a:bodyPr>
          <a:lstStyle/>
          <a:p>
            <a:r>
              <a:rPr lang="en-US" dirty="0" smtClean="0"/>
              <a:t>The left link points to the predecessor node and the right link points to the successor node.</a:t>
            </a:r>
          </a:p>
          <a:p>
            <a:r>
              <a:rPr lang="en-US" dirty="0" smtClean="0"/>
              <a:t> The data field stores the required data. </a:t>
            </a:r>
          </a:p>
          <a:p>
            <a:r>
              <a:rPr lang="en-US" dirty="0" smtClean="0"/>
              <a:t>Many applications require searching forward and backward thru nodes of a list. </a:t>
            </a:r>
          </a:p>
          <a:p>
            <a:r>
              <a:rPr lang="en-US" dirty="0" smtClean="0"/>
              <a:t>For example searching for a name in a telephone directory would need forward and backward scanning thru a region of the whole list.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basic operations in a double linked list are: </a:t>
            </a:r>
          </a:p>
          <a:p>
            <a:r>
              <a:rPr lang="en-US" sz="3600" dirty="0" smtClean="0"/>
              <a:t>Creation.</a:t>
            </a:r>
          </a:p>
          <a:p>
            <a:r>
              <a:rPr lang="en-US" sz="3600" dirty="0" smtClean="0"/>
              <a:t> Insertion.</a:t>
            </a:r>
          </a:p>
          <a:p>
            <a:r>
              <a:rPr lang="en-US" sz="3600" dirty="0" smtClean="0"/>
              <a:t> Deletion. </a:t>
            </a:r>
          </a:p>
          <a:p>
            <a:r>
              <a:rPr lang="en-US" sz="3600" dirty="0" smtClean="0"/>
              <a:t>Traversing.</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533400" y="1600200"/>
            <a:ext cx="8262025" cy="2852737"/>
          </a:xfrm>
          <a:prstGeom prst="rect">
            <a:avLst/>
          </a:prstGeom>
          <a:noFill/>
          <a:ln w="9525">
            <a:noFill/>
            <a:miter lim="800000"/>
            <a:headEnd/>
            <a:tailEnd/>
          </a:ln>
          <a:effectLst/>
        </p:spPr>
      </p:pic>
      <p:sp>
        <p:nvSpPr>
          <p:cNvPr id="5" name="Rectangle 4"/>
          <p:cNvSpPr/>
          <p:nvPr/>
        </p:nvSpPr>
        <p:spPr>
          <a:xfrm>
            <a:off x="304800" y="5029200"/>
            <a:ext cx="8001000" cy="646331"/>
          </a:xfrm>
          <a:prstGeom prst="rect">
            <a:avLst/>
          </a:prstGeom>
        </p:spPr>
        <p:txBody>
          <a:bodyPr wrap="square">
            <a:spAutoFit/>
          </a:bodyPr>
          <a:lstStyle/>
          <a:p>
            <a:r>
              <a:rPr lang="en-US" dirty="0" smtClean="0"/>
              <a:t>The beginning of the double linked list is stored in a "start" pointer which points to the first node.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81000" y="1676400"/>
            <a:ext cx="8071816" cy="27813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normAutofit fontScale="90000"/>
          </a:bodyPr>
          <a:lstStyle/>
          <a:p>
            <a:r>
              <a:rPr lang="en-US" dirty="0" smtClean="0"/>
              <a:t>Creating a node for Double Linked List:</a:t>
            </a:r>
            <a:endParaRPr lang="en-US" dirty="0"/>
          </a:p>
        </p:txBody>
      </p:sp>
      <p:sp>
        <p:nvSpPr>
          <p:cNvPr id="3" name="Content Placeholder 2"/>
          <p:cNvSpPr>
            <a:spLocks noGrp="1"/>
          </p:cNvSpPr>
          <p:nvPr>
            <p:ph sz="quarter" idx="1"/>
          </p:nvPr>
        </p:nvSpPr>
        <p:spPr>
          <a:xfrm>
            <a:off x="762000" y="1295400"/>
            <a:ext cx="7772400" cy="4572000"/>
          </a:xfrm>
        </p:spPr>
        <p:txBody>
          <a:bodyPr>
            <a:normAutofit fontScale="92500"/>
          </a:bodyPr>
          <a:lstStyle/>
          <a:p>
            <a:r>
              <a:rPr lang="en-US" dirty="0" smtClean="0"/>
              <a:t>Creating a double linked list starts with creating a node.</a:t>
            </a:r>
          </a:p>
          <a:p>
            <a:r>
              <a:rPr lang="en-US" dirty="0" smtClean="0"/>
              <a:t> The information is stored in the memory, allocated by using the </a:t>
            </a:r>
            <a:r>
              <a:rPr lang="en-US" dirty="0" err="1" smtClean="0"/>
              <a:t>malloc</a:t>
            </a:r>
            <a:r>
              <a:rPr lang="en-US" dirty="0" smtClean="0"/>
              <a:t>() function. The function </a:t>
            </a:r>
            <a:r>
              <a:rPr lang="en-US" dirty="0" err="1" smtClean="0"/>
              <a:t>getnode</a:t>
            </a:r>
            <a:r>
              <a:rPr lang="en-US" dirty="0" smtClean="0"/>
              <a:t>(), is used for creating a node, after allocating memory for the structure of type node, the information for the item (i.e., data) has to be read from the user and set left field to NULL and right field also set to NULL</a:t>
            </a:r>
            <a:endParaRPr lang="en-US" dirty="0"/>
          </a:p>
        </p:txBody>
      </p:sp>
      <p:pic>
        <p:nvPicPr>
          <p:cNvPr id="3074" name="Picture 2"/>
          <p:cNvPicPr>
            <a:picLocks noChangeAspect="1" noChangeArrowheads="1"/>
          </p:cNvPicPr>
          <p:nvPr/>
        </p:nvPicPr>
        <p:blipFill>
          <a:blip r:embed="rId2"/>
          <a:srcRect/>
          <a:stretch>
            <a:fillRect/>
          </a:stretch>
        </p:blipFill>
        <p:spPr bwMode="auto">
          <a:xfrm>
            <a:off x="1447800" y="4495800"/>
            <a:ext cx="6979534" cy="2057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 node at the beginning:</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838200" y="1828800"/>
            <a:ext cx="7611291" cy="2895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361</Words>
  <Application>Microsoft Office PowerPoint</Application>
  <PresentationFormat>On-screen Show (4:3)</PresentationFormat>
  <Paragraphs>30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Unit-2 : Array and Linked List    </vt:lpstr>
      <vt:lpstr>Slide 2</vt:lpstr>
      <vt:lpstr>Slide 3</vt:lpstr>
      <vt:lpstr>Slide 4</vt:lpstr>
      <vt:lpstr>Slide 5</vt:lpstr>
      <vt:lpstr>Slide 6</vt:lpstr>
      <vt:lpstr>Slide 7</vt:lpstr>
      <vt:lpstr>Creating a node for Double Linked List:</vt:lpstr>
      <vt:lpstr>Inserting a node at the beginning:</vt:lpstr>
      <vt:lpstr>Slide 10</vt:lpstr>
      <vt:lpstr>Inserting a node at the end:</vt:lpstr>
      <vt:lpstr>Slide 12</vt:lpstr>
      <vt:lpstr>Inserting a node at an intermediate position</vt:lpstr>
      <vt:lpstr>Slide 14</vt:lpstr>
      <vt:lpstr>Deleting a node at the beginning</vt:lpstr>
      <vt:lpstr>Slide 16</vt:lpstr>
      <vt:lpstr>Deleting a node at the end</vt:lpstr>
      <vt:lpstr>Deleting a node at Intermediate position:</vt:lpstr>
      <vt:lpstr>Slide 19</vt:lpstr>
      <vt:lpstr>Traversal and displaying a list (Left to Right):</vt:lpstr>
      <vt:lpstr>Traversal and displaying a list (Right to Left)</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Unit-2 : Array and Linked List    </dc:title>
  <dc:creator>user</dc:creator>
  <cp:lastModifiedBy>user</cp:lastModifiedBy>
  <cp:revision>12</cp:revision>
  <dcterms:created xsi:type="dcterms:W3CDTF">2006-08-16T00:00:00Z</dcterms:created>
  <dcterms:modified xsi:type="dcterms:W3CDTF">2023-05-27T09:29:52Z</dcterms:modified>
</cp:coreProperties>
</file>