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fali Rai" userId="674c5916c6861921" providerId="LiveId" clId="{727A3BBC-A2D8-4A90-A53F-80A9C6E37F22}"/>
    <pc:docChg chg="addSld modSld">
      <pc:chgData name="Shaifali Rai" userId="674c5916c6861921" providerId="LiveId" clId="{727A3BBC-A2D8-4A90-A53F-80A9C6E37F22}" dt="2023-06-01T13:31:21.783" v="1"/>
      <pc:docMkLst>
        <pc:docMk/>
      </pc:docMkLst>
      <pc:sldChg chg="modSp new">
        <pc:chgData name="Shaifali Rai" userId="674c5916c6861921" providerId="LiveId" clId="{727A3BBC-A2D8-4A90-A53F-80A9C6E37F22}" dt="2023-06-01T13:31:21.783" v="1"/>
        <pc:sldMkLst>
          <pc:docMk/>
          <pc:sldMk cId="1145609337" sldId="256"/>
        </pc:sldMkLst>
        <pc:spChg chg="mod">
          <ac:chgData name="Shaifali Rai" userId="674c5916c6861921" providerId="LiveId" clId="{727A3BBC-A2D8-4A90-A53F-80A9C6E37F22}" dt="2023-06-01T13:31:21.783" v="1"/>
          <ac:spMkLst>
            <pc:docMk/>
            <pc:sldMk cId="1145609337" sldId="256"/>
            <ac:spMk id="2" creationId="{1E03A729-7B53-7DA5-6EC5-440C754F6D15}"/>
          </ac:spMkLst>
        </pc:spChg>
        <pc:spChg chg="mod">
          <ac:chgData name="Shaifali Rai" userId="674c5916c6861921" providerId="LiveId" clId="{727A3BBC-A2D8-4A90-A53F-80A9C6E37F22}" dt="2023-06-01T13:31:21.783" v="1"/>
          <ac:spMkLst>
            <pc:docMk/>
            <pc:sldMk cId="1145609337" sldId="256"/>
            <ac:spMk id="3" creationId="{08900687-50F2-A33B-C223-482BEC7377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5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0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1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92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8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2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67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01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6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6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4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8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61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5B915A-E1EF-4701-BBEE-92A3E59DBD4E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DBF1-0F3A-44F7-92B7-830E47E494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73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A729-7B53-7DA5-6EC5-440C754F6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26317" cy="3329581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Structures and Algorithms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21CSC201J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C0B14-4DA5-02EC-B54C-9D1219FF7FDF}"/>
              </a:ext>
            </a:extLst>
          </p:cNvPr>
          <p:cNvSpPr txBox="1"/>
          <p:nvPr/>
        </p:nvSpPr>
        <p:spPr>
          <a:xfrm>
            <a:off x="8493368" y="4501662"/>
            <a:ext cx="3094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Nidhi Pandey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Dept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SRMIST</a:t>
            </a:r>
          </a:p>
        </p:txBody>
      </p:sp>
    </p:spTree>
    <p:extLst>
      <p:ext uri="{BB962C8B-B14F-4D97-AF65-F5344CB8AC3E}">
        <p14:creationId xmlns:p14="http://schemas.microsoft.com/office/powerpoint/2010/main" val="114560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Big oh (O)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418" y="1325805"/>
            <a:ext cx="8946541" cy="419548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cs typeface="Times New Roman" pitchFamily="18" charset="0"/>
              </a:rPr>
              <a:t>Big-oh notation:</a:t>
            </a:r>
            <a:r>
              <a:rPr lang="en-US" dirty="0">
                <a:cs typeface="Times New Roman" pitchFamily="18" charset="0"/>
              </a:rPr>
              <a:t> Big-oh is the formal method of expressing the upper bound of an algorithm's running time. It is the measure of the longest amount of time.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The function </a:t>
            </a:r>
            <a:r>
              <a:rPr lang="en-US" b="1" dirty="0">
                <a:cs typeface="Times New Roman" pitchFamily="18" charset="0"/>
              </a:rPr>
              <a:t>f (n) = O (g (n))</a:t>
            </a:r>
            <a:r>
              <a:rPr lang="en-US" dirty="0">
                <a:cs typeface="Times New Roman" pitchFamily="18" charset="0"/>
              </a:rPr>
              <a:t> [read as "f of n is big-oh of g of n"] if and only if exist positive constant c and such that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cs typeface="Times New Roman" pitchFamily="18" charset="0"/>
              </a:rPr>
              <a:t>f (n) ⩽ k.g (n) </a:t>
            </a:r>
            <a:r>
              <a:rPr lang="pt-BR" b="1" dirty="0">
                <a:cs typeface="Times New Roman" pitchFamily="18" charset="0"/>
              </a:rPr>
              <a:t>for</a:t>
            </a:r>
            <a:r>
              <a:rPr lang="pt-BR" dirty="0">
                <a:cs typeface="Times New Roman" pitchFamily="18" charset="0"/>
              </a:rPr>
              <a:t> n&gt;n0n&gt;n0 in all </a:t>
            </a:r>
            <a:r>
              <a:rPr lang="pt-BR" b="1" dirty="0">
                <a:cs typeface="Times New Roman" pitchFamily="18" charset="0"/>
              </a:rPr>
              <a:t>case</a:t>
            </a:r>
            <a:r>
              <a:rPr lang="pt-BR" dirty="0">
                <a:cs typeface="Times New Roman" pitchFamily="18" charset="0"/>
              </a:rPr>
              <a:t>   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163676" y="4538950"/>
            <a:ext cx="3841160" cy="197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Omega (</a:t>
            </a:r>
            <a:r>
              <a:rPr lang="en-US" sz="4000" dirty="0">
                <a:cs typeface="Times New Roman" pitchFamily="18" charset="0"/>
              </a:rPr>
              <a:t>Ω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)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503" y="1634277"/>
            <a:ext cx="8946541" cy="41954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>
                <a:cs typeface="Times New Roman" pitchFamily="18" charset="0"/>
              </a:rPr>
              <a:t>The function f (n) = Ω (g (n)) [read as "f of n is omega of g of n"] if and only if there exists positive constant c and n</a:t>
            </a:r>
            <a:r>
              <a:rPr lang="en-US" baseline="-25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 such that</a:t>
            </a:r>
          </a:p>
          <a:p>
            <a:pPr algn="just">
              <a:lnSpc>
                <a:spcPct val="150000"/>
              </a:lnSpc>
              <a:buNone/>
            </a:pPr>
            <a:r>
              <a:rPr lang="pt-BR" dirty="0">
                <a:cs typeface="Times New Roman" pitchFamily="18" charset="0"/>
              </a:rPr>
              <a:t>      F (n) ≥ k* g (n) for all n, n≥ n</a:t>
            </a:r>
            <a:r>
              <a:rPr lang="pt-BR" baseline="-25000" dirty="0">
                <a:cs typeface="Times New Roman" pitchFamily="18" charset="0"/>
              </a:rPr>
              <a:t>0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449417" y="3485002"/>
            <a:ext cx="41624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Theta (θ)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502" y="1623260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>
                <a:cs typeface="Times New Roman" pitchFamily="18" charset="0"/>
              </a:rPr>
              <a:t>The function f (n) = θ (g (n)) [read as "f is the theta of g of n"] if and only if there  exists positive constant k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, k</a:t>
            </a:r>
            <a:r>
              <a:rPr lang="en-US" baseline="-25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 and k</a:t>
            </a:r>
            <a:r>
              <a:rPr lang="en-US" baseline="-25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 such that</a:t>
            </a:r>
          </a:p>
          <a:p>
            <a:pPr>
              <a:lnSpc>
                <a:spcPct val="150000"/>
              </a:lnSpc>
              <a:buNone/>
            </a:pPr>
            <a:r>
              <a:rPr lang="pt-BR" dirty="0">
                <a:cs typeface="Times New Roman" pitchFamily="18" charset="0"/>
              </a:rPr>
              <a:t>        k</a:t>
            </a:r>
            <a:r>
              <a:rPr lang="pt-BR" baseline="-25000" dirty="0">
                <a:cs typeface="Times New Roman" pitchFamily="18" charset="0"/>
              </a:rPr>
              <a:t>1</a:t>
            </a:r>
            <a:r>
              <a:rPr lang="pt-BR" dirty="0">
                <a:cs typeface="Times New Roman" pitchFamily="18" charset="0"/>
              </a:rPr>
              <a:t> * g (n) ≤ f(n)≤ k</a:t>
            </a:r>
            <a:r>
              <a:rPr lang="pt-BR" baseline="-25000" dirty="0">
                <a:cs typeface="Times New Roman" pitchFamily="18" charset="0"/>
              </a:rPr>
              <a:t>2</a:t>
            </a:r>
            <a:r>
              <a:rPr lang="pt-BR" dirty="0">
                <a:cs typeface="Times New Roman" pitchFamily="18" charset="0"/>
              </a:rPr>
              <a:t> g(n)for all n, n≥ n</a:t>
            </a:r>
            <a:r>
              <a:rPr lang="pt-BR" baseline="-25000" dirty="0">
                <a:cs typeface="Times New Roman" pitchFamily="18" charset="0"/>
              </a:rPr>
              <a:t>0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832952" y="3484084"/>
            <a:ext cx="38766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Complexity – Time, Space, Trade off 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857" y="1358856"/>
            <a:ext cx="10739820" cy="52622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The </a:t>
            </a:r>
            <a:r>
              <a:rPr lang="en-US" b="1" dirty="0">
                <a:cs typeface="Times New Roman" pitchFamily="18" charset="0"/>
              </a:rPr>
              <a:t>time complexity </a:t>
            </a:r>
            <a:r>
              <a:rPr lang="en-US" dirty="0">
                <a:cs typeface="Times New Roman" pitchFamily="18" charset="0"/>
              </a:rPr>
              <a:t>of an algorithm is a number of computer time needs in execution to complete.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The rules for computing running time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 1</a:t>
            </a:r>
            <a:r>
              <a:rPr lang="en-US" b="1" dirty="0">
                <a:cs typeface="Times New Roman" pitchFamily="18" charset="0"/>
              </a:rPr>
              <a:t>. Sequence</a:t>
            </a:r>
            <a:endParaRPr lang="en-US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 2. </a:t>
            </a:r>
            <a:r>
              <a:rPr lang="en-US" b="1" dirty="0">
                <a:cs typeface="Times New Roman" pitchFamily="18" charset="0"/>
              </a:rPr>
              <a:t>Alternative structures</a:t>
            </a:r>
            <a:endParaRPr lang="en-US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 3</a:t>
            </a:r>
            <a:r>
              <a:rPr lang="en-US" b="1" dirty="0">
                <a:cs typeface="Times New Roman" pitchFamily="18" charset="0"/>
              </a:rPr>
              <a:t>. Loops</a:t>
            </a:r>
            <a:endParaRPr lang="en-US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 4</a:t>
            </a:r>
            <a:r>
              <a:rPr lang="en-US" b="1" dirty="0">
                <a:cs typeface="Times New Roman" pitchFamily="18" charset="0"/>
              </a:rPr>
              <a:t>. Nested loops</a:t>
            </a:r>
            <a:endParaRPr lang="en-US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 5. </a:t>
            </a:r>
            <a:r>
              <a:rPr lang="en-US" b="1" dirty="0">
                <a:cs typeface="Times New Roman" pitchFamily="18" charset="0"/>
              </a:rPr>
              <a:t>Subprograms</a:t>
            </a:r>
            <a:endParaRPr lang="en-US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6. </a:t>
            </a:r>
            <a:r>
              <a:rPr lang="en-US" b="1" dirty="0">
                <a:cs typeface="Times New Roman" pitchFamily="18" charset="0"/>
              </a:rPr>
              <a:t>Recursive Subprograms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874" y="367337"/>
            <a:ext cx="10255078" cy="597837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cs typeface="Times New Roman" pitchFamily="18" charset="0"/>
              </a:rPr>
              <a:t>The space complexity </a:t>
            </a:r>
            <a:r>
              <a:rPr lang="en-US" dirty="0">
                <a:cs typeface="Times New Roman" pitchFamily="18" charset="0"/>
              </a:rPr>
              <a:t>is the amount of space (memory) is needed for an algorithm to solve the problem. An efficient algorithm takes space as small as possible.</a:t>
            </a:r>
          </a:p>
          <a:p>
            <a:pPr>
              <a:lnSpc>
                <a:spcPct val="170000"/>
              </a:lnSpc>
            </a:pPr>
            <a:r>
              <a:rPr lang="en-US" dirty="0">
                <a:cs typeface="Times New Roman" pitchFamily="18" charset="0"/>
              </a:rPr>
              <a:t> Space needed by a program is the sum of the following components: </a:t>
            </a:r>
          </a:p>
          <a:p>
            <a:pPr>
              <a:lnSpc>
                <a:spcPct val="170000"/>
              </a:lnSpc>
              <a:buNone/>
            </a:pPr>
            <a:r>
              <a:rPr lang="en-US" dirty="0">
                <a:cs typeface="Times New Roman" pitchFamily="18" charset="0"/>
              </a:rPr>
              <a:t>	1. </a:t>
            </a:r>
            <a:r>
              <a:rPr lang="en-US" b="1" dirty="0">
                <a:cs typeface="Times New Roman" pitchFamily="18" charset="0"/>
              </a:rPr>
              <a:t>Instruction space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>
                <a:cs typeface="Times New Roman" pitchFamily="18" charset="0"/>
              </a:rPr>
              <a:t>	2</a:t>
            </a:r>
            <a:r>
              <a:rPr lang="en-US" b="1" dirty="0">
                <a:cs typeface="Times New Roman" pitchFamily="18" charset="0"/>
              </a:rPr>
              <a:t>. Data Space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>
                <a:cs typeface="Times New Roman" pitchFamily="18" charset="0"/>
              </a:rPr>
              <a:t>		 a) Space needed by constants and simple variables. This space is fixed.</a:t>
            </a:r>
          </a:p>
          <a:p>
            <a:pPr>
              <a:lnSpc>
                <a:spcPct val="170000"/>
              </a:lnSpc>
              <a:buNone/>
            </a:pPr>
            <a:r>
              <a:rPr lang="en-US" dirty="0">
                <a:cs typeface="Times New Roman" pitchFamily="18" charset="0"/>
              </a:rPr>
              <a:t>		 b) Space needed by fixed sized structured variables, such as arrays and structure.</a:t>
            </a:r>
          </a:p>
          <a:p>
            <a:pPr>
              <a:lnSpc>
                <a:spcPct val="170000"/>
              </a:lnSpc>
              <a:buNone/>
            </a:pPr>
            <a:r>
              <a:rPr lang="en-US" dirty="0">
                <a:cs typeface="Times New Roman" pitchFamily="18" charset="0"/>
              </a:rPr>
              <a:t>		 c) Dynamically allocated space from memory pool called heap. This space usually varies. </a:t>
            </a:r>
          </a:p>
          <a:p>
            <a:pPr>
              <a:lnSpc>
                <a:spcPct val="170000"/>
              </a:lnSpc>
              <a:buNone/>
            </a:pPr>
            <a:r>
              <a:rPr lang="en-US" dirty="0">
                <a:cs typeface="Times New Roman" pitchFamily="18" charset="0"/>
              </a:rPr>
              <a:t>3. </a:t>
            </a:r>
            <a:r>
              <a:rPr lang="en-US" b="1" dirty="0">
                <a:cs typeface="Times New Roman" pitchFamily="18" charset="0"/>
              </a:rPr>
              <a:t>In-build stack space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10" y="874114"/>
            <a:ext cx="9351696" cy="578007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There are three types of time complexities, which can be found in the analysis of an algorithm: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cs typeface="Times New Roman" pitchFamily="18" charset="0"/>
              </a:rPr>
              <a:t> 1</a:t>
            </a:r>
            <a:r>
              <a:rPr lang="en-US" sz="2400" dirty="0">
                <a:cs typeface="Times New Roman" pitchFamily="18" charset="0"/>
              </a:rPr>
              <a:t>. </a:t>
            </a:r>
            <a:r>
              <a:rPr lang="en-US" b="1" dirty="0">
                <a:cs typeface="Times New Roman" pitchFamily="18" charset="0"/>
              </a:rPr>
              <a:t>Best case time complexity</a:t>
            </a:r>
            <a:r>
              <a:rPr lang="en-US" dirty="0">
                <a:cs typeface="Times New Roman" pitchFamily="18" charset="0"/>
              </a:rPr>
              <a:t>: measure of the minimum time that the algorithm will require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cs typeface="Times New Roman" pitchFamily="18" charset="0"/>
              </a:rPr>
              <a:t> 2</a:t>
            </a:r>
            <a:r>
              <a:rPr lang="en-US" b="1" dirty="0">
                <a:cs typeface="Times New Roman" pitchFamily="18" charset="0"/>
              </a:rPr>
              <a:t>. Average case time complexity</a:t>
            </a:r>
            <a:r>
              <a:rPr lang="en-US" dirty="0">
                <a:cs typeface="Times New Roman" pitchFamily="18" charset="0"/>
              </a:rPr>
              <a:t>: measure of average time of all instances taken by an algorithm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cs typeface="Times New Roman" pitchFamily="18" charset="0"/>
              </a:rPr>
              <a:t> 3. </a:t>
            </a:r>
            <a:r>
              <a:rPr lang="en-US" b="1" dirty="0">
                <a:cs typeface="Times New Roman" pitchFamily="18" charset="0"/>
              </a:rPr>
              <a:t>Worst case time complexity</a:t>
            </a:r>
            <a:r>
              <a:rPr lang="en-US" dirty="0">
                <a:cs typeface="Times New Roman" pitchFamily="18" charset="0"/>
              </a:rPr>
              <a:t>: measure of the maximum time that the algorithm will require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44" y="287465"/>
            <a:ext cx="9404723" cy="1400530"/>
          </a:xfrm>
        </p:spPr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Time-Space Trade-Off</a:t>
            </a:r>
            <a:r>
              <a:rPr lang="en-US" b="1" dirty="0"/>
              <a:t> 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72" y="1215636"/>
            <a:ext cx="10982192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Space-Time tradeoff in computer science is basically a problem solving technique in which we solve the problem:</a:t>
            </a:r>
          </a:p>
          <a:p>
            <a:pPr>
              <a:lnSpc>
                <a:spcPct val="15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cs typeface="Times New Roman" pitchFamily="18" charset="0"/>
              </a:rPr>
              <a:t>Either in less time and using more space,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cs typeface="Times New Roman" pitchFamily="18" charset="0"/>
              </a:rPr>
              <a:t>In very little space by spending more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0938" y="4400710"/>
            <a:ext cx="78587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+mj-lt"/>
                <a:cs typeface="Times New Roman" pitchFamily="18" charset="0"/>
              </a:rPr>
              <a:t>Types of Time-Space Trade-Off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+mj-lt"/>
                <a:cs typeface="Times New Roman" pitchFamily="18" charset="0"/>
              </a:rPr>
              <a:t>Lookup tables or Recalculation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+mj-lt"/>
                <a:cs typeface="Times New Roman" pitchFamily="18" charset="0"/>
              </a:rPr>
              <a:t>Compressed or Uncompressed data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+mj-lt"/>
                <a:cs typeface="Times New Roman" pitchFamily="18" charset="0"/>
              </a:rPr>
              <a:t>Re Rendering or Stored images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+mj-lt"/>
                <a:cs typeface="Times New Roman" pitchFamily="18" charset="0"/>
              </a:rPr>
              <a:t>Smaller code or loop unrolling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0" y="331533"/>
            <a:ext cx="9404723" cy="1400530"/>
          </a:xfrm>
        </p:spPr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Searching-Linear Search and Binary Search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261" y="1876648"/>
            <a:ext cx="8946541" cy="4195481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Consider an array that is sorted in increasing order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599980" y="2437718"/>
            <a:ext cx="3977089" cy="6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5979" y="3513460"/>
            <a:ext cx="995190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We have to search a given number in this array and report whether it’s present in the array or not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In this case, we have two algorithms, and we will be interested in analyzing their performance separately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+mj-lt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  <a:cs typeface="Times New Roman" pitchFamily="18" charset="0"/>
              </a:rPr>
              <a:t>Linear Search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  <a:cs typeface="Times New Roman" pitchFamily="18" charset="0"/>
              </a:rPr>
              <a:t>Binary search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24" y="763945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cs typeface="Times New Roman" pitchFamily="18" charset="0"/>
              </a:rPr>
              <a:t>Linear Search</a:t>
            </a:r>
            <a:r>
              <a:rPr lang="en-US" dirty="0">
                <a:cs typeface="Times New Roman" pitchFamily="18" charset="0"/>
              </a:rPr>
              <a:t> – Start from the first element until an element greater than or equal to the number to be searched is found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0579" y="2004152"/>
            <a:ext cx="5181600" cy="2819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 Input: Array D, integer key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 Output: first index of key in D, or -1 if not found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0 to last index of D: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if D[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 == key: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return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return -1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38" y="565641"/>
            <a:ext cx="9561015" cy="58351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Times New Roman" pitchFamily="18" charset="0"/>
              </a:rPr>
              <a:t>Analyzing Algorithm 1: (Linear Search)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Best case complexity = O(1)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Worst-case complexity = O(n)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Average case complexity = O(n)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54" y="444455"/>
            <a:ext cx="9891522" cy="68376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Unit 1: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Primitive data types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Structures, Self-referential structures, Pointers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Dynamic memory allocation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Matrix multiplication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 Structure – Definition, Types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ADT, Operations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Mathematical notations, Asymptotic Notations-Big O, Omega and Theta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Complexity – Time, Space, Trade off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Searching-Linear Search and Binary Search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Sorting-Insertion sort, Bubble sort.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70" y="345303"/>
            <a:ext cx="9792370" cy="419548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Analyzing Algorithm 2: (Binary Search)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This searching technique keep dividing the array until we find an element and making it faster to search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95460" y="2524699"/>
            <a:ext cx="40386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binarysearch(a[n], key, low, high) 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while(low&lt;high)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mid = (low+high)/2;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if(a[mid]=key)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return mid;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elseif (a[mid]&gt;key)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high=mid-1;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else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low=mid+1;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 -1;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0338"/>
            <a:ext cx="9263560" cy="6028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cs typeface="Times New Roman" pitchFamily="18" charset="0"/>
              </a:rPr>
              <a:t>Complexity Analysis</a:t>
            </a:r>
          </a:p>
          <a:p>
            <a:pPr>
              <a:buNone/>
            </a:pPr>
            <a:endParaRPr lang="en-US" sz="1800" b="1" dirty="0"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cs typeface="Times New Roman" pitchFamily="18" charset="0"/>
              </a:rPr>
              <a:t>Best Case Time Complexity :  O(1).</a:t>
            </a:r>
          </a:p>
          <a:p>
            <a:pPr>
              <a:lnSpc>
                <a:spcPct val="160000"/>
              </a:lnSpc>
            </a:pPr>
            <a:r>
              <a:rPr lang="en-US" dirty="0">
                <a:cs typeface="Times New Roman" pitchFamily="18" charset="0"/>
              </a:rPr>
              <a:t>Average Case Time Complexity:  O(</a:t>
            </a:r>
            <a:r>
              <a:rPr lang="en-US" dirty="0" err="1">
                <a:cs typeface="Times New Roman" pitchFamily="18" charset="0"/>
              </a:rPr>
              <a:t>logn</a:t>
            </a:r>
            <a:r>
              <a:rPr lang="en-US" dirty="0">
                <a:cs typeface="Times New Roman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dirty="0">
                <a:cs typeface="Times New Roman" pitchFamily="18" charset="0"/>
              </a:rPr>
              <a:t>Worst Case Time Complexity:  O(</a:t>
            </a:r>
            <a:r>
              <a:rPr lang="en-US" dirty="0" err="1">
                <a:cs typeface="Times New Roman" pitchFamily="18" charset="0"/>
              </a:rPr>
              <a:t>logn</a:t>
            </a:r>
            <a:r>
              <a:rPr lang="en-US" dirty="0"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Sorting-Insertion sort, Bubble sort.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790" y="1502074"/>
            <a:ext cx="8946541" cy="4195481"/>
          </a:xfrm>
        </p:spPr>
        <p:txBody>
          <a:bodyPr>
            <a:norm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Given an array </a:t>
            </a:r>
          </a:p>
          <a:p>
            <a:pPr marL="0" lvl="0" indent="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defRPr/>
            </a:pPr>
            <a:r>
              <a:rPr lang="en-US" sz="2400" kern="0" dirty="0">
                <a:cs typeface="Times New Roman" pitchFamily="18" charset="0"/>
              </a:rPr>
              <a:t>		</a:t>
            </a:r>
            <a:r>
              <a:rPr lang="en-US" kern="0" dirty="0">
                <a:cs typeface="Times New Roman" pitchFamily="18" charset="0"/>
              </a:rPr>
              <a:t>x[0], x[1], … , x[size-1]</a:t>
            </a:r>
          </a:p>
          <a:p>
            <a:pPr marL="0" lvl="0" indent="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defRPr/>
            </a:pPr>
            <a:r>
              <a:rPr lang="en-US" kern="0" dirty="0">
                <a:cs typeface="Times New Roman" pitchFamily="18" charset="0"/>
              </a:rPr>
              <a:t>     reorder entries so that</a:t>
            </a:r>
          </a:p>
          <a:p>
            <a:pPr marL="457200" lvl="1" indent="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defRPr/>
            </a:pPr>
            <a:r>
              <a:rPr lang="en-US" sz="2000" kern="0" dirty="0">
                <a:cs typeface="Times New Roman" pitchFamily="18" charset="0"/>
              </a:rPr>
              <a:t>    x[0] &lt;= x[1] &lt;=  . . . &lt;= x[size-1]</a:t>
            </a: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000" kern="0" dirty="0">
                <a:cs typeface="Times New Roman" pitchFamily="18" charset="0"/>
              </a:rPr>
              <a:t>Here, List is in non-decreasing order.</a:t>
            </a:r>
          </a:p>
          <a:p>
            <a:pPr lvl="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We can also sort a list of elements in non-increasing order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940" y="719877"/>
            <a:ext cx="8946541" cy="5152113"/>
          </a:xfrm>
        </p:spPr>
        <p:txBody>
          <a:bodyPr/>
          <a:lstStyle/>
          <a:p>
            <a:pPr marL="0" lvl="0" indent="0" algn="just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kern="0" dirty="0">
                <a:cs typeface="Times New Roman" pitchFamily="18" charset="0"/>
              </a:rPr>
              <a:t>Many issues are there in sorting techniques</a:t>
            </a:r>
          </a:p>
          <a:p>
            <a:pPr marL="808038" lvl="2" indent="-265113" algn="just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kern="0" dirty="0">
                <a:cs typeface="Times New Roman" pitchFamily="18" charset="0"/>
              </a:rPr>
              <a:t>How to rearrange a given set of data?</a:t>
            </a:r>
          </a:p>
          <a:p>
            <a:pPr marL="808038" lvl="2" indent="-265113" algn="just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kern="0" dirty="0">
                <a:cs typeface="Times New Roman" pitchFamily="18" charset="0"/>
              </a:rPr>
              <a:t>Which data structures are more suitable to store data prior to their sorting?</a:t>
            </a:r>
          </a:p>
          <a:p>
            <a:pPr marL="808038" lvl="2" indent="-265113" algn="just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kern="0" dirty="0">
                <a:cs typeface="Times New Roman" pitchFamily="18" charset="0"/>
              </a:rPr>
              <a:t>How fast the sorting can be achieved?</a:t>
            </a:r>
          </a:p>
          <a:p>
            <a:pPr marL="808038" lvl="2" indent="-265113" algn="just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kern="0" dirty="0">
                <a:cs typeface="Times New Roman" pitchFamily="18" charset="0"/>
              </a:rPr>
              <a:t>How sorting can be done in a memory constraint situation?</a:t>
            </a:r>
          </a:p>
          <a:p>
            <a:pPr marL="808038" lvl="2" indent="-265113" algn="just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kern="0" dirty="0">
                <a:cs typeface="Times New Roman" pitchFamily="18" charset="0"/>
              </a:rPr>
              <a:t>How to sort various types of data?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05" y="389371"/>
            <a:ext cx="8946541" cy="4195481"/>
          </a:xfrm>
        </p:spPr>
        <p:txBody>
          <a:bodyPr>
            <a:normAutofit/>
          </a:bodyPr>
          <a:lstStyle/>
          <a:p>
            <a:pPr marL="609600" lvl="0" indent="-609600" algn="just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defRPr/>
            </a:pPr>
            <a:r>
              <a:rPr lang="en-US" kern="0" dirty="0">
                <a:cs typeface="Times New Roman" pitchFamily="18" charset="0"/>
              </a:rPr>
              <a:t>Basic operation involved in this type of sorting technique is comparison. A data item is compared with other items in the list of items in order to find its place in the sorted list. </a:t>
            </a:r>
          </a:p>
          <a:p>
            <a:pPr lvl="2" algn="just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defRPr/>
            </a:pPr>
            <a:r>
              <a:rPr lang="en-US" sz="2000" kern="0" dirty="0">
                <a:cs typeface="Times New Roman" pitchFamily="18" charset="0"/>
              </a:rPr>
              <a:t>Insertion sort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08386" y="2498822"/>
            <a:ext cx="7229475" cy="3667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sort-Example</a:t>
            </a:r>
          </a:p>
        </p:txBody>
      </p:sp>
      <p:pic>
        <p:nvPicPr>
          <p:cNvPr id="4" name="Picture 2" descr="../_images/insertionso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803" y="1299853"/>
            <a:ext cx="5454552" cy="5161539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6155" y="2035621"/>
            <a:ext cx="2768905" cy="3369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  <a:cs typeface="Times New Roman" pitchFamily="18" charset="0"/>
              </a:rPr>
              <a:t>From a given list of items, one item is considered at a time. The item chosen is then inserted into an appropriate position relative to the previously sorted items. The item can be inserted into the same list or to a different list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Insertion Sort: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Worst Case </a:t>
            </a:r>
            <a:r>
              <a:rPr lang="en-US">
                <a:cs typeface="Times New Roman" pitchFamily="18" charset="0"/>
              </a:rPr>
              <a:t>Time Complexity </a:t>
            </a:r>
            <a:r>
              <a:rPr lang="en-US" dirty="0">
                <a:cs typeface="Times New Roman" pitchFamily="18" charset="0"/>
              </a:rPr>
              <a:t>[ Big-O ]: </a:t>
            </a:r>
            <a:r>
              <a:rPr lang="en-US" b="1" dirty="0">
                <a:cs typeface="Times New Roman" pitchFamily="18" charset="0"/>
              </a:rPr>
              <a:t>O(n</a:t>
            </a:r>
            <a:r>
              <a:rPr lang="en-US" b="1" baseline="30000" dirty="0">
                <a:cs typeface="Times New Roman" pitchFamily="18" charset="0"/>
              </a:rPr>
              <a:t>2</a:t>
            </a:r>
            <a:r>
              <a:rPr lang="en-US" b="1" dirty="0">
                <a:cs typeface="Times New Roman" pitchFamily="18" charset="0"/>
              </a:rPr>
              <a:t>)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Best Case Time Complexity [Big-omega]: </a:t>
            </a:r>
            <a:r>
              <a:rPr lang="en-US" b="1" dirty="0">
                <a:cs typeface="Times New Roman" pitchFamily="18" charset="0"/>
              </a:rPr>
              <a:t>O(n)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Average Time Complexity [Big-theta]: </a:t>
            </a:r>
            <a:r>
              <a:rPr lang="en-US" b="1" dirty="0">
                <a:cs typeface="Times New Roman" pitchFamily="18" charset="0"/>
              </a:rPr>
              <a:t>O(n</a:t>
            </a:r>
            <a:r>
              <a:rPr lang="en-US" b="1" baseline="30000" dirty="0">
                <a:cs typeface="Times New Roman" pitchFamily="18" charset="0"/>
              </a:rPr>
              <a:t>2</a:t>
            </a:r>
            <a:r>
              <a:rPr lang="en-US" b="1" dirty="0">
                <a:cs typeface="Times New Roman" pitchFamily="18" charset="0"/>
              </a:rPr>
              <a:t>)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70" y="268186"/>
            <a:ext cx="8946541" cy="4195481"/>
          </a:xfrm>
        </p:spPr>
        <p:txBody>
          <a:bodyPr/>
          <a:lstStyle/>
          <a:p>
            <a:pPr fontAlgn="base">
              <a:lnSpc>
                <a:spcPct val="200000"/>
              </a:lnSpc>
            </a:pPr>
            <a:r>
              <a:rPr lang="en-US" sz="2400" b="1" dirty="0">
                <a:cs typeface="Times New Roman" pitchFamily="18" charset="0"/>
              </a:rPr>
              <a:t>Bubble Sort-</a:t>
            </a:r>
          </a:p>
          <a:p>
            <a:pPr fontAlgn="base">
              <a:lnSpc>
                <a:spcPct val="200000"/>
              </a:lnSpc>
            </a:pPr>
            <a:r>
              <a:rPr lang="en-US" dirty="0">
                <a:cs typeface="Times New Roman" pitchFamily="18" charset="0"/>
              </a:rPr>
              <a:t> Bubble sort is the easiest sorting algorithm to implement.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cs typeface="Times New Roman" pitchFamily="18" charset="0"/>
              </a:rPr>
              <a:t>It is an in-place sorting algorithm.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cs typeface="Times New Roman" pitchFamily="18" charset="0"/>
              </a:rPr>
              <a:t>It uses no auxiliary data structures (extra space) while sorting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306" y="3228574"/>
            <a:ext cx="1023834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latin typeface="+mj-lt"/>
                <a:cs typeface="Times New Roman" pitchFamily="18" charset="0"/>
              </a:rPr>
              <a:t>How Bubble Sort Works?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Bubble sort uses multiple passes (scans) through an array.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In each pass, bubble sort compares the adjacent elements of the array.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It then swaps the two elements if they are in the wrong order.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In each pass, bubble sort places the next largest element to its proper position.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In short, it bubbles down the largest element to its correct position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533880" y="663103"/>
            <a:ext cx="5675638" cy="383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Best Case= O(n)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Worst Case = O(n x n)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Average Case= O (n x n).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Primitive data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856" y="170037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Primitive data types are the most basic data types that are used for representing simple values such as </a:t>
            </a:r>
          </a:p>
          <a:p>
            <a:pPr>
              <a:lnSpc>
                <a:spcPct val="150000"/>
              </a:lnSpc>
            </a:pPr>
            <a:r>
              <a:rPr lang="en-US" dirty="0"/>
              <a:t>Integers, </a:t>
            </a:r>
          </a:p>
          <a:p>
            <a:pPr>
              <a:lnSpc>
                <a:spcPct val="150000"/>
              </a:lnSpc>
            </a:pPr>
            <a:r>
              <a:rPr lang="en-US" dirty="0"/>
              <a:t>Float,</a:t>
            </a:r>
          </a:p>
          <a:p>
            <a:pPr>
              <a:lnSpc>
                <a:spcPct val="150000"/>
              </a:lnSpc>
            </a:pPr>
            <a:r>
              <a:rPr lang="en-US" dirty="0"/>
              <a:t>Characters</a:t>
            </a:r>
          </a:p>
          <a:p>
            <a:pPr>
              <a:lnSpc>
                <a:spcPct val="150000"/>
              </a:lnSpc>
            </a:pPr>
            <a:r>
              <a:rPr lang="en-US" dirty="0"/>
              <a:t>Double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341" y="2831335"/>
            <a:ext cx="5907511" cy="3417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Structures, Self-referential structures,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Structure is a user-defined data type that can be used to group items of possibly different types into a single type.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54226" y="3723701"/>
            <a:ext cx="310675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rPr>
              <a:t>struct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rPr>
              <a:t> structure_name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rPr>
              <a:t>data_type member_name1;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rPr>
              <a:t>data_type member_name1;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rPr>
              <a:t> .... ....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rPr>
              <a:t>};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78808" cy="44800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 Dynamic memory allocation enables the C programmer to allocate memory at runtime</a:t>
            </a:r>
          </a:p>
          <a:p>
            <a:pPr>
              <a:lnSpc>
                <a:spcPct val="150000"/>
              </a:lnSpc>
            </a:pPr>
            <a:r>
              <a:rPr lang="en-US" dirty="0"/>
              <a:t>Dynamic memory allocation in c language is possible by 4 functions of stdlib.h header file.</a:t>
            </a:r>
          </a:p>
          <a:p>
            <a:r>
              <a:rPr lang="en-US" dirty="0"/>
              <a:t>malloc()</a:t>
            </a:r>
          </a:p>
          <a:p>
            <a:r>
              <a:rPr lang="en-US" dirty="0"/>
              <a:t>calloc()</a:t>
            </a:r>
          </a:p>
          <a:p>
            <a:r>
              <a:rPr lang="en-US" dirty="0"/>
              <a:t>realloc()</a:t>
            </a:r>
          </a:p>
          <a:p>
            <a:r>
              <a:rPr lang="en-US" dirty="0"/>
              <a:t>free()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5133"/>
            <a:ext cx="9404723" cy="1400530"/>
          </a:xfrm>
        </p:spPr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is a 2D array of numbers arranged in rows and columns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columns of the first matrix should be equal to the number of rows of the second matrix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66619" y="4120194"/>
            <a:ext cx="3514725" cy="2495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31A9A6-7DD7-B0C6-4205-06A4241D793A}"/>
              </a:ext>
            </a:extLst>
          </p:cNvPr>
          <p:cNvSpPr txBox="1"/>
          <p:nvPr/>
        </p:nvSpPr>
        <p:spPr>
          <a:xfrm>
            <a:off x="6567854" y="3736731"/>
            <a:ext cx="43275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 Multiplication of Matrix</a:t>
            </a:r>
          </a:p>
          <a:p>
            <a:endParaRPr lang="nn-NO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i = 0; i &lt; 2; i++)</a:t>
            </a:r>
          </a:p>
          <a:p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for (int j = 0; j &lt; 2;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C[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][j] = 0;</a:t>
            </a:r>
          </a:p>
          <a:p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(int k = 0; k &lt; 3; k++)</a:t>
            </a:r>
          </a:p>
          <a:p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C[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][j] += A[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][k] * B[k][j];</a:t>
            </a:r>
          </a:p>
          <a:p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 } }</a:t>
            </a:r>
            <a:r>
              <a:rPr lang="nn-NO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Data Structure – Definition,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A </a:t>
            </a:r>
            <a:r>
              <a:rPr lang="en-US" b="1" dirty="0">
                <a:cs typeface="Times New Roman" pitchFamily="18" charset="0"/>
              </a:rPr>
              <a:t>data structure</a:t>
            </a:r>
            <a:r>
              <a:rPr lang="en-US" dirty="0">
                <a:cs typeface="Times New Roman" pitchFamily="18" charset="0"/>
              </a:rPr>
              <a:t> is a particular way of organizing data in a computer so that it can be used effectively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93903" y="3175613"/>
            <a:ext cx="592111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3268" y="1508389"/>
            <a:ext cx="9500212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ADT as a black box which hides the inner structure and design of the data type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+mj-lt"/>
                <a:cs typeface="Times New Roman" pitchFamily="18" charset="0"/>
              </a:rPr>
              <a:t>Examples of ADT are Stack, Queue, List</a:t>
            </a:r>
            <a:endParaRPr lang="en-US" dirty="0">
              <a:latin typeface="+mj-lt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69135" y="3029639"/>
            <a:ext cx="3583199" cy="220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98294" y="5398265"/>
            <a:ext cx="191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ADT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333148" y="3029638"/>
            <a:ext cx="3542738" cy="22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177928" y="5398265"/>
            <a:ext cx="1255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Stack ADT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74516" y="2996588"/>
            <a:ext cx="3084721" cy="222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9044848" y="5332164"/>
            <a:ext cx="1972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 ADT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Mathematical notations, Asymptotic Notations-Big O, Omega and Theta 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cs typeface="Times New Roman" pitchFamily="18" charset="0"/>
              </a:rPr>
              <a:t>Asymptotic notations are mathematical tools to represent time complexity of algorithms for asymptotic analysis. The following 3 asymptotic notations are mostly used to represent time complexity of algorithms.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cs typeface="Times New Roman" pitchFamily="18" charset="0"/>
              </a:rPr>
              <a:t>Big Oh (O)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cs typeface="Times New Roman" pitchFamily="18" charset="0"/>
              </a:rPr>
              <a:t>omega (Ω)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cs typeface="Times New Roman" pitchFamily="18" charset="0"/>
              </a:rPr>
              <a:t>theta (Θ)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1632</Words>
  <Application>Microsoft Office PowerPoint</Application>
  <PresentationFormat>Widescreen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Times New Roman</vt:lpstr>
      <vt:lpstr>Wingdings</vt:lpstr>
      <vt:lpstr>Wingdings 3</vt:lpstr>
      <vt:lpstr>Ion</vt:lpstr>
      <vt:lpstr>Data Structures and Algorithms 21CSC201J</vt:lpstr>
      <vt:lpstr>PowerPoint Presentation</vt:lpstr>
      <vt:lpstr>Primitive data types</vt:lpstr>
      <vt:lpstr>Structures, Self-referential structures, Pointers</vt:lpstr>
      <vt:lpstr>Dynamic memory allocation</vt:lpstr>
      <vt:lpstr>Matrix multiplication</vt:lpstr>
      <vt:lpstr>Data Structure – Definition, Types</vt:lpstr>
      <vt:lpstr>ADT</vt:lpstr>
      <vt:lpstr>Mathematical notations, Asymptotic Notations-Big O, Omega and Theta  </vt:lpstr>
      <vt:lpstr>Big oh (O) </vt:lpstr>
      <vt:lpstr>Omega (Ω) Notation</vt:lpstr>
      <vt:lpstr>Theta (θ)</vt:lpstr>
      <vt:lpstr>Complexity – Time, Space, Trade off  </vt:lpstr>
      <vt:lpstr>PowerPoint Presentation</vt:lpstr>
      <vt:lpstr>PowerPoint Presentation</vt:lpstr>
      <vt:lpstr>Time-Space Trade-Off   </vt:lpstr>
      <vt:lpstr>Searching-Linear Search and Binary Search </vt:lpstr>
      <vt:lpstr>PowerPoint Presentation</vt:lpstr>
      <vt:lpstr>PowerPoint Presentation</vt:lpstr>
      <vt:lpstr>PowerPoint Presentation</vt:lpstr>
      <vt:lpstr>PowerPoint Presentation</vt:lpstr>
      <vt:lpstr> Sorting-Insertion sort, Bubble sort. </vt:lpstr>
      <vt:lpstr>PowerPoint Presentation</vt:lpstr>
      <vt:lpstr>PowerPoint Presentation</vt:lpstr>
      <vt:lpstr>Insertion sort-Example</vt:lpstr>
      <vt:lpstr>Insertion Sort: Complexity Analysis</vt:lpstr>
      <vt:lpstr>PowerPoint Presentation</vt:lpstr>
      <vt:lpstr>PowerPoint Presentation</vt:lpstr>
      <vt:lpstr>Complexity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Shaifali Rai</dc:creator>
  <cp:lastModifiedBy>Nidhi Pandey</cp:lastModifiedBy>
  <cp:revision>36</cp:revision>
  <dcterms:created xsi:type="dcterms:W3CDTF">2023-06-01T13:31:14Z</dcterms:created>
  <dcterms:modified xsi:type="dcterms:W3CDTF">2023-06-07T04:54:37Z</dcterms:modified>
</cp:coreProperties>
</file>