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8001000" cy="1981200"/>
          </a:xfrm>
        </p:spPr>
        <p:txBody>
          <a:bodyPr/>
          <a:lstStyle/>
          <a:p>
            <a:r>
              <a:rPr lang="en-US" dirty="0" smtClean="0">
                <a:latin typeface="Times New Roman" pitchFamily="18" charset="0"/>
                <a:cs typeface="Times New Roman" pitchFamily="18" charset="0"/>
              </a:rPr>
              <a:t>Data Structures and Algorithms</a:t>
            </a:r>
            <a:r>
              <a:rPr lang="en-US" smtClean="0">
                <a:latin typeface="Times New Roman" pitchFamily="18" charset="0"/>
                <a:cs typeface="Times New Roman" pitchFamily="18" charset="0"/>
              </a:rPr>
              <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21CSC201J</a:t>
            </a: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676400" y="1752600"/>
            <a:ext cx="5476875" cy="3429000"/>
          </a:xfrm>
          <a:prstGeom prst="rect">
            <a:avLst/>
          </a:prstGeom>
          <a:noFill/>
          <a:ln w="9525">
            <a:noFill/>
            <a:miter lim="800000"/>
            <a:headEnd/>
            <a:tailEnd/>
          </a:ln>
          <a:effectLst/>
        </p:spPr>
      </p:pic>
      <p:sp>
        <p:nvSpPr>
          <p:cNvPr id="5" name="TextBox 4"/>
          <p:cNvSpPr txBox="1"/>
          <p:nvPr/>
        </p:nvSpPr>
        <p:spPr>
          <a:xfrm>
            <a:off x="1371600" y="838200"/>
            <a:ext cx="1905000" cy="400110"/>
          </a:xfrm>
          <a:prstGeom prst="rect">
            <a:avLst/>
          </a:prstGeom>
          <a:noFill/>
        </p:spPr>
        <p:txBody>
          <a:bodyPr wrap="square" rtlCol="0">
            <a:spAutoFit/>
          </a:bodyPr>
          <a:lstStyle/>
          <a:p>
            <a:r>
              <a:rPr lang="en-US" sz="2000" b="1" dirty="0" smtClean="0"/>
              <a:t>Stack ADT</a:t>
            </a:r>
            <a:endParaRPr lang="en-US" sz="2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524000" y="1395493"/>
            <a:ext cx="5715000" cy="4357517"/>
          </a:xfrm>
          <a:prstGeom prst="rect">
            <a:avLst/>
          </a:prstGeom>
          <a:noFill/>
          <a:ln w="9525">
            <a:noFill/>
            <a:miter lim="800000"/>
            <a:headEnd/>
            <a:tailEnd/>
          </a:ln>
          <a:effectLst/>
        </p:spPr>
      </p:pic>
      <p:sp>
        <p:nvSpPr>
          <p:cNvPr id="5" name="TextBox 4"/>
          <p:cNvSpPr txBox="1"/>
          <p:nvPr/>
        </p:nvSpPr>
        <p:spPr>
          <a:xfrm>
            <a:off x="1371600" y="838200"/>
            <a:ext cx="1905000" cy="400110"/>
          </a:xfrm>
          <a:prstGeom prst="rect">
            <a:avLst/>
          </a:prstGeom>
          <a:noFill/>
        </p:spPr>
        <p:txBody>
          <a:bodyPr wrap="square" rtlCol="0">
            <a:spAutoFit/>
          </a:bodyPr>
          <a:lstStyle/>
          <a:p>
            <a:r>
              <a:rPr lang="en-US" sz="2000" b="1" dirty="0" smtClean="0"/>
              <a:t>Queue ADT</a:t>
            </a:r>
            <a:endParaRPr lang="en-US" sz="2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3200"/>
            <a:ext cx="8229600" cy="3382963"/>
          </a:xfrm>
        </p:spPr>
        <p:txBody>
          <a:bodyPr>
            <a:normAutofit/>
          </a:bodyPr>
          <a:lstStyle/>
          <a:p>
            <a:pPr algn="ctr">
              <a:buNone/>
            </a:pPr>
            <a:r>
              <a:rPr lang="en-US" sz="4800" b="1" dirty="0" smtClean="0">
                <a:latin typeface="Times New Roman" pitchFamily="18" charset="0"/>
                <a:cs typeface="Times New Roman" pitchFamily="18" charset="0"/>
              </a:rPr>
              <a:t>Thank you</a:t>
            </a:r>
            <a:endParaRPr lang="en-US" sz="48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808038"/>
          </a:xfrm>
        </p:spPr>
        <p:txBody>
          <a:bodyPr>
            <a:normAutofit/>
          </a:bodyPr>
          <a:lstStyle/>
          <a:p>
            <a:pPr algn="l"/>
            <a:r>
              <a:rPr lang="en-US" sz="3200" dirty="0" smtClean="0">
                <a:latin typeface="Times New Roman" pitchFamily="18" charset="0"/>
                <a:cs typeface="Times New Roman" pitchFamily="18" charset="0"/>
              </a:rPr>
              <a:t>Syllabus: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525963"/>
          </a:xfrm>
        </p:spPr>
        <p:txBody>
          <a:bodyPr>
            <a:normAutofit/>
          </a:bodyPr>
          <a:lstStyle/>
          <a:p>
            <a:pPr>
              <a:lnSpc>
                <a:spcPct val="160000"/>
              </a:lnSpc>
              <a:buNone/>
            </a:pPr>
            <a:r>
              <a:rPr lang="en-US" sz="2000" b="1" dirty="0" smtClean="0">
                <a:latin typeface="Times New Roman" pitchFamily="18" charset="0"/>
                <a:cs typeface="Times New Roman" pitchFamily="18" charset="0"/>
              </a:rPr>
              <a:t>	</a:t>
            </a:r>
            <a:r>
              <a:rPr lang="en-US" sz="1900" b="1" dirty="0" smtClean="0">
                <a:latin typeface="Times New Roman" pitchFamily="18" charset="0"/>
                <a:cs typeface="Times New Roman" pitchFamily="18" charset="0"/>
              </a:rPr>
              <a:t>Unit 1: </a:t>
            </a:r>
            <a:r>
              <a:rPr lang="en-US" sz="1900" dirty="0" smtClean="0">
                <a:latin typeface="Times New Roman" pitchFamily="18" charset="0"/>
                <a:cs typeface="Times New Roman" pitchFamily="18" charset="0"/>
              </a:rPr>
              <a:t>Primitive data types, Structures, Self-referential structures, Pointers, Dynamic memory allocation, Matrix </a:t>
            </a:r>
            <a:r>
              <a:rPr lang="en-US" sz="1900" dirty="0" smtClean="0">
                <a:latin typeface="Times New Roman" pitchFamily="18" charset="0"/>
                <a:cs typeface="Times New Roman" pitchFamily="18" charset="0"/>
              </a:rPr>
              <a:t>multiplication, </a:t>
            </a:r>
            <a:r>
              <a:rPr lang="en-US" sz="1900" b="1" dirty="0" smtClean="0">
                <a:latin typeface="Times New Roman" pitchFamily="18" charset="0"/>
                <a:cs typeface="Times New Roman" pitchFamily="18" charset="0"/>
              </a:rPr>
              <a:t>Data </a:t>
            </a:r>
            <a:r>
              <a:rPr lang="en-US" sz="1900" b="1" dirty="0" smtClean="0">
                <a:latin typeface="Times New Roman" pitchFamily="18" charset="0"/>
                <a:cs typeface="Times New Roman" pitchFamily="18" charset="0"/>
              </a:rPr>
              <a:t>Structure </a:t>
            </a:r>
            <a:r>
              <a:rPr lang="en-US" sz="1900" dirty="0" smtClean="0">
                <a:latin typeface="Times New Roman" pitchFamily="18" charset="0"/>
                <a:cs typeface="Times New Roman" pitchFamily="18" charset="0"/>
              </a:rPr>
              <a:t>– </a:t>
            </a:r>
            <a:r>
              <a:rPr lang="en-US" sz="1900" b="1" dirty="0" smtClean="0">
                <a:latin typeface="Times New Roman" pitchFamily="18" charset="0"/>
                <a:cs typeface="Times New Roman" pitchFamily="18" charset="0"/>
              </a:rPr>
              <a:t>Definition, Types, ADT</a:t>
            </a:r>
            <a:r>
              <a:rPr lang="en-US" sz="1900" dirty="0" smtClean="0">
                <a:latin typeface="Times New Roman" pitchFamily="18" charset="0"/>
                <a:cs typeface="Times New Roman" pitchFamily="18" charset="0"/>
              </a:rPr>
              <a:t>, Operations; Mathematical notations, Asymptotic Notations-Big O, Omega and Theta; Complexity – Time, Space, Trade off, Searching-Linear Search and Binary Search; Sorting-Insertion sort, Bubble sort.</a:t>
            </a:r>
          </a:p>
          <a:p>
            <a:pPr>
              <a:buNone/>
            </a:pPr>
            <a:r>
              <a:rPr lang="en-US" sz="1800" dirty="0" smtClean="0"/>
              <a:t/>
            </a:r>
            <a:br>
              <a:rPr lang="en-US" sz="1800" dirty="0" smtClean="0"/>
            </a:br>
            <a:endParaRPr lang="en-US" sz="2000" b="1" dirty="0" smtClean="0">
              <a:latin typeface="Times New Roman" pitchFamily="18" charset="0"/>
              <a:cs typeface="Times New Roman" pitchFamily="18" charset="0"/>
            </a:endParaRPr>
          </a:p>
          <a:p>
            <a:pPr>
              <a:lnSpc>
                <a:spcPct val="150000"/>
              </a:lnSpc>
              <a:buNone/>
            </a:pPr>
            <a:r>
              <a:rPr lang="en-US" sz="2000" dirty="0" smtClean="0">
                <a:latin typeface="Times New Roman" pitchFamily="18" charset="0"/>
                <a:cs typeface="Times New Roman" pitchFamily="18" charset="0"/>
              </a:rPr>
              <a:t>	</a:t>
            </a:r>
          </a:p>
          <a:p>
            <a:pPr>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p>
            <a:pPr algn="l"/>
            <a:r>
              <a:rPr lang="en-US" sz="2800" b="1" dirty="0" smtClean="0">
                <a:latin typeface="Times New Roman" pitchFamily="18" charset="0"/>
                <a:cs typeface="Times New Roman" pitchFamily="18" charset="0"/>
              </a:rPr>
              <a:t>Introduction to Data Structures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914400"/>
            <a:ext cx="8229600" cy="4525963"/>
          </a:xfrm>
        </p:spPr>
        <p:txBody>
          <a:bodyPr>
            <a:normAutofit/>
          </a:bodyPr>
          <a:lstStyle/>
          <a:p>
            <a:pPr algn="just">
              <a:lnSpc>
                <a:spcPct val="150000"/>
              </a:lnSpc>
            </a:pPr>
            <a:r>
              <a:rPr lang="en-US" sz="2400" dirty="0" smtClean="0">
                <a:latin typeface="Times New Roman" pitchFamily="18" charset="0"/>
                <a:cs typeface="Times New Roman" pitchFamily="18" charset="0"/>
              </a:rPr>
              <a:t>A </a:t>
            </a:r>
            <a:r>
              <a:rPr lang="en-US" sz="2400" b="1" dirty="0" smtClean="0">
                <a:latin typeface="Times New Roman" pitchFamily="18" charset="0"/>
                <a:cs typeface="Times New Roman" pitchFamily="18" charset="0"/>
              </a:rPr>
              <a:t>data structure</a:t>
            </a:r>
            <a:r>
              <a:rPr lang="en-US" sz="2400" dirty="0" smtClean="0">
                <a:latin typeface="Times New Roman" pitchFamily="18" charset="0"/>
                <a:cs typeface="Times New Roman" pitchFamily="18" charset="0"/>
              </a:rPr>
              <a:t> is a particular way of organizing data in a computer so that it can be used effectively</a:t>
            </a:r>
          </a:p>
          <a:p>
            <a:pPr algn="just">
              <a:lnSpc>
                <a:spcPct val="150000"/>
              </a:lnSpc>
            </a:pPr>
            <a:r>
              <a:rPr lang="en-US" sz="2400" dirty="0" smtClean="0">
                <a:latin typeface="Times New Roman" pitchFamily="18" charset="0"/>
                <a:cs typeface="Times New Roman" pitchFamily="18" charset="0"/>
              </a:rPr>
              <a:t>It is a set of algorithms that we can use in any programming language to structure the data in the memory.</a:t>
            </a:r>
            <a:endParaRPr lang="en-US" sz="2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1981200" y="3429000"/>
            <a:ext cx="5921115" cy="30480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228600"/>
            <a:ext cx="8001000" cy="6093976"/>
          </a:xfrm>
          <a:prstGeom prst="rect">
            <a:avLst/>
          </a:prstGeom>
        </p:spPr>
        <p:txBody>
          <a:bodyPr wrap="square">
            <a:spAutoFit/>
          </a:bodyPr>
          <a:lstStyle/>
          <a:p>
            <a:pPr>
              <a:lnSpc>
                <a:spcPct val="150000"/>
              </a:lnSpc>
            </a:pPr>
            <a:r>
              <a:rPr lang="en-US" sz="2000" b="1" dirty="0" smtClean="0">
                <a:latin typeface="Times New Roman" pitchFamily="18" charset="0"/>
                <a:cs typeface="Times New Roman" pitchFamily="18" charset="0"/>
              </a:rPr>
              <a:t>Applications of Data Structure</a:t>
            </a:r>
          </a:p>
          <a:p>
            <a:pPr>
              <a:lnSpc>
                <a:spcPct val="150000"/>
              </a:lnSpc>
            </a:pPr>
            <a:r>
              <a:rPr lang="en-US" sz="2000" dirty="0" smtClean="0">
                <a:latin typeface="Times New Roman" pitchFamily="18" charset="0"/>
                <a:cs typeface="Times New Roman" pitchFamily="18" charset="0"/>
              </a:rPr>
              <a:t>Different Data Structure is used in real life, such as the representation of an image in the form of a bit-map, implement printer spooler so that jobs can be printed in the order of their arrival, store information about the directories and files in a system, etc. Data Structure is used in various fields of</a:t>
            </a:r>
          </a:p>
          <a:p>
            <a:pPr>
              <a:lnSpc>
                <a:spcPct val="150000"/>
              </a:lnSpc>
            </a:pPr>
            <a:r>
              <a:rPr lang="en-US" sz="2000" dirty="0" smtClean="0">
                <a:latin typeface="Times New Roman" pitchFamily="18" charset="0"/>
                <a:cs typeface="Times New Roman" pitchFamily="18" charset="0"/>
              </a:rPr>
              <a:t>Computer Science, such as:</a:t>
            </a:r>
          </a:p>
          <a:p>
            <a:pPr>
              <a:lnSpc>
                <a:spcPct val="150000"/>
              </a:lnSpc>
            </a:pPr>
            <a:r>
              <a:rPr lang="en-US" sz="2000" dirty="0" smtClean="0">
                <a:latin typeface="Times New Roman" pitchFamily="18" charset="0"/>
                <a:cs typeface="Times New Roman" pitchFamily="18" charset="0"/>
              </a:rPr>
              <a:t> Compiler Design</a:t>
            </a:r>
          </a:p>
          <a:p>
            <a:pPr>
              <a:lnSpc>
                <a:spcPct val="150000"/>
              </a:lnSpc>
            </a:pPr>
            <a:r>
              <a:rPr lang="en-US" sz="2000" dirty="0" smtClean="0">
                <a:latin typeface="Times New Roman" pitchFamily="18" charset="0"/>
                <a:cs typeface="Times New Roman" pitchFamily="18" charset="0"/>
              </a:rPr>
              <a:t> Operating System</a:t>
            </a:r>
          </a:p>
          <a:p>
            <a:pPr>
              <a:lnSpc>
                <a:spcPct val="150000"/>
              </a:lnSpc>
            </a:pPr>
            <a:r>
              <a:rPr lang="en-US" sz="2000" dirty="0" smtClean="0">
                <a:latin typeface="Times New Roman" pitchFamily="18" charset="0"/>
                <a:cs typeface="Times New Roman" pitchFamily="18" charset="0"/>
              </a:rPr>
              <a:t> Database Management System</a:t>
            </a:r>
          </a:p>
          <a:p>
            <a:pPr>
              <a:lnSpc>
                <a:spcPct val="150000"/>
              </a:lnSpc>
            </a:pPr>
            <a:r>
              <a:rPr lang="en-US" sz="2000" dirty="0" smtClean="0">
                <a:latin typeface="Times New Roman" pitchFamily="18" charset="0"/>
                <a:cs typeface="Times New Roman" pitchFamily="18" charset="0"/>
              </a:rPr>
              <a:t> Statistical Analysis Package</a:t>
            </a:r>
          </a:p>
          <a:p>
            <a:pPr>
              <a:lnSpc>
                <a:spcPct val="150000"/>
              </a:lnSpc>
            </a:pPr>
            <a:r>
              <a:rPr lang="en-US" sz="2000" dirty="0" smtClean="0">
                <a:latin typeface="Times New Roman" pitchFamily="18" charset="0"/>
                <a:cs typeface="Times New Roman" pitchFamily="18" charset="0"/>
              </a:rPr>
              <a:t> Numerical Analysis</a:t>
            </a:r>
          </a:p>
          <a:p>
            <a:pPr>
              <a:lnSpc>
                <a:spcPct val="150000"/>
              </a:lnSpc>
            </a:pPr>
            <a:r>
              <a:rPr lang="en-US" sz="2000" dirty="0" smtClean="0">
                <a:latin typeface="Times New Roman" pitchFamily="18" charset="0"/>
                <a:cs typeface="Times New Roman" pitchFamily="18" charset="0"/>
              </a:rPr>
              <a:t> Graphics</a:t>
            </a:r>
          </a:p>
          <a:p>
            <a:pPr>
              <a:lnSpc>
                <a:spcPct val="150000"/>
              </a:lnSpc>
            </a:pPr>
            <a:r>
              <a:rPr lang="en-US" sz="2000" dirty="0" smtClean="0">
                <a:latin typeface="Times New Roman" pitchFamily="18" charset="0"/>
                <a:cs typeface="Times New Roman" pitchFamily="18" charset="0"/>
              </a:rPr>
              <a:t> Artificial Intelligence</a:t>
            </a: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762000" y="533400"/>
            <a:ext cx="7467600" cy="3809558"/>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62000" y="4824432"/>
            <a:ext cx="7467600" cy="1960647"/>
          </a:xfrm>
          <a:prstGeom prst="rect">
            <a:avLst/>
          </a:prstGeom>
          <a:noFill/>
          <a:ln w="9525">
            <a:noFill/>
            <a:miter lim="800000"/>
            <a:headEnd/>
            <a:tailEnd/>
          </a:ln>
          <a:effectLst/>
        </p:spPr>
      </p:pic>
      <p:sp>
        <p:nvSpPr>
          <p:cNvPr id="6" name="TextBox 5"/>
          <p:cNvSpPr txBox="1"/>
          <p:nvPr/>
        </p:nvSpPr>
        <p:spPr>
          <a:xfrm>
            <a:off x="685800" y="0"/>
            <a:ext cx="25908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Linear Data Structure</a:t>
            </a:r>
            <a:endParaRPr lang="en-US" b="1" dirty="0">
              <a:latin typeface="Times New Roman" pitchFamily="18" charset="0"/>
              <a:cs typeface="Times New Roman" pitchFamily="18" charset="0"/>
            </a:endParaRPr>
          </a:p>
        </p:txBody>
      </p:sp>
      <p:sp>
        <p:nvSpPr>
          <p:cNvPr id="7" name="TextBox 6"/>
          <p:cNvSpPr txBox="1"/>
          <p:nvPr/>
        </p:nvSpPr>
        <p:spPr>
          <a:xfrm>
            <a:off x="838200" y="4419600"/>
            <a:ext cx="28956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Non-Linear Data Structure</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20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051"/>
                                        </p:tgtEl>
                                        <p:attrNameLst>
                                          <p:attrName>style.visibility</p:attrName>
                                        </p:attrNameLst>
                                      </p:cBhvr>
                                      <p:to>
                                        <p:strVal val="visible"/>
                                      </p:to>
                                    </p:set>
                                    <p:animEffect transition="in" filter="wipe(down)">
                                      <p:cBhvr>
                                        <p:cTn id="18"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Times New Roman" pitchFamily="18" charset="0"/>
                <a:cs typeface="Times New Roman" pitchFamily="18" charset="0"/>
              </a:rPr>
              <a:t>Data structure operations: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295400"/>
            <a:ext cx="8229600" cy="5562600"/>
          </a:xfrm>
        </p:spPr>
        <p:txBody>
          <a:bodyPr>
            <a:normAutofit fontScale="85000" lnSpcReduction="10000"/>
          </a:bodyPr>
          <a:lstStyle/>
          <a:p>
            <a:pPr>
              <a:lnSpc>
                <a:spcPct val="150000"/>
              </a:lnSpc>
            </a:pPr>
            <a:r>
              <a:rPr lang="en-US" sz="2600" dirty="0" smtClean="0">
                <a:latin typeface="Times New Roman" pitchFamily="18" charset="0"/>
                <a:cs typeface="Times New Roman" pitchFamily="18" charset="0"/>
              </a:rPr>
              <a:t>The major or the common operations that can be performed on the data structures are:</a:t>
            </a:r>
          </a:p>
          <a:p>
            <a:pPr>
              <a:lnSpc>
                <a:spcPct val="150000"/>
              </a:lnSpc>
            </a:pPr>
            <a:r>
              <a:rPr lang="en-US" sz="2600" b="1" dirty="0" smtClean="0">
                <a:latin typeface="Times New Roman" pitchFamily="18" charset="0"/>
                <a:cs typeface="Times New Roman" pitchFamily="18" charset="0"/>
              </a:rPr>
              <a:t>Searching:</a:t>
            </a:r>
            <a:r>
              <a:rPr lang="en-US" sz="2600" dirty="0" smtClean="0">
                <a:latin typeface="Times New Roman" pitchFamily="18" charset="0"/>
                <a:cs typeface="Times New Roman" pitchFamily="18" charset="0"/>
              </a:rPr>
              <a:t> We can search for any element in a data structure.</a:t>
            </a:r>
          </a:p>
          <a:p>
            <a:pPr>
              <a:lnSpc>
                <a:spcPct val="150000"/>
              </a:lnSpc>
            </a:pPr>
            <a:r>
              <a:rPr lang="en-US" sz="2600" b="1" dirty="0" smtClean="0">
                <a:latin typeface="Times New Roman" pitchFamily="18" charset="0"/>
                <a:cs typeface="Times New Roman" pitchFamily="18" charset="0"/>
              </a:rPr>
              <a:t>Sorting:</a:t>
            </a:r>
            <a:r>
              <a:rPr lang="en-US" sz="2600" dirty="0" smtClean="0">
                <a:latin typeface="Times New Roman" pitchFamily="18" charset="0"/>
                <a:cs typeface="Times New Roman" pitchFamily="18" charset="0"/>
              </a:rPr>
              <a:t> We can sort the elements of a data structure either in an ascending or descending order.</a:t>
            </a:r>
          </a:p>
          <a:p>
            <a:pPr>
              <a:lnSpc>
                <a:spcPct val="150000"/>
              </a:lnSpc>
            </a:pPr>
            <a:r>
              <a:rPr lang="en-US" sz="2600" b="1" dirty="0" smtClean="0">
                <a:latin typeface="Times New Roman" pitchFamily="18" charset="0"/>
                <a:cs typeface="Times New Roman" pitchFamily="18" charset="0"/>
              </a:rPr>
              <a:t>Insertion:</a:t>
            </a:r>
            <a:r>
              <a:rPr lang="en-US" sz="2600" dirty="0" smtClean="0">
                <a:latin typeface="Times New Roman" pitchFamily="18" charset="0"/>
                <a:cs typeface="Times New Roman" pitchFamily="18" charset="0"/>
              </a:rPr>
              <a:t> We can also insert the new element in a data structure.</a:t>
            </a:r>
          </a:p>
          <a:p>
            <a:pPr>
              <a:lnSpc>
                <a:spcPct val="150000"/>
              </a:lnSpc>
            </a:pPr>
            <a:r>
              <a:rPr lang="en-US" sz="2600" b="1" dirty="0" smtClean="0">
                <a:latin typeface="Times New Roman" pitchFamily="18" charset="0"/>
                <a:cs typeface="Times New Roman" pitchFamily="18" charset="0"/>
              </a:rPr>
              <a:t>Updation:</a:t>
            </a:r>
            <a:r>
              <a:rPr lang="en-US" sz="2600" dirty="0" smtClean="0">
                <a:latin typeface="Times New Roman" pitchFamily="18" charset="0"/>
                <a:cs typeface="Times New Roman" pitchFamily="18" charset="0"/>
              </a:rPr>
              <a:t> We can also update the element, i.e., we can replace the element with another element.</a:t>
            </a:r>
          </a:p>
          <a:p>
            <a:pPr>
              <a:lnSpc>
                <a:spcPct val="150000"/>
              </a:lnSpc>
            </a:pPr>
            <a:r>
              <a:rPr lang="en-US" sz="2600" b="1" dirty="0" smtClean="0">
                <a:latin typeface="Times New Roman" pitchFamily="18" charset="0"/>
                <a:cs typeface="Times New Roman" pitchFamily="18" charset="0"/>
              </a:rPr>
              <a:t>Deletion:</a:t>
            </a:r>
            <a:r>
              <a:rPr lang="en-US" sz="2600" dirty="0" smtClean="0">
                <a:latin typeface="Times New Roman" pitchFamily="18" charset="0"/>
                <a:cs typeface="Times New Roman" pitchFamily="18" charset="0"/>
              </a:rPr>
              <a:t> We can also perform the delete operation to remove the element from the data structure.</a:t>
            </a:r>
          </a:p>
          <a:p>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latin typeface="Times New Roman" pitchFamily="18" charset="0"/>
                <a:cs typeface="Times New Roman" pitchFamily="18" charset="0"/>
              </a:rPr>
              <a:t>ADT- Abstract Data types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nSpc>
                <a:spcPct val="150000"/>
              </a:lnSpc>
            </a:pPr>
            <a:r>
              <a:rPr lang="en-US" sz="2400" dirty="0" smtClean="0">
                <a:latin typeface="Times New Roman" pitchFamily="18" charset="0"/>
                <a:cs typeface="Times New Roman" pitchFamily="18" charset="0"/>
              </a:rPr>
              <a:t>mentions what operations are to be performed but not how these operations will be implemented. It does not specify how data will be organized in memory and what algorithms will be used for implementing the operations</a:t>
            </a:r>
          </a:p>
          <a:p>
            <a:pPr algn="just">
              <a:lnSpc>
                <a:spcPct val="150000"/>
              </a:lnSpc>
            </a:pPr>
            <a:r>
              <a:rPr lang="en-US" sz="2400" dirty="0" smtClean="0">
                <a:latin typeface="Times New Roman" pitchFamily="18" charset="0"/>
                <a:cs typeface="Times New Roman" pitchFamily="18" charset="0"/>
              </a:rPr>
              <a:t>The user of </a:t>
            </a:r>
            <a:r>
              <a:rPr lang="en-US" sz="2400" dirty="0" err="1" smtClean="0">
                <a:latin typeface="Times New Roman" pitchFamily="18" charset="0"/>
                <a:cs typeface="Times New Roman" pitchFamily="18" charset="0"/>
              </a:rPr>
              <a:t>datatype</a:t>
            </a:r>
            <a:r>
              <a:rPr lang="en-US" sz="2400" dirty="0" smtClean="0">
                <a:latin typeface="Times New Roman" pitchFamily="18" charset="0"/>
                <a:cs typeface="Times New Roman" pitchFamily="18" charset="0"/>
              </a:rPr>
              <a:t> does not need to know how that data type is implemented, for example, we have been using Primitive values like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float, char data types only with the knowledge that these data type can operate and be performed on without any idea of how they are implemented</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447800" y="1295400"/>
            <a:ext cx="6370782" cy="3390900"/>
          </a:xfrm>
          <a:prstGeom prst="rect">
            <a:avLst/>
          </a:prstGeom>
          <a:noFill/>
          <a:ln w="9525">
            <a:noFill/>
            <a:miter lim="800000"/>
            <a:headEnd/>
            <a:tailEnd/>
          </a:ln>
          <a:effectLst/>
        </p:spPr>
      </p:pic>
      <p:sp>
        <p:nvSpPr>
          <p:cNvPr id="5" name="Rectangle 4"/>
          <p:cNvSpPr/>
          <p:nvPr/>
        </p:nvSpPr>
        <p:spPr>
          <a:xfrm>
            <a:off x="457200" y="457200"/>
            <a:ext cx="8229600" cy="960328"/>
          </a:xfrm>
          <a:prstGeom prst="rect">
            <a:avLst/>
          </a:prstGeom>
        </p:spPr>
        <p:txBody>
          <a:bodyPr wrap="square">
            <a:spAutoFit/>
          </a:bodyPr>
          <a:lstStyle/>
          <a:p>
            <a:pPr>
              <a:lnSpc>
                <a:spcPct val="150000"/>
              </a:lnSpc>
              <a:buFont typeface="Arial" pitchFamily="34" charset="0"/>
              <a:buChar char="•"/>
            </a:pPr>
            <a:r>
              <a:rPr lang="en-US" sz="2000" dirty="0" smtClean="0">
                <a:latin typeface="Times New Roman" pitchFamily="18" charset="0"/>
                <a:cs typeface="Times New Roman" pitchFamily="18" charset="0"/>
              </a:rPr>
              <a:t>process of providing only the essentials and hiding the details is known as abstraction</a:t>
            </a:r>
            <a:endParaRPr lang="en-US" sz="2000" dirty="0">
              <a:latin typeface="Times New Roman" pitchFamily="18" charset="0"/>
              <a:cs typeface="Times New Roman" pitchFamily="18" charset="0"/>
            </a:endParaRPr>
          </a:p>
        </p:txBody>
      </p:sp>
      <p:sp>
        <p:nvSpPr>
          <p:cNvPr id="6" name="Rectangle 5"/>
          <p:cNvSpPr/>
          <p:nvPr/>
        </p:nvSpPr>
        <p:spPr>
          <a:xfrm>
            <a:off x="533400" y="5029200"/>
            <a:ext cx="8001000" cy="707886"/>
          </a:xfrm>
          <a:prstGeom prst="rect">
            <a:avLst/>
          </a:prstGeom>
        </p:spPr>
        <p:txBody>
          <a:bodyPr wrap="square">
            <a:spAutoFit/>
          </a:bodyPr>
          <a:lstStyle/>
          <a:p>
            <a:pPr>
              <a:buFont typeface="Arial" pitchFamily="34" charset="0"/>
              <a:buChar char="•"/>
            </a:pPr>
            <a:r>
              <a:rPr lang="en-US" sz="2000" dirty="0" smtClean="0">
                <a:latin typeface="Times New Roman" pitchFamily="18" charset="0"/>
                <a:cs typeface="Times New Roman" pitchFamily="18" charset="0"/>
              </a:rPr>
              <a:t>ADT as a black box which hides the inner structure and design of the data type</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normAutofit/>
          </a:bodyPr>
          <a:lstStyle/>
          <a:p>
            <a:r>
              <a:rPr lang="en-US" sz="2400" dirty="0" smtClean="0">
                <a:latin typeface="Times New Roman" pitchFamily="18" charset="0"/>
                <a:cs typeface="Times New Roman" pitchFamily="18" charset="0"/>
              </a:rPr>
              <a:t>Examples of ADT are Stack, Queue, List etc</a:t>
            </a:r>
          </a:p>
          <a:p>
            <a:pPr>
              <a:buNone/>
            </a:pPr>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2"/>
          <a:srcRect/>
          <a:stretch>
            <a:fillRect/>
          </a:stretch>
        </p:blipFill>
        <p:spPr bwMode="auto">
          <a:xfrm>
            <a:off x="1295400" y="1828800"/>
            <a:ext cx="5873750" cy="3606909"/>
          </a:xfrm>
          <a:prstGeom prst="rect">
            <a:avLst/>
          </a:prstGeom>
          <a:noFill/>
          <a:ln w="9525">
            <a:noFill/>
            <a:miter lim="800000"/>
            <a:headEnd/>
            <a:tailEnd/>
          </a:ln>
          <a:effectLst/>
        </p:spPr>
      </p:pic>
      <p:sp>
        <p:nvSpPr>
          <p:cNvPr id="6" name="TextBox 5"/>
          <p:cNvSpPr txBox="1"/>
          <p:nvPr/>
        </p:nvSpPr>
        <p:spPr>
          <a:xfrm>
            <a:off x="838200" y="1447800"/>
            <a:ext cx="2743200" cy="400110"/>
          </a:xfrm>
          <a:prstGeom prst="rect">
            <a:avLst/>
          </a:prstGeom>
          <a:noFill/>
        </p:spPr>
        <p:txBody>
          <a:bodyPr wrap="square" rtlCol="0">
            <a:spAutoFit/>
          </a:bodyPr>
          <a:lstStyle/>
          <a:p>
            <a:r>
              <a:rPr lang="en-US" sz="2000" b="1" dirty="0" smtClean="0"/>
              <a:t>List ADT</a:t>
            </a:r>
            <a:endParaRPr lang="en-US" sz="20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225</Words>
  <Application>Microsoft Office PowerPoint</Application>
  <PresentationFormat>On-screen Show (4:3)</PresentationFormat>
  <Paragraphs>37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Data Structures and Algorithms 21CSC201J</vt:lpstr>
      <vt:lpstr>Syllabus:</vt:lpstr>
      <vt:lpstr>Introduction to Data Structures</vt:lpstr>
      <vt:lpstr>Slide 4</vt:lpstr>
      <vt:lpstr>Slide 5</vt:lpstr>
      <vt:lpstr>Data structure operations:</vt:lpstr>
      <vt:lpstr>ADT- Abstract Data types</vt:lpstr>
      <vt:lpstr>Slide 8</vt:lpstr>
      <vt:lpstr>Slide 9</vt:lpstr>
      <vt:lpstr>Slide 10</vt:lpstr>
      <vt:lpstr>Slide 11</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 18CSC201J</dc:title>
  <dc:creator>user</dc:creator>
  <cp:lastModifiedBy>user</cp:lastModifiedBy>
  <cp:revision>8</cp:revision>
  <dcterms:created xsi:type="dcterms:W3CDTF">2006-08-16T00:00:00Z</dcterms:created>
  <dcterms:modified xsi:type="dcterms:W3CDTF">2023-05-26T11:34:20Z</dcterms:modified>
</cp:coreProperties>
</file>