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6" r:id="rId16"/>
    <p:sldId id="277" r:id="rId17"/>
    <p:sldId id="278" r:id="rId18"/>
    <p:sldId id="271" r:id="rId19"/>
    <p:sldId id="272" r:id="rId20"/>
    <p:sldId id="273" r:id="rId21"/>
    <p:sldId id="274" r:id="rId22"/>
    <p:sldId id="275"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8001000" cy="1981200"/>
          </a:xfrm>
        </p:spPr>
        <p:txBody>
          <a:bodyPr/>
          <a:lstStyle/>
          <a:p>
            <a:r>
              <a:rPr lang="en-US" dirty="0" smtClean="0">
                <a:latin typeface="Times New Roman" pitchFamily="18" charset="0"/>
                <a:cs typeface="Times New Roman" pitchFamily="18" charset="0"/>
              </a:rPr>
              <a:t>Data Structures and Algorithms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21CSC201J</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dirty="0" smtClean="0">
                <a:latin typeface="Times New Roman" pitchFamily="18" charset="0"/>
                <a:cs typeface="Times New Roman" pitchFamily="18" charset="0"/>
              </a:rPr>
              <a:t>Space &amp; Time Complexity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686800" cy="5562600"/>
          </a:xfrm>
        </p:spPr>
        <p:txBody>
          <a:bodyPr>
            <a:normAutofit/>
          </a:bodyPr>
          <a:lstStyle/>
          <a:p>
            <a:pPr>
              <a:lnSpc>
                <a:spcPct val="170000"/>
              </a:lnSpc>
            </a:pPr>
            <a:r>
              <a:rPr lang="en-US" sz="1600" b="1" dirty="0" smtClean="0">
                <a:latin typeface="Times New Roman" pitchFamily="18" charset="0"/>
                <a:cs typeface="Times New Roman" pitchFamily="18" charset="0"/>
              </a:rPr>
              <a:t>The space complexity </a:t>
            </a:r>
            <a:r>
              <a:rPr lang="en-US" sz="1600" dirty="0" smtClean="0">
                <a:latin typeface="Times New Roman" pitchFamily="18" charset="0"/>
                <a:cs typeface="Times New Roman" pitchFamily="18" charset="0"/>
              </a:rPr>
              <a:t>is the amount of space (memory) is needed for an algorithm to solve the problem. An efficient algorithm takes space as small as possible.</a:t>
            </a:r>
          </a:p>
          <a:p>
            <a:pPr>
              <a:lnSpc>
                <a:spcPct val="170000"/>
              </a:lnSpc>
            </a:pPr>
            <a:r>
              <a:rPr lang="en-US" sz="1600" dirty="0" smtClean="0">
                <a:latin typeface="Times New Roman" pitchFamily="18" charset="0"/>
                <a:cs typeface="Times New Roman" pitchFamily="18" charset="0"/>
              </a:rPr>
              <a:t> Space needed by a program is the sum of the following components: </a:t>
            </a:r>
          </a:p>
          <a:p>
            <a:pPr>
              <a:lnSpc>
                <a:spcPct val="170000"/>
              </a:lnSpc>
              <a:buNone/>
            </a:pPr>
            <a:r>
              <a:rPr lang="en-US" sz="1600" dirty="0" smtClean="0">
                <a:latin typeface="Times New Roman" pitchFamily="18" charset="0"/>
                <a:cs typeface="Times New Roman" pitchFamily="18" charset="0"/>
              </a:rPr>
              <a:t>	1. </a:t>
            </a:r>
            <a:r>
              <a:rPr lang="en-US" sz="1600" b="1" dirty="0" smtClean="0">
                <a:latin typeface="Times New Roman" pitchFamily="18" charset="0"/>
                <a:cs typeface="Times New Roman" pitchFamily="18" charset="0"/>
              </a:rPr>
              <a:t>Instruction space</a:t>
            </a:r>
            <a:r>
              <a:rPr lang="en-US" sz="1600" dirty="0" smtClean="0">
                <a:latin typeface="Times New Roman" pitchFamily="18" charset="0"/>
                <a:cs typeface="Times New Roman" pitchFamily="18" charset="0"/>
              </a:rPr>
              <a:t>: Space needed to store the executable version of the program and it is fixed.</a:t>
            </a:r>
          </a:p>
          <a:p>
            <a:pPr>
              <a:lnSpc>
                <a:spcPct val="170000"/>
              </a:lnSpc>
              <a:buNone/>
            </a:pPr>
            <a:r>
              <a:rPr lang="en-US" sz="1600" dirty="0" smtClean="0">
                <a:latin typeface="Times New Roman" pitchFamily="18" charset="0"/>
                <a:cs typeface="Times New Roman" pitchFamily="18" charset="0"/>
              </a:rPr>
              <a:t>	2</a:t>
            </a:r>
            <a:r>
              <a:rPr lang="en-US" sz="1600" b="1" dirty="0" smtClean="0">
                <a:latin typeface="Times New Roman" pitchFamily="18" charset="0"/>
                <a:cs typeface="Times New Roman" pitchFamily="18" charset="0"/>
              </a:rPr>
              <a:t>. Data Space</a:t>
            </a:r>
            <a:r>
              <a:rPr lang="en-US" sz="1600" dirty="0" smtClean="0">
                <a:latin typeface="Times New Roman" pitchFamily="18" charset="0"/>
                <a:cs typeface="Times New Roman" pitchFamily="18" charset="0"/>
              </a:rPr>
              <a:t>: Space needed to store all constants, variable values and has further following components:</a:t>
            </a:r>
          </a:p>
          <a:p>
            <a:pPr>
              <a:lnSpc>
                <a:spcPct val="170000"/>
              </a:lnSpc>
              <a:buNone/>
            </a:pPr>
            <a:r>
              <a:rPr lang="en-US" sz="1600" dirty="0" smtClean="0">
                <a:latin typeface="Times New Roman" pitchFamily="18" charset="0"/>
                <a:cs typeface="Times New Roman" pitchFamily="18" charset="0"/>
              </a:rPr>
              <a:t>		 a) Space needed by constants and simple variables. This space is fixed.</a:t>
            </a:r>
          </a:p>
          <a:p>
            <a:pPr>
              <a:lnSpc>
                <a:spcPct val="170000"/>
              </a:lnSpc>
              <a:buNone/>
            </a:pPr>
            <a:r>
              <a:rPr lang="en-US" sz="1600" dirty="0" smtClean="0">
                <a:latin typeface="Times New Roman" pitchFamily="18" charset="0"/>
                <a:cs typeface="Times New Roman" pitchFamily="18" charset="0"/>
              </a:rPr>
              <a:t>		 b) Space needed by fixed sized structured variables, such as arrays and structure.</a:t>
            </a:r>
          </a:p>
          <a:p>
            <a:pPr>
              <a:lnSpc>
                <a:spcPct val="170000"/>
              </a:lnSpc>
              <a:buNone/>
            </a:pPr>
            <a:r>
              <a:rPr lang="en-US" sz="1600" dirty="0" smtClean="0">
                <a:latin typeface="Times New Roman" pitchFamily="18" charset="0"/>
                <a:cs typeface="Times New Roman" pitchFamily="18" charset="0"/>
              </a:rPr>
              <a:t>		 c) Dynamically allocated space from memory pool called heap. This space usually varies. </a:t>
            </a:r>
          </a:p>
          <a:p>
            <a:pPr>
              <a:lnSpc>
                <a:spcPct val="170000"/>
              </a:lnSpc>
              <a:buNone/>
            </a:pPr>
            <a:r>
              <a:rPr lang="en-US" sz="1600" dirty="0" smtClean="0">
                <a:latin typeface="Times New Roman" pitchFamily="18" charset="0"/>
                <a:cs typeface="Times New Roman" pitchFamily="18" charset="0"/>
              </a:rPr>
              <a:t>3. </a:t>
            </a:r>
            <a:r>
              <a:rPr lang="en-US" sz="1600" b="1" dirty="0" smtClean="0">
                <a:latin typeface="Times New Roman" pitchFamily="18" charset="0"/>
                <a:cs typeface="Times New Roman" pitchFamily="18" charset="0"/>
              </a:rPr>
              <a:t>In-build stack space</a:t>
            </a:r>
            <a:r>
              <a:rPr lang="en-US" sz="1600" dirty="0" smtClean="0">
                <a:latin typeface="Times New Roman" pitchFamily="18" charset="0"/>
                <a:cs typeface="Times New Roman" pitchFamily="18" charset="0"/>
              </a:rPr>
              <a:t>: Space needed to store the information needed to resume the suspended functions. Each time a function, the following data is saved on the In-build stack.</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rmAutofit/>
          </a:bodyPr>
          <a:lstStyle/>
          <a:p>
            <a:pPr algn="just">
              <a:lnSpc>
                <a:spcPct val="150000"/>
              </a:lnSpc>
              <a:buNone/>
            </a:pPr>
            <a:r>
              <a:rPr lang="en-US" sz="1800" dirty="0" smtClean="0">
                <a:latin typeface="Times New Roman" pitchFamily="18" charset="0"/>
                <a:cs typeface="Times New Roman" pitchFamily="18" charset="0"/>
              </a:rPr>
              <a:t>d) Return address i.e. from where it has to resume after completion of the called function. </a:t>
            </a:r>
          </a:p>
          <a:p>
            <a:pPr algn="just">
              <a:lnSpc>
                <a:spcPct val="150000"/>
              </a:lnSpc>
              <a:buNone/>
            </a:pPr>
            <a:r>
              <a:rPr lang="en-US" sz="1800" dirty="0" smtClean="0">
                <a:latin typeface="Times New Roman" pitchFamily="18" charset="0"/>
                <a:cs typeface="Times New Roman" pitchFamily="18" charset="0"/>
              </a:rPr>
              <a:t>e) Values of all local variables and the values of formal parameters in the function being involved. </a:t>
            </a:r>
            <a:endParaRPr lang="en-US" sz="1800" dirty="0">
              <a:latin typeface="Times New Roman" pitchFamily="18" charset="0"/>
              <a:cs typeface="Times New Roman" pitchFamily="18" charset="0"/>
            </a:endParaRPr>
          </a:p>
        </p:txBody>
      </p:sp>
      <p:sp>
        <p:nvSpPr>
          <p:cNvPr id="4" name="Rectangle 3"/>
          <p:cNvSpPr/>
          <p:nvPr/>
        </p:nvSpPr>
        <p:spPr>
          <a:xfrm>
            <a:off x="609600" y="2895600"/>
            <a:ext cx="8077200" cy="3416320"/>
          </a:xfrm>
          <a:prstGeom prst="rect">
            <a:avLst/>
          </a:prstGeom>
        </p:spPr>
        <p:txBody>
          <a:bodyPr wrap="square">
            <a:spAutoFit/>
          </a:bodyPr>
          <a:lstStyle/>
          <a:p>
            <a:r>
              <a:rPr lang="en-US" dirty="0" smtClean="0">
                <a:latin typeface="Times New Roman" pitchFamily="18" charset="0"/>
                <a:cs typeface="Times New Roman" pitchFamily="18" charset="0"/>
              </a:rPr>
              <a:t>In general, the total space needed </a:t>
            </a:r>
          </a:p>
          <a:p>
            <a:endParaRPr lang="en-US" dirty="0" smtClean="0">
              <a:latin typeface="Times New Roman" pitchFamily="18" charset="0"/>
              <a:cs typeface="Times New Roman" pitchFamily="18" charset="0"/>
            </a:endParaRPr>
          </a:p>
          <a:p>
            <a:pPr marL="342900" indent="-342900">
              <a:buAutoNum type="arabicPeriod"/>
            </a:pPr>
            <a:r>
              <a:rPr lang="en-US" b="1" dirty="0" smtClean="0">
                <a:latin typeface="Times New Roman" pitchFamily="18" charset="0"/>
                <a:cs typeface="Times New Roman" pitchFamily="18" charset="0"/>
              </a:rPr>
              <a:t>Fixed Space Requirement</a:t>
            </a:r>
            <a:r>
              <a:rPr lang="en-US" dirty="0" smtClean="0">
                <a:latin typeface="Times New Roman" pitchFamily="18" charset="0"/>
                <a:cs typeface="Times New Roman" pitchFamily="18" charset="0"/>
              </a:rPr>
              <a:t>: Includes space for code, space for simple variables, constants. </a:t>
            </a:r>
          </a:p>
          <a:p>
            <a:pPr marL="342900" indent="-342900">
              <a:buAutoNum type="arabicPeriod"/>
            </a:pPr>
            <a:endParaRPr lang="en-US" dirty="0" smtClean="0">
              <a:latin typeface="Times New Roman" pitchFamily="18" charset="0"/>
              <a:cs typeface="Times New Roman" pitchFamily="18" charset="0"/>
            </a:endParaRPr>
          </a:p>
          <a:p>
            <a:pPr marL="342900" indent="-342900">
              <a:buAutoNum type="arabicPeriod"/>
            </a:pPr>
            <a:r>
              <a:rPr lang="en-US" b="1" dirty="0" smtClean="0">
                <a:latin typeface="Times New Roman" pitchFamily="18" charset="0"/>
                <a:cs typeface="Times New Roman" pitchFamily="18" charset="0"/>
              </a:rPr>
              <a:t>Variable Space Requirement</a:t>
            </a:r>
            <a:r>
              <a:rPr lang="en-US" dirty="0" smtClean="0">
                <a:latin typeface="Times New Roman" pitchFamily="18" charset="0"/>
                <a:cs typeface="Times New Roman" pitchFamily="18" charset="0"/>
              </a:rPr>
              <a:t>: Includes space needed by component variables, structured variable and dynamically allocated space and the recursive stack space. Therefore, space complexity of a program P is </a:t>
            </a:r>
            <a:r>
              <a:rPr lang="en-US" b="1" dirty="0" smtClean="0">
                <a:latin typeface="Times New Roman" pitchFamily="18" charset="0"/>
                <a:cs typeface="Times New Roman" pitchFamily="18" charset="0"/>
              </a:rPr>
              <a:t>S (P) = C + Sp (I) </a:t>
            </a:r>
          </a:p>
          <a:p>
            <a:pPr marL="342900" indent="-342900"/>
            <a:endParaRPr lang="en-US" b="1" dirty="0" smtClean="0">
              <a:latin typeface="Times New Roman" pitchFamily="18" charset="0"/>
              <a:cs typeface="Times New Roman" pitchFamily="18" charset="0"/>
            </a:endParaRPr>
          </a:p>
          <a:p>
            <a:pPr marL="342900" indent="-342900"/>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Where C is the fixed space requirement independent of a particular problem and Sp (I) is the variable Space requirement depends on the instance characteristics I. Space complexity can express that result in big O notation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458200" cy="6553200"/>
          </a:xfrm>
        </p:spPr>
        <p:txBody>
          <a:bodyPr>
            <a:noAutofit/>
          </a:bodyPr>
          <a:lstStyle/>
          <a:p>
            <a:pPr algn="just">
              <a:lnSpc>
                <a:spcPct val="150000"/>
              </a:lnSpc>
            </a:pP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time complexity </a:t>
            </a:r>
            <a:r>
              <a:rPr lang="en-US" sz="1800" dirty="0" smtClean="0">
                <a:latin typeface="Times New Roman" pitchFamily="18" charset="0"/>
                <a:cs typeface="Times New Roman" pitchFamily="18" charset="0"/>
              </a:rPr>
              <a:t>of an algorithm is a number of computer time needs in execution to complete. </a:t>
            </a:r>
          </a:p>
          <a:p>
            <a:pPr algn="just">
              <a:lnSpc>
                <a:spcPct val="150000"/>
              </a:lnSpc>
            </a:pPr>
            <a:r>
              <a:rPr lang="en-US" sz="1800" dirty="0" smtClean="0">
                <a:latin typeface="Times New Roman" pitchFamily="18" charset="0"/>
                <a:cs typeface="Times New Roman" pitchFamily="18" charset="0"/>
              </a:rPr>
              <a:t>Factors affecting the execution time, e.g. programmer skills, compiler options, hardware characteristics (instruction set, clock speed)</a:t>
            </a:r>
          </a:p>
          <a:p>
            <a:pPr algn="just">
              <a:lnSpc>
                <a:spcPct val="150000"/>
              </a:lnSpc>
            </a:pPr>
            <a:r>
              <a:rPr lang="en-US" sz="1800" dirty="0" smtClean="0">
                <a:latin typeface="Times New Roman" pitchFamily="18" charset="0"/>
                <a:cs typeface="Times New Roman" pitchFamily="18" charset="0"/>
              </a:rPr>
              <a:t>The rules for computing running time </a:t>
            </a:r>
          </a:p>
          <a:p>
            <a:pPr algn="just">
              <a:lnSpc>
                <a:spcPct val="150000"/>
              </a:lnSpc>
            </a:pPr>
            <a:r>
              <a:rPr lang="en-US" sz="1800" dirty="0" smtClean="0">
                <a:latin typeface="Times New Roman" pitchFamily="18" charset="0"/>
                <a:cs typeface="Times New Roman" pitchFamily="18" charset="0"/>
              </a:rPr>
              <a:t> 1</a:t>
            </a:r>
            <a:r>
              <a:rPr lang="en-US" sz="1800" b="1" dirty="0" smtClean="0">
                <a:latin typeface="Times New Roman" pitchFamily="18" charset="0"/>
                <a:cs typeface="Times New Roman" pitchFamily="18" charset="0"/>
              </a:rPr>
              <a:t>. Sequence</a:t>
            </a:r>
            <a:r>
              <a:rPr lang="en-US" sz="1800" dirty="0" smtClean="0">
                <a:latin typeface="Times New Roman" pitchFamily="18" charset="0"/>
                <a:cs typeface="Times New Roman" pitchFamily="18" charset="0"/>
              </a:rPr>
              <a:t>: Add the time of the individual statements. </a:t>
            </a:r>
          </a:p>
          <a:p>
            <a:pPr algn="just">
              <a:lnSpc>
                <a:spcPct val="150000"/>
              </a:lnSpc>
            </a:pPr>
            <a:r>
              <a:rPr lang="en-US" sz="1800" dirty="0" smtClean="0">
                <a:latin typeface="Times New Roman" pitchFamily="18" charset="0"/>
                <a:cs typeface="Times New Roman" pitchFamily="18" charset="0"/>
              </a:rPr>
              <a:t> 2. </a:t>
            </a:r>
            <a:r>
              <a:rPr lang="en-US" sz="1800" b="1" dirty="0" smtClean="0">
                <a:latin typeface="Times New Roman" pitchFamily="18" charset="0"/>
                <a:cs typeface="Times New Roman" pitchFamily="18" charset="0"/>
              </a:rPr>
              <a:t>Alternative structures</a:t>
            </a:r>
            <a:r>
              <a:rPr lang="en-US" sz="1800" dirty="0" smtClean="0">
                <a:latin typeface="Times New Roman" pitchFamily="18" charset="0"/>
                <a:cs typeface="Times New Roman" pitchFamily="18" charset="0"/>
              </a:rPr>
              <a:t>: Time for testing the condition plus the maximum time taken by any of the alternative paths.</a:t>
            </a:r>
          </a:p>
          <a:p>
            <a:pPr algn="just">
              <a:lnSpc>
                <a:spcPct val="150000"/>
              </a:lnSpc>
            </a:pPr>
            <a:r>
              <a:rPr lang="en-US" sz="1800" dirty="0" smtClean="0">
                <a:latin typeface="Times New Roman" pitchFamily="18" charset="0"/>
                <a:cs typeface="Times New Roman" pitchFamily="18" charset="0"/>
              </a:rPr>
              <a:t> 3</a:t>
            </a:r>
            <a:r>
              <a:rPr lang="en-US" sz="1800" b="1" dirty="0" smtClean="0">
                <a:latin typeface="Times New Roman" pitchFamily="18" charset="0"/>
                <a:cs typeface="Times New Roman" pitchFamily="18" charset="0"/>
              </a:rPr>
              <a:t>. Loops: </a:t>
            </a:r>
            <a:r>
              <a:rPr lang="en-US" sz="1800" dirty="0" smtClean="0">
                <a:latin typeface="Times New Roman" pitchFamily="18" charset="0"/>
                <a:cs typeface="Times New Roman" pitchFamily="18" charset="0"/>
              </a:rPr>
              <a:t>Execution time of a loop is at most the execution time of the statements of the body (including the condition tests) multiplied by the number of iterations.</a:t>
            </a:r>
          </a:p>
          <a:p>
            <a:pPr algn="just">
              <a:lnSpc>
                <a:spcPct val="150000"/>
              </a:lnSpc>
            </a:pPr>
            <a:r>
              <a:rPr lang="en-US" sz="1800" dirty="0" smtClean="0">
                <a:latin typeface="Times New Roman" pitchFamily="18" charset="0"/>
                <a:cs typeface="Times New Roman" pitchFamily="18" charset="0"/>
              </a:rPr>
              <a:t> 4</a:t>
            </a:r>
            <a:r>
              <a:rPr lang="en-US" sz="1800" b="1" dirty="0" smtClean="0">
                <a:latin typeface="Times New Roman" pitchFamily="18" charset="0"/>
                <a:cs typeface="Times New Roman" pitchFamily="18" charset="0"/>
              </a:rPr>
              <a:t>. Nested loops</a:t>
            </a:r>
            <a:r>
              <a:rPr lang="en-US" sz="1800" dirty="0" smtClean="0">
                <a:latin typeface="Times New Roman" pitchFamily="18" charset="0"/>
                <a:cs typeface="Times New Roman" pitchFamily="18" charset="0"/>
              </a:rPr>
              <a:t>: Analyze them inside out.</a:t>
            </a:r>
          </a:p>
          <a:p>
            <a:pPr algn="just">
              <a:lnSpc>
                <a:spcPct val="150000"/>
              </a:lnSpc>
            </a:pPr>
            <a:r>
              <a:rPr lang="en-US" sz="1800" dirty="0" smtClean="0">
                <a:latin typeface="Times New Roman" pitchFamily="18" charset="0"/>
                <a:cs typeface="Times New Roman" pitchFamily="18" charset="0"/>
              </a:rPr>
              <a:t> 5. </a:t>
            </a:r>
            <a:r>
              <a:rPr lang="en-US" sz="1800" b="1" dirty="0" smtClean="0">
                <a:latin typeface="Times New Roman" pitchFamily="18" charset="0"/>
                <a:cs typeface="Times New Roman" pitchFamily="18" charset="0"/>
              </a:rPr>
              <a:t>Subprograms</a:t>
            </a:r>
            <a:r>
              <a:rPr lang="en-US" sz="1800" dirty="0" smtClean="0">
                <a:latin typeface="Times New Roman" pitchFamily="18" charset="0"/>
                <a:cs typeface="Times New Roman" pitchFamily="18" charset="0"/>
              </a:rPr>
              <a:t>: Analyze them as separate algorithms and substitute the time wherever necessary. </a:t>
            </a:r>
          </a:p>
          <a:p>
            <a:pPr algn="just">
              <a:lnSpc>
                <a:spcPct val="150000"/>
              </a:lnSpc>
            </a:pPr>
            <a:r>
              <a:rPr lang="en-US" sz="1800" dirty="0" smtClean="0">
                <a:latin typeface="Times New Roman" pitchFamily="18" charset="0"/>
                <a:cs typeface="Times New Roman" pitchFamily="18" charset="0"/>
              </a:rPr>
              <a:t>6. </a:t>
            </a:r>
            <a:r>
              <a:rPr lang="en-US" sz="1800" b="1" dirty="0" smtClean="0">
                <a:latin typeface="Times New Roman" pitchFamily="18" charset="0"/>
                <a:cs typeface="Times New Roman" pitchFamily="18" charset="0"/>
              </a:rPr>
              <a:t>Recursive Subprograms</a:t>
            </a:r>
            <a:r>
              <a:rPr lang="en-US" sz="1800" dirty="0" smtClean="0">
                <a:latin typeface="Times New Roman" pitchFamily="18" charset="0"/>
                <a:cs typeface="Times New Roman" pitchFamily="18" charset="0"/>
              </a:rPr>
              <a:t>: Generally, the running time can be expressed as a recurrence relation.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4525963"/>
          </a:xfrm>
        </p:spPr>
        <p:txBody>
          <a:bodyPr>
            <a:normAutofit fontScale="92500" lnSpcReduction="10000"/>
          </a:bodyPr>
          <a:lstStyle/>
          <a:p>
            <a:pPr algn="just">
              <a:lnSpc>
                <a:spcPct val="150000"/>
              </a:lnSpc>
            </a:pPr>
            <a:r>
              <a:rPr lang="en-US" sz="2000" dirty="0" smtClean="0">
                <a:latin typeface="Times New Roman" pitchFamily="18" charset="0"/>
                <a:cs typeface="Times New Roman" pitchFamily="18" charset="0"/>
              </a:rPr>
              <a:t>There are three types of time complexities, which can be found in the analysis of an algorithm: </a:t>
            </a:r>
          </a:p>
          <a:p>
            <a:pPr algn="just">
              <a:lnSpc>
                <a:spcPct val="200000"/>
              </a:lnSpc>
            </a:pPr>
            <a:r>
              <a:rPr lang="en-US" sz="2000" dirty="0" smtClean="0">
                <a:latin typeface="Times New Roman" pitchFamily="18" charset="0"/>
                <a:cs typeface="Times New Roman" pitchFamily="18" charset="0"/>
              </a:rPr>
              <a:t> 1</a:t>
            </a:r>
            <a:r>
              <a:rPr lang="en-US" sz="2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Best case time complexity</a:t>
            </a:r>
            <a:r>
              <a:rPr lang="en-US" sz="2000" dirty="0" smtClean="0">
                <a:latin typeface="Times New Roman" pitchFamily="18" charset="0"/>
                <a:cs typeface="Times New Roman" pitchFamily="18" charset="0"/>
              </a:rPr>
              <a:t>: measure of the minimum time that the algorithm will require</a:t>
            </a:r>
          </a:p>
          <a:p>
            <a:pPr algn="just">
              <a:lnSpc>
                <a:spcPct val="200000"/>
              </a:lnSpc>
            </a:pPr>
            <a:r>
              <a:rPr lang="en-US" sz="2000" dirty="0" smtClean="0">
                <a:latin typeface="Times New Roman" pitchFamily="18" charset="0"/>
                <a:cs typeface="Times New Roman" pitchFamily="18" charset="0"/>
              </a:rPr>
              <a:t> 2</a:t>
            </a:r>
            <a:r>
              <a:rPr lang="en-US" sz="2000" b="1" dirty="0" smtClean="0">
                <a:latin typeface="Times New Roman" pitchFamily="18" charset="0"/>
                <a:cs typeface="Times New Roman" pitchFamily="18" charset="0"/>
              </a:rPr>
              <a:t>. Average case time complexity</a:t>
            </a:r>
            <a:r>
              <a:rPr lang="en-US" sz="2000" dirty="0" smtClean="0">
                <a:latin typeface="Times New Roman" pitchFamily="18" charset="0"/>
                <a:cs typeface="Times New Roman" pitchFamily="18" charset="0"/>
              </a:rPr>
              <a:t>: measure of average time of all instances taken by an algorithm</a:t>
            </a:r>
          </a:p>
          <a:p>
            <a:pPr algn="just">
              <a:lnSpc>
                <a:spcPct val="200000"/>
              </a:lnSpc>
            </a:pPr>
            <a:r>
              <a:rPr lang="en-US" sz="2000" dirty="0" smtClean="0">
                <a:latin typeface="Times New Roman" pitchFamily="18" charset="0"/>
                <a:cs typeface="Times New Roman" pitchFamily="18" charset="0"/>
              </a:rPr>
              <a:t> 3. </a:t>
            </a:r>
            <a:r>
              <a:rPr lang="en-US" sz="2000" b="1" dirty="0" smtClean="0">
                <a:latin typeface="Times New Roman" pitchFamily="18" charset="0"/>
                <a:cs typeface="Times New Roman" pitchFamily="18" charset="0"/>
              </a:rPr>
              <a:t>Worst case time complexity</a:t>
            </a:r>
            <a:r>
              <a:rPr lang="en-US" sz="2000" dirty="0" smtClean="0">
                <a:latin typeface="Times New Roman" pitchFamily="18" charset="0"/>
                <a:cs typeface="Times New Roman" pitchFamily="18" charset="0"/>
              </a:rPr>
              <a:t>: measure of the maximum time that the algorithm will require</a:t>
            </a:r>
            <a:endParaRPr lang="en-US" sz="2000" dirty="0">
              <a:latin typeface="Times New Roman" pitchFamily="18" charset="0"/>
              <a:cs typeface="Times New Roman" pitchFamily="18" charset="0"/>
            </a:endParaRPr>
          </a:p>
        </p:txBody>
      </p:sp>
      <p:sp>
        <p:nvSpPr>
          <p:cNvPr id="4" name="Rectangle 3"/>
          <p:cNvSpPr/>
          <p:nvPr/>
        </p:nvSpPr>
        <p:spPr>
          <a:xfrm>
            <a:off x="533400" y="5410200"/>
            <a:ext cx="8382000" cy="923330"/>
          </a:xfrm>
          <a:prstGeom prst="rect">
            <a:avLst/>
          </a:prstGeom>
        </p:spPr>
        <p:txBody>
          <a:bodyPr wrap="square">
            <a:spAutoFit/>
          </a:bodyPr>
          <a:lstStyle/>
          <a:p>
            <a:r>
              <a:rPr lang="en-US" i="1" dirty="0" smtClean="0">
                <a:solidFill>
                  <a:srgbClr val="FF0000"/>
                </a:solidFill>
                <a:latin typeface="Times New Roman" pitchFamily="18" charset="0"/>
                <a:cs typeface="Times New Roman" pitchFamily="18" charset="0"/>
              </a:rPr>
              <a:t>Average-case time complexity and worst-case time complexity are the most used in algorithm analysis. Best-case time complexity is rarely found but is does not have any uses.</a:t>
            </a:r>
            <a:endParaRPr lang="en-US" i="1" dirty="0">
              <a:solidFill>
                <a:srgbClr val="FF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a:lnSpc>
                <a:spcPct val="150000"/>
              </a:lnSpc>
            </a:pPr>
            <a:r>
              <a:rPr lang="en-US" sz="2000" dirty="0" smtClean="0">
                <a:latin typeface="Times New Roman" pitchFamily="18" charset="0"/>
                <a:cs typeface="Times New Roman" pitchFamily="18" charset="0"/>
              </a:rPr>
              <a:t>Life can sometimes be lucky for us:</a:t>
            </a:r>
          </a:p>
          <a:p>
            <a:pPr>
              <a:lnSpc>
                <a:spcPct val="150000"/>
              </a:lnSpc>
            </a:pPr>
            <a:r>
              <a:rPr lang="en-US" sz="2000" dirty="0" smtClean="0">
                <a:latin typeface="Times New Roman" pitchFamily="18" charset="0"/>
                <a:cs typeface="Times New Roman" pitchFamily="18" charset="0"/>
              </a:rPr>
              <a:t>Exams getting canceled when you are not prepared, a surprise test when you are prepared, etc.   →</a:t>
            </a:r>
            <a:r>
              <a:rPr lang="en-US" sz="2000" b="1" dirty="0" smtClean="0">
                <a:latin typeface="Times New Roman" pitchFamily="18" charset="0"/>
                <a:cs typeface="Times New Roman" pitchFamily="18" charset="0"/>
              </a:rPr>
              <a:t> Best case</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Occasionally, we may be unlucky:</a:t>
            </a:r>
          </a:p>
          <a:p>
            <a:pPr>
              <a:lnSpc>
                <a:spcPct val="150000"/>
              </a:lnSpc>
            </a:pPr>
            <a:r>
              <a:rPr lang="en-US" sz="2000" dirty="0" smtClean="0">
                <a:latin typeface="Times New Roman" pitchFamily="18" charset="0"/>
                <a:cs typeface="Times New Roman" pitchFamily="18" charset="0"/>
              </a:rPr>
              <a:t> Questions you never prepared being asked in exams, or heavy rain during your sports period, etc.  → </a:t>
            </a:r>
            <a:r>
              <a:rPr lang="en-US" sz="2000" b="1" dirty="0" smtClean="0">
                <a:latin typeface="Times New Roman" pitchFamily="18" charset="0"/>
                <a:cs typeface="Times New Roman" pitchFamily="18" charset="0"/>
              </a:rPr>
              <a:t>Worst case</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However, life remains balanced overall with a mixture of these lucky and unlucky times. →</a:t>
            </a:r>
            <a:r>
              <a:rPr lang="en-US" sz="2000" b="1" dirty="0" smtClean="0">
                <a:latin typeface="Times New Roman" pitchFamily="18" charset="0"/>
                <a:cs typeface="Times New Roman" pitchFamily="18" charset="0"/>
              </a:rPr>
              <a:t> Expected case</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pPr>
              <a:buNone/>
            </a:pPr>
            <a:r>
              <a:rPr lang="en-US" sz="2400" b="1" dirty="0" smtClean="0">
                <a:latin typeface="Times New Roman" pitchFamily="18" charset="0"/>
                <a:cs typeface="Times New Roman" pitchFamily="18" charset="0"/>
              </a:rPr>
              <a:t>Time-Space Trade-Off</a:t>
            </a:r>
            <a:r>
              <a:rPr lang="en-US" b="1" dirty="0" smtClean="0"/>
              <a:t> </a:t>
            </a:r>
            <a:endParaRPr lang="en-US" dirty="0" smtClean="0"/>
          </a:p>
          <a:p>
            <a:endParaRPr lang="en-US" dirty="0"/>
          </a:p>
        </p:txBody>
      </p:sp>
      <p:sp>
        <p:nvSpPr>
          <p:cNvPr id="4" name="Rectangle 3"/>
          <p:cNvSpPr/>
          <p:nvPr/>
        </p:nvSpPr>
        <p:spPr>
          <a:xfrm>
            <a:off x="228600" y="1219200"/>
            <a:ext cx="8686800" cy="4247317"/>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Space-Time tradeoff in computer science is basically a problem solving technique in which we solve the problem:</a:t>
            </a:r>
          </a:p>
          <a:p>
            <a:pPr>
              <a:lnSpc>
                <a:spcPct val="150000"/>
              </a:lnSpc>
              <a:buFont typeface="Arial" pitchFamily="34" charset="0"/>
              <a:buChar char="•"/>
            </a:pPr>
            <a:r>
              <a:rPr lang="en-US" sz="2000" dirty="0" smtClean="0">
                <a:latin typeface="Times New Roman" pitchFamily="18" charset="0"/>
                <a:cs typeface="Times New Roman" pitchFamily="18" charset="0"/>
              </a:rPr>
              <a:t>Either in less time and using more space, </a:t>
            </a:r>
          </a:p>
          <a:p>
            <a:pPr>
              <a:lnSpc>
                <a:spcPct val="150000"/>
              </a:lnSpc>
              <a:buFont typeface="Arial" pitchFamily="34" charset="0"/>
              <a:buChar char="•"/>
            </a:pPr>
            <a:r>
              <a:rPr lang="en-US" sz="2000" dirty="0" smtClean="0">
                <a:latin typeface="Times New Roman" pitchFamily="18" charset="0"/>
                <a:cs typeface="Times New Roman" pitchFamily="18" charset="0"/>
              </a:rPr>
              <a:t>In very little space by spending more time.</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If our problem is taking a long time but not much memory, a space-time trade-off would let us use more memory and solve the problem more quickly. Or, if it could be solved very quickly but requires more memory than we have, we can try to spend more time solving the problem in the limited memory.</a:t>
            </a: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lstStyle/>
          <a:p>
            <a:pPr>
              <a:buNone/>
            </a:pPr>
            <a:r>
              <a:rPr lang="en-US" sz="2000" b="1" dirty="0" smtClean="0">
                <a:latin typeface="Times New Roman" pitchFamily="18" charset="0"/>
                <a:cs typeface="Times New Roman" pitchFamily="18" charset="0"/>
              </a:rPr>
              <a:t>Types of Time-Space Trade-Off</a:t>
            </a:r>
          </a:p>
          <a:p>
            <a:r>
              <a:rPr lang="en-US" sz="2000" dirty="0" smtClean="0">
                <a:latin typeface="Times New Roman" pitchFamily="18" charset="0"/>
                <a:cs typeface="Times New Roman" pitchFamily="18" charset="0"/>
              </a:rPr>
              <a:t>Lookup tables or Recalculation</a:t>
            </a:r>
          </a:p>
          <a:p>
            <a:r>
              <a:rPr lang="en-US" sz="2000" dirty="0" smtClean="0">
                <a:latin typeface="Times New Roman" pitchFamily="18" charset="0"/>
                <a:cs typeface="Times New Roman" pitchFamily="18" charset="0"/>
              </a:rPr>
              <a:t>Compressed or Uncompressed data</a:t>
            </a:r>
          </a:p>
          <a:p>
            <a:r>
              <a:rPr lang="en-US" sz="2000" dirty="0" smtClean="0">
                <a:latin typeface="Times New Roman" pitchFamily="18" charset="0"/>
                <a:cs typeface="Times New Roman" pitchFamily="18" charset="0"/>
              </a:rPr>
              <a:t>Re Rendering or Stored images</a:t>
            </a:r>
          </a:p>
          <a:p>
            <a:r>
              <a:rPr lang="en-US" sz="2000" dirty="0" smtClean="0">
                <a:latin typeface="Times New Roman" pitchFamily="18" charset="0"/>
                <a:cs typeface="Times New Roman" pitchFamily="18" charset="0"/>
              </a:rPr>
              <a:t>Smaller code or loop unrolling</a:t>
            </a:r>
          </a:p>
          <a:p>
            <a:endParaRPr lang="en-US" dirty="0"/>
          </a:p>
        </p:txBody>
      </p:sp>
      <p:sp>
        <p:nvSpPr>
          <p:cNvPr id="4" name="Rectangle 3"/>
          <p:cNvSpPr/>
          <p:nvPr/>
        </p:nvSpPr>
        <p:spPr>
          <a:xfrm>
            <a:off x="304800" y="2209800"/>
            <a:ext cx="8610600" cy="4708981"/>
          </a:xfrm>
          <a:prstGeom prst="rect">
            <a:avLst/>
          </a:prstGeom>
        </p:spPr>
        <p:txBody>
          <a:bodyPr wrap="square">
            <a:spAutoFit/>
          </a:bodyPr>
          <a:lstStyle/>
          <a:p>
            <a:r>
              <a:rPr lang="en-US" sz="2000" b="1" dirty="0" smtClean="0">
                <a:latin typeface="Times New Roman" pitchFamily="18" charset="0"/>
                <a:cs typeface="Times New Roman" pitchFamily="18" charset="0"/>
              </a:rPr>
              <a:t>1. Lookup tables or Recalculation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In a lookup table, an implementation can include the entire table which reduces computing time but increases the amount of memory required. It can recalculate i.e., compute table entries as needed, increasing computing time but reducing memory requirements</a:t>
            </a:r>
          </a:p>
          <a:p>
            <a:pPr>
              <a:lnSpc>
                <a:spcPct val="150000"/>
              </a:lnSpc>
            </a:pPr>
            <a:r>
              <a:rPr lang="en-US" sz="2000" i="1" dirty="0" smtClean="0"/>
              <a:t>2. </a:t>
            </a:r>
            <a:r>
              <a:rPr lang="en-US" sz="2000" b="1" dirty="0" smtClean="0">
                <a:latin typeface="Times New Roman" pitchFamily="18" charset="0"/>
                <a:cs typeface="Times New Roman" pitchFamily="18" charset="0"/>
              </a:rPr>
              <a:t>Compressed or Uncompressed data:</a:t>
            </a:r>
          </a:p>
          <a:p>
            <a:pPr>
              <a:lnSpc>
                <a:spcPct val="150000"/>
              </a:lnSpc>
            </a:pPr>
            <a:r>
              <a:rPr lang="en-US" sz="2000" dirty="0" smtClean="0">
                <a:latin typeface="Times New Roman" pitchFamily="18" charset="0"/>
                <a:cs typeface="Times New Roman" pitchFamily="18" charset="0"/>
              </a:rPr>
              <a:t>A space-time trade-off can be applied to the problem of data storage. If data stored is uncompressed, it takes more space but less time. But if the data is stored compressed, it takes less space but more time to run the decompression algorithm</a:t>
            </a:r>
          </a:p>
          <a:p>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4525963"/>
          </a:xfrm>
        </p:spPr>
        <p:txBody>
          <a:bodyPr>
            <a:normAutofit lnSpcReduction="10000"/>
          </a:bodyPr>
          <a:lstStyle/>
          <a:p>
            <a:pPr>
              <a:buNone/>
            </a:pPr>
            <a:r>
              <a:rPr lang="en-US" sz="2000" b="1" i="1" dirty="0" smtClean="0">
                <a:latin typeface="Times New Roman" pitchFamily="18" charset="0"/>
                <a:cs typeface="Times New Roman" pitchFamily="18" charset="0"/>
              </a:rPr>
              <a:t>    3. </a:t>
            </a:r>
            <a:r>
              <a:rPr lang="en-US" sz="2000" b="1" dirty="0" smtClean="0">
                <a:latin typeface="Times New Roman" pitchFamily="18" charset="0"/>
                <a:cs typeface="Times New Roman" pitchFamily="18" charset="0"/>
              </a:rPr>
              <a:t>Re Rendering or Stored images:</a:t>
            </a:r>
          </a:p>
          <a:p>
            <a:pPr>
              <a:lnSpc>
                <a:spcPct val="150000"/>
              </a:lnSpc>
              <a:buNone/>
            </a:pPr>
            <a:r>
              <a:rPr lang="en-US" sz="2000" dirty="0" smtClean="0">
                <a:latin typeface="Times New Roman" pitchFamily="18" charset="0"/>
                <a:cs typeface="Times New Roman" pitchFamily="18" charset="0"/>
              </a:rPr>
              <a:t>     In this case, storing only the source and rendering it as an image would take more space but less time i.e., storing an image in the cache is faster than re-rendering but requires more space in memory.</a:t>
            </a:r>
          </a:p>
          <a:p>
            <a:pPr>
              <a:lnSpc>
                <a:spcPct val="150000"/>
              </a:lnSpc>
              <a:buNone/>
            </a:pPr>
            <a:r>
              <a:rPr lang="en-US" sz="2000" b="1" dirty="0" smtClean="0">
                <a:latin typeface="Times New Roman" pitchFamily="18" charset="0"/>
                <a:cs typeface="Times New Roman" pitchFamily="18" charset="0"/>
              </a:rPr>
              <a:t>    4. Smaller code or loop unrolling:</a:t>
            </a:r>
          </a:p>
          <a:p>
            <a:pPr>
              <a:lnSpc>
                <a:spcPct val="150000"/>
              </a:lnSpc>
              <a:buNone/>
            </a:pPr>
            <a:r>
              <a:rPr lang="en-US" sz="2000" dirty="0" smtClean="0">
                <a:latin typeface="Times New Roman" pitchFamily="18" charset="0"/>
                <a:cs typeface="Times New Roman" pitchFamily="18" charset="0"/>
              </a:rPr>
              <a:t>      Smaller code occupies less space in memory but it requires high computation time that is required for jumping back to the beginning of the loop at the end of each iteration. Loop unrolling can optimize execution speed at the cost of increased binary size. It occupies more space in memory but requires less computation time.</a:t>
            </a:r>
          </a:p>
          <a:p>
            <a:pPr>
              <a:lnSpc>
                <a:spcPct val="150000"/>
              </a:lnSpc>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lstStyle/>
          <a:p>
            <a:r>
              <a:rPr lang="en-US" sz="2000" dirty="0" smtClean="0">
                <a:latin typeface="Times New Roman" pitchFamily="18" charset="0"/>
                <a:cs typeface="Times New Roman" pitchFamily="18" charset="0"/>
              </a:rPr>
              <a:t>Analysis of a search algorithm:</a:t>
            </a:r>
          </a:p>
          <a:p>
            <a:r>
              <a:rPr lang="en-US" sz="2000" dirty="0" smtClean="0">
                <a:latin typeface="Times New Roman" pitchFamily="18" charset="0"/>
                <a:cs typeface="Times New Roman" pitchFamily="18" charset="0"/>
              </a:rPr>
              <a:t>Consider an array that is sorted in increasing order</a:t>
            </a:r>
          </a:p>
          <a:p>
            <a:endParaRPr lang="en-US" dirty="0"/>
          </a:p>
        </p:txBody>
      </p:sp>
      <p:pic>
        <p:nvPicPr>
          <p:cNvPr id="47106" name="Picture 2"/>
          <p:cNvPicPr>
            <a:picLocks noChangeAspect="1" noChangeArrowheads="1"/>
          </p:cNvPicPr>
          <p:nvPr/>
        </p:nvPicPr>
        <p:blipFill>
          <a:blip r:embed="rId2"/>
          <a:srcRect/>
          <a:stretch>
            <a:fillRect/>
          </a:stretch>
        </p:blipFill>
        <p:spPr bwMode="auto">
          <a:xfrm>
            <a:off x="1371600" y="1447800"/>
            <a:ext cx="5146149" cy="833438"/>
          </a:xfrm>
          <a:prstGeom prst="rect">
            <a:avLst/>
          </a:prstGeom>
          <a:noFill/>
          <a:ln w="9525">
            <a:noFill/>
            <a:miter lim="800000"/>
            <a:headEnd/>
            <a:tailEnd/>
          </a:ln>
          <a:effectLst/>
        </p:spPr>
      </p:pic>
      <p:sp>
        <p:nvSpPr>
          <p:cNvPr id="5" name="Rectangle 4"/>
          <p:cNvSpPr/>
          <p:nvPr/>
        </p:nvSpPr>
        <p:spPr>
          <a:xfrm>
            <a:off x="609600" y="2590800"/>
            <a:ext cx="8229600" cy="707886"/>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We have to search a given number in this array and report whether it’s present in the array or not</a:t>
            </a:r>
            <a:endParaRPr lang="en-US" sz="2000" dirty="0">
              <a:latin typeface="Times New Roman" pitchFamily="18" charset="0"/>
              <a:cs typeface="Times New Roman" pitchFamily="18" charset="0"/>
            </a:endParaRPr>
          </a:p>
        </p:txBody>
      </p:sp>
      <p:sp>
        <p:nvSpPr>
          <p:cNvPr id="6" name="Rectangle 5"/>
          <p:cNvSpPr/>
          <p:nvPr/>
        </p:nvSpPr>
        <p:spPr>
          <a:xfrm>
            <a:off x="685800" y="3505200"/>
            <a:ext cx="8153400" cy="2092881"/>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In this case, we have two algorithms, and we will be interested in analyzing their performance separately</a:t>
            </a:r>
          </a:p>
          <a:p>
            <a:pPr marL="457200" indent="-457200">
              <a:lnSpc>
                <a:spcPct val="150000"/>
              </a:lnSpc>
              <a:buFont typeface="+mj-lt"/>
              <a:buAutoNum type="arabicPeriod"/>
            </a:pPr>
            <a:endParaRPr lang="en-US" sz="2000" dirty="0" smtClean="0">
              <a:latin typeface="Times New Roman" pitchFamily="18" charset="0"/>
              <a:cs typeface="Times New Roman" pitchFamily="18" charset="0"/>
            </a:endParaRPr>
          </a:p>
          <a:p>
            <a:pPr marL="457200" indent="-457200">
              <a:lnSpc>
                <a:spcPct val="150000"/>
              </a:lnSpc>
              <a:buFont typeface="+mj-lt"/>
              <a:buAutoNum type="arabicPeriod"/>
            </a:pPr>
            <a:r>
              <a:rPr lang="en-US" sz="2000" dirty="0" smtClean="0">
                <a:latin typeface="Times New Roman" pitchFamily="18" charset="0"/>
                <a:cs typeface="Times New Roman" pitchFamily="18" charset="0"/>
              </a:rPr>
              <a:t>Linear Search</a:t>
            </a:r>
          </a:p>
          <a:p>
            <a:pPr marL="457200" indent="-457200">
              <a:lnSpc>
                <a:spcPct val="150000"/>
              </a:lnSpc>
              <a:buFont typeface="+mj-lt"/>
              <a:buAutoNum type="arabicPeriod"/>
            </a:pPr>
            <a:r>
              <a:rPr lang="en-US" sz="2000" dirty="0" smtClean="0">
                <a:latin typeface="Times New Roman" pitchFamily="18" charset="0"/>
                <a:cs typeface="Times New Roman" pitchFamily="18" charset="0"/>
              </a:rPr>
              <a:t>Binary search</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7848600" cy="960328"/>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Linear Search</a:t>
            </a:r>
            <a:r>
              <a:rPr lang="en-US" sz="2000" dirty="0" smtClean="0">
                <a:latin typeface="Times New Roman" pitchFamily="18" charset="0"/>
                <a:cs typeface="Times New Roman" pitchFamily="18" charset="0"/>
              </a:rPr>
              <a:t> – Start from the first element until an element greater than or equal to the number to be searched is found.</a:t>
            </a:r>
          </a:p>
        </p:txBody>
      </p:sp>
      <p:sp>
        <p:nvSpPr>
          <p:cNvPr id="3" name="Rectangle 2"/>
          <p:cNvSpPr/>
          <p:nvPr/>
        </p:nvSpPr>
        <p:spPr>
          <a:xfrm>
            <a:off x="2286000" y="1905000"/>
            <a:ext cx="51816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 Input: Array D, integer key</a:t>
            </a:r>
          </a:p>
          <a:p>
            <a:r>
              <a:rPr lang="en-US" dirty="0" smtClean="0">
                <a:solidFill>
                  <a:schemeClr val="tx1"/>
                </a:solidFill>
                <a:latin typeface="Times New Roman" pitchFamily="18" charset="0"/>
                <a:cs typeface="Times New Roman" pitchFamily="18" charset="0"/>
              </a:rPr>
              <a:t># Output: first index of key in D, or -1 if not found</a:t>
            </a:r>
          </a:p>
          <a:p>
            <a:r>
              <a:rPr lang="en-US" dirty="0" smtClean="0">
                <a:solidFill>
                  <a:schemeClr val="tx1"/>
                </a:solidFill>
                <a:latin typeface="Times New Roman" pitchFamily="18" charset="0"/>
                <a:cs typeface="Times New Roman" pitchFamily="18" charset="0"/>
              </a:rPr>
              <a:t> For </a:t>
            </a:r>
            <a:r>
              <a:rPr lang="en-US" dirty="0" err="1" smtClean="0">
                <a:solidFill>
                  <a:schemeClr val="tx1"/>
                </a:solidFill>
                <a:latin typeface="Times New Roman" pitchFamily="18" charset="0"/>
                <a:cs typeface="Times New Roman" pitchFamily="18" charset="0"/>
              </a:rPr>
              <a:t>i</a:t>
            </a:r>
            <a:r>
              <a:rPr lang="en-US" dirty="0" smtClean="0">
                <a:solidFill>
                  <a:schemeClr val="tx1"/>
                </a:solidFill>
                <a:latin typeface="Times New Roman" pitchFamily="18" charset="0"/>
                <a:cs typeface="Times New Roman" pitchFamily="18" charset="0"/>
              </a:rPr>
              <a:t> = 0 to last index of D:</a:t>
            </a:r>
          </a:p>
          <a:p>
            <a:r>
              <a:rPr lang="en-US" dirty="0" smtClean="0">
                <a:solidFill>
                  <a:schemeClr val="tx1"/>
                </a:solidFill>
                <a:latin typeface="Times New Roman" pitchFamily="18" charset="0"/>
                <a:cs typeface="Times New Roman" pitchFamily="18" charset="0"/>
              </a:rPr>
              <a:t>   if D[</a:t>
            </a:r>
            <a:r>
              <a:rPr lang="en-US" dirty="0" err="1" smtClean="0">
                <a:solidFill>
                  <a:schemeClr val="tx1"/>
                </a:solidFill>
                <a:latin typeface="Times New Roman" pitchFamily="18" charset="0"/>
                <a:cs typeface="Times New Roman" pitchFamily="18" charset="0"/>
              </a:rPr>
              <a:t>i</a:t>
            </a:r>
            <a:r>
              <a:rPr lang="en-US" dirty="0" smtClean="0">
                <a:solidFill>
                  <a:schemeClr val="tx1"/>
                </a:solidFill>
                <a:latin typeface="Times New Roman" pitchFamily="18" charset="0"/>
                <a:cs typeface="Times New Roman" pitchFamily="18" charset="0"/>
              </a:rPr>
              <a:t>] == key:</a:t>
            </a:r>
          </a:p>
          <a:p>
            <a:r>
              <a:rPr lang="en-US" dirty="0" smtClean="0">
                <a:solidFill>
                  <a:schemeClr val="tx1"/>
                </a:solidFill>
                <a:latin typeface="Times New Roman" pitchFamily="18" charset="0"/>
                <a:cs typeface="Times New Roman" pitchFamily="18" charset="0"/>
              </a:rPr>
              <a:t>     return </a:t>
            </a:r>
            <a:r>
              <a:rPr lang="en-US" dirty="0" err="1" smtClean="0">
                <a:solidFill>
                  <a:schemeClr val="tx1"/>
                </a:solidFill>
                <a:latin typeface="Times New Roman" pitchFamily="18" charset="0"/>
                <a:cs typeface="Times New Roman" pitchFamily="18" charset="0"/>
              </a:rPr>
              <a:t>i</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return -1</a:t>
            </a:r>
          </a:p>
          <a:p>
            <a:pPr algn="ct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normAutofit/>
          </a:bodyPr>
          <a:lstStyle/>
          <a:p>
            <a:pPr algn="l"/>
            <a:r>
              <a:rPr lang="en-US" sz="3200" dirty="0" smtClean="0">
                <a:latin typeface="Times New Roman" pitchFamily="18" charset="0"/>
                <a:cs typeface="Times New Roman" pitchFamily="18" charset="0"/>
              </a:rPr>
              <a:t>Syllabus: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a:lnSpc>
                <a:spcPct val="150000"/>
              </a:lnSpc>
              <a:buNone/>
            </a:pPr>
            <a:r>
              <a:rPr lang="en-US" sz="2000" b="1" dirty="0" smtClean="0">
                <a:latin typeface="Times New Roman" pitchFamily="18" charset="0"/>
                <a:cs typeface="Times New Roman" pitchFamily="18" charset="0"/>
              </a:rPr>
              <a:t>	Unit 1: </a:t>
            </a:r>
            <a:r>
              <a:rPr lang="en-US" sz="2000" dirty="0" smtClean="0">
                <a:latin typeface="Times New Roman" pitchFamily="18" charset="0"/>
                <a:cs typeface="Times New Roman" pitchFamily="18" charset="0"/>
              </a:rPr>
              <a:t>Introduction to Data Structures</a:t>
            </a:r>
            <a:endParaRPr lang="en-US" sz="2000" b="1"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	Data Structure Operations, ADT, </a:t>
            </a:r>
            <a:r>
              <a:rPr lang="en-US" sz="2000" b="1" dirty="0" smtClean="0">
                <a:latin typeface="Times New Roman" pitchFamily="18" charset="0"/>
                <a:cs typeface="Times New Roman" pitchFamily="18" charset="0"/>
              </a:rPr>
              <a:t>Algorithms – Searching techniques, Complexity – Time , Space Trade off , </a:t>
            </a:r>
            <a:r>
              <a:rPr lang="en-US" sz="2000" dirty="0" smtClean="0">
                <a:latin typeface="Times New Roman" pitchFamily="18" charset="0"/>
                <a:cs typeface="Times New Roman" pitchFamily="18" charset="0"/>
              </a:rPr>
              <a:t>Algorithms – Sorting, Complexity – Time , Space Trade off , Mathematical notations, Asymptotic notations-Big O, Omega, Theta, Data Structures and its Types, Linear and Non-Linear Data Structures, 1D, 2D Array Initialization, Accessing using Pointers, Declaring structures , Arrays of Structures and accessing</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04800"/>
            <a:ext cx="8153400" cy="5632311"/>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Analyzing Algorithm 1: (Linear Search)</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We might get lucky enough to find our element to be the first element of the array. Therefore, we only made one comparison which is obviously constant for any size of the array.</a:t>
            </a:r>
          </a:p>
          <a:p>
            <a:pPr>
              <a:lnSpc>
                <a:spcPct val="150000"/>
              </a:lnSpc>
            </a:pPr>
            <a:r>
              <a:rPr lang="en-US" sz="2000" b="1" dirty="0" smtClean="0">
                <a:latin typeface="Times New Roman" pitchFamily="18" charset="0"/>
                <a:cs typeface="Times New Roman" pitchFamily="18" charset="0"/>
              </a:rPr>
              <a:t>Best case complexity = O(1)</a:t>
            </a:r>
          </a:p>
          <a:p>
            <a:pPr>
              <a:lnSpc>
                <a:spcPct val="150000"/>
              </a:lnSpc>
            </a:pPr>
            <a:r>
              <a:rPr lang="en-US" sz="2000" dirty="0" smtClean="0">
                <a:latin typeface="Times New Roman" pitchFamily="18" charset="0"/>
                <a:cs typeface="Times New Roman" pitchFamily="18" charset="0"/>
              </a:rPr>
              <a:t>If we are not that fortunate, the element we are searching for might be the last one. Therefore, our program made ‘n’ comparisons. </a:t>
            </a:r>
          </a:p>
          <a:p>
            <a:pPr>
              <a:lnSpc>
                <a:spcPct val="150000"/>
              </a:lnSpc>
            </a:pPr>
            <a:r>
              <a:rPr lang="en-US" sz="2000" b="1" dirty="0" smtClean="0">
                <a:latin typeface="Times New Roman" pitchFamily="18" charset="0"/>
                <a:cs typeface="Times New Roman" pitchFamily="18" charset="0"/>
              </a:rPr>
              <a:t>Worst-case complexity = O(n)</a:t>
            </a:r>
          </a:p>
          <a:p>
            <a:pPr>
              <a:lnSpc>
                <a:spcPct val="150000"/>
              </a:lnSpc>
            </a:pPr>
            <a:r>
              <a:rPr lang="en-US" sz="2000" dirty="0" smtClean="0">
                <a:latin typeface="Times New Roman" pitchFamily="18" charset="0"/>
                <a:cs typeface="Times New Roman" pitchFamily="18" charset="0"/>
              </a:rPr>
              <a:t>For calculating the average case time, we sum the list of all the possible case’s runtime and divide it with the total number of cases. Here, we found it to be just O(n). (Sometimes, calculation of average-case time gets very complicated.)</a:t>
            </a: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pPr>
              <a:buNone/>
            </a:pPr>
            <a:r>
              <a:rPr lang="en-US" sz="2000" b="1" dirty="0" smtClean="0">
                <a:latin typeface="Times New Roman" pitchFamily="18" charset="0"/>
                <a:cs typeface="Times New Roman" pitchFamily="18" charset="0"/>
              </a:rPr>
              <a:t>     Analyzing Algorithm 2: (Binary Search)</a:t>
            </a:r>
          </a:p>
          <a:p>
            <a:pPr>
              <a:buNone/>
            </a:pPr>
            <a:endParaRPr lang="en-US" sz="2000" b="1"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Check whether the first or the last element is equal to the number. If not, find the number between these two elements (center of the array); if the center element is greater than the number to be searched, repeat the process for the first half else, repeat for the second half until the number is found. And this way, keep dividing your search space, making it faster to search</a:t>
            </a: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dirty="0"/>
          </a:p>
        </p:txBody>
      </p:sp>
      <p:graphicFrame>
        <p:nvGraphicFramePr>
          <p:cNvPr id="6" name="Table 5"/>
          <p:cNvGraphicFramePr>
            <a:graphicFrameLocks noGrp="1"/>
          </p:cNvGraphicFramePr>
          <p:nvPr/>
        </p:nvGraphicFramePr>
        <p:xfrm>
          <a:off x="2133600" y="4800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endParaRPr lang="en-US" sz="1200" dirty="0" smtClean="0">
                        <a:solidFill>
                          <a:schemeClr val="tx1"/>
                        </a:solidFill>
                        <a:latin typeface="Times New Roman" pitchFamily="18" charset="0"/>
                        <a:cs typeface="Times New Roman" pitchFamily="18" charset="0"/>
                      </a:endParaRPr>
                    </a:p>
                    <a:p>
                      <a:endParaRPr lang="en-US" sz="1200" dirty="0">
                        <a:solidFill>
                          <a:schemeClr val="tx1"/>
                        </a:solidFill>
                        <a:latin typeface="Times New Roman" pitchFamily="18" charset="0"/>
                        <a:cs typeface="Times New Roman" pitchFamily="18" charset="0"/>
                      </a:endParaRPr>
                    </a:p>
                  </a:txBody>
                  <a:tcPr>
                    <a:solidFill>
                      <a:schemeClr val="bg1"/>
                    </a:solidFill>
                  </a:tcPr>
                </a:tc>
              </a:tr>
            </a:tbl>
          </a:graphicData>
        </a:graphic>
      </p:graphicFrame>
      <p:sp>
        <p:nvSpPr>
          <p:cNvPr id="7" name="Rectangle 6"/>
          <p:cNvSpPr/>
          <p:nvPr/>
        </p:nvSpPr>
        <p:spPr>
          <a:xfrm>
            <a:off x="2133600" y="3505200"/>
            <a:ext cx="40386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solidFill>
                  <a:schemeClr val="tx1"/>
                </a:solidFill>
                <a:latin typeface="Times New Roman" pitchFamily="18" charset="0"/>
                <a:cs typeface="Times New Roman" pitchFamily="18" charset="0"/>
              </a:rPr>
              <a:t>binarysearch</a:t>
            </a:r>
            <a:r>
              <a:rPr lang="en-US" sz="1400" dirty="0" smtClean="0">
                <a:solidFill>
                  <a:schemeClr val="tx1"/>
                </a:solidFill>
                <a:latin typeface="Times New Roman" pitchFamily="18" charset="0"/>
                <a:cs typeface="Times New Roman" pitchFamily="18" charset="0"/>
              </a:rPr>
              <a:t>(a[n], key, low, high) </a:t>
            </a:r>
          </a:p>
          <a:p>
            <a:r>
              <a:rPr lang="en-US" sz="1400" dirty="0" smtClean="0">
                <a:solidFill>
                  <a:schemeClr val="tx1"/>
                </a:solidFill>
                <a:latin typeface="Times New Roman" pitchFamily="18" charset="0"/>
                <a:cs typeface="Times New Roman" pitchFamily="18" charset="0"/>
              </a:rPr>
              <a:t>while(low&lt;high)</a:t>
            </a:r>
          </a:p>
          <a:p>
            <a:r>
              <a:rPr lang="en-US" sz="1400" dirty="0" smtClean="0">
                <a:solidFill>
                  <a:schemeClr val="tx1"/>
                </a:solidFill>
                <a:latin typeface="Times New Roman" pitchFamily="18" charset="0"/>
                <a:cs typeface="Times New Roman" pitchFamily="18" charset="0"/>
              </a:rPr>
              <a:t>{</a:t>
            </a:r>
          </a:p>
          <a:p>
            <a:r>
              <a:rPr lang="en-US" sz="1400" dirty="0" smtClean="0">
                <a:solidFill>
                  <a:schemeClr val="tx1"/>
                </a:solidFill>
                <a:latin typeface="Times New Roman" pitchFamily="18" charset="0"/>
                <a:cs typeface="Times New Roman" pitchFamily="18" charset="0"/>
              </a:rPr>
              <a:t>mid = (</a:t>
            </a:r>
            <a:r>
              <a:rPr lang="en-US" sz="1400" dirty="0" err="1" smtClean="0">
                <a:solidFill>
                  <a:schemeClr val="tx1"/>
                </a:solidFill>
                <a:latin typeface="Times New Roman" pitchFamily="18" charset="0"/>
                <a:cs typeface="Times New Roman" pitchFamily="18" charset="0"/>
              </a:rPr>
              <a:t>low+high</a:t>
            </a:r>
            <a:r>
              <a:rPr lang="en-US" sz="1400" dirty="0" smtClean="0">
                <a:solidFill>
                  <a:schemeClr val="tx1"/>
                </a:solidFill>
                <a:latin typeface="Times New Roman" pitchFamily="18" charset="0"/>
                <a:cs typeface="Times New Roman" pitchFamily="18" charset="0"/>
              </a:rPr>
              <a:t>)/2;</a:t>
            </a:r>
          </a:p>
          <a:p>
            <a:r>
              <a:rPr lang="en-US" sz="1400" dirty="0" smtClean="0">
                <a:solidFill>
                  <a:schemeClr val="tx1"/>
                </a:solidFill>
                <a:latin typeface="Times New Roman" pitchFamily="18" charset="0"/>
                <a:cs typeface="Times New Roman" pitchFamily="18" charset="0"/>
              </a:rPr>
              <a:t>if(a[mid]=key)</a:t>
            </a:r>
          </a:p>
          <a:p>
            <a:r>
              <a:rPr lang="en-US" sz="1400" dirty="0" smtClean="0">
                <a:solidFill>
                  <a:schemeClr val="tx1"/>
                </a:solidFill>
                <a:latin typeface="Times New Roman" pitchFamily="18" charset="0"/>
                <a:cs typeface="Times New Roman" pitchFamily="18" charset="0"/>
              </a:rPr>
              <a:t>	return mid;</a:t>
            </a:r>
          </a:p>
          <a:p>
            <a:r>
              <a:rPr lang="en-US" sz="1400" dirty="0" err="1" smtClean="0">
                <a:solidFill>
                  <a:schemeClr val="tx1"/>
                </a:solidFill>
                <a:latin typeface="Times New Roman" pitchFamily="18" charset="0"/>
                <a:cs typeface="Times New Roman" pitchFamily="18" charset="0"/>
              </a:rPr>
              <a:t>elseif</a:t>
            </a:r>
            <a:r>
              <a:rPr lang="en-US" sz="1400" dirty="0" smtClean="0">
                <a:solidFill>
                  <a:schemeClr val="tx1"/>
                </a:solidFill>
                <a:latin typeface="Times New Roman" pitchFamily="18" charset="0"/>
                <a:cs typeface="Times New Roman" pitchFamily="18" charset="0"/>
              </a:rPr>
              <a:t> (a[mid]&gt;key)</a:t>
            </a:r>
          </a:p>
          <a:p>
            <a:r>
              <a:rPr lang="en-US" sz="1400" dirty="0" smtClean="0">
                <a:solidFill>
                  <a:schemeClr val="tx1"/>
                </a:solidFill>
                <a:latin typeface="Times New Roman" pitchFamily="18" charset="0"/>
                <a:cs typeface="Times New Roman" pitchFamily="18" charset="0"/>
              </a:rPr>
              <a:t>	high=mid-1;</a:t>
            </a:r>
          </a:p>
          <a:p>
            <a:r>
              <a:rPr lang="en-US" sz="1400" dirty="0" smtClean="0">
                <a:solidFill>
                  <a:schemeClr val="tx1"/>
                </a:solidFill>
                <a:latin typeface="Times New Roman" pitchFamily="18" charset="0"/>
                <a:cs typeface="Times New Roman" pitchFamily="18" charset="0"/>
              </a:rPr>
              <a:t>  else</a:t>
            </a:r>
          </a:p>
          <a:p>
            <a:r>
              <a:rPr lang="en-US" sz="1400" dirty="0" smtClean="0">
                <a:solidFill>
                  <a:schemeClr val="tx1"/>
                </a:solidFill>
                <a:latin typeface="Times New Roman" pitchFamily="18" charset="0"/>
                <a:cs typeface="Times New Roman" pitchFamily="18" charset="0"/>
              </a:rPr>
              <a:t>	low=mid+1;</a:t>
            </a:r>
          </a:p>
          <a:p>
            <a:r>
              <a:rPr lang="en-US" sz="1400" dirty="0" smtClean="0">
                <a:solidFill>
                  <a:schemeClr val="tx1"/>
                </a:solidFill>
                <a:latin typeface="Times New Roman" pitchFamily="18" charset="0"/>
                <a:cs typeface="Times New Roman" pitchFamily="18" charset="0"/>
              </a:rPr>
              <a:t>}</a:t>
            </a:r>
          </a:p>
          <a:p>
            <a:r>
              <a:rPr lang="en-US" sz="1400" dirty="0" smtClean="0">
                <a:solidFill>
                  <a:schemeClr val="tx1"/>
                </a:solidFill>
                <a:latin typeface="Times New Roman" pitchFamily="18" charset="0"/>
                <a:cs typeface="Times New Roman" pitchFamily="18" charset="0"/>
              </a:rPr>
              <a:t>return -1;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610600" cy="6553200"/>
          </a:xfrm>
        </p:spPr>
        <p:txBody>
          <a:bodyPr>
            <a:normAutofit fontScale="70000" lnSpcReduction="20000"/>
          </a:bodyPr>
          <a:lstStyle/>
          <a:p>
            <a:pPr>
              <a:buNone/>
            </a:pPr>
            <a:r>
              <a:rPr lang="en-US" sz="2400" b="1" dirty="0" smtClean="0">
                <a:latin typeface="Times New Roman" pitchFamily="18" charset="0"/>
                <a:cs typeface="Times New Roman" pitchFamily="18" charset="0"/>
              </a:rPr>
              <a:t>Complexity Analysis</a:t>
            </a:r>
          </a:p>
          <a:p>
            <a:pPr>
              <a:buNone/>
            </a:pPr>
            <a:endParaRPr lang="en-US" sz="2400" b="1" dirty="0" smtClean="0">
              <a:latin typeface="Times New Roman" pitchFamily="18" charset="0"/>
              <a:cs typeface="Times New Roman" pitchFamily="18" charset="0"/>
            </a:endParaRPr>
          </a:p>
          <a:p>
            <a:pPr>
              <a:lnSpc>
                <a:spcPct val="160000"/>
              </a:lnSpc>
            </a:pPr>
            <a:r>
              <a:rPr lang="en-US" sz="2600" b="1" dirty="0" smtClean="0">
                <a:latin typeface="Times New Roman" pitchFamily="18" charset="0"/>
                <a:cs typeface="Times New Roman" pitchFamily="18" charset="0"/>
              </a:rPr>
              <a:t>Best Case Time Complexity : </a:t>
            </a:r>
            <a:r>
              <a:rPr lang="en-US" sz="2600" dirty="0" smtClean="0">
                <a:latin typeface="Times New Roman" pitchFamily="18" charset="0"/>
                <a:cs typeface="Times New Roman" pitchFamily="18" charset="0"/>
              </a:rPr>
              <a:t>The best case scenario of Binary Search occurs when the target element is in the </a:t>
            </a:r>
            <a:r>
              <a:rPr lang="en-US" sz="2600" b="1" dirty="0" smtClean="0">
                <a:latin typeface="Times New Roman" pitchFamily="18" charset="0"/>
                <a:cs typeface="Times New Roman" pitchFamily="18" charset="0"/>
              </a:rPr>
              <a:t>central index</a:t>
            </a:r>
            <a:r>
              <a:rPr lang="en-US" sz="2600" dirty="0" smtClean="0">
                <a:latin typeface="Times New Roman" pitchFamily="18" charset="0"/>
                <a:cs typeface="Times New Roman" pitchFamily="18" charset="0"/>
              </a:rPr>
              <a:t>. In this situation, there is only one comparison. Therefore, the Best Case Time Complexity of Binary Search is </a:t>
            </a:r>
            <a:r>
              <a:rPr lang="en-US" sz="2600" b="1" dirty="0" smtClean="0">
                <a:latin typeface="Times New Roman" pitchFamily="18" charset="0"/>
                <a:cs typeface="Times New Roman" pitchFamily="18" charset="0"/>
              </a:rPr>
              <a:t>O(1)</a:t>
            </a:r>
            <a:r>
              <a:rPr lang="en-US" sz="2600" dirty="0" smtClean="0">
                <a:latin typeface="Times New Roman" pitchFamily="18" charset="0"/>
                <a:cs typeface="Times New Roman" pitchFamily="18" charset="0"/>
              </a:rPr>
              <a:t>.</a:t>
            </a:r>
          </a:p>
          <a:p>
            <a:pPr>
              <a:lnSpc>
                <a:spcPct val="160000"/>
              </a:lnSpc>
            </a:pPr>
            <a:r>
              <a:rPr lang="en-US" sz="2600" b="1" dirty="0" smtClean="0">
                <a:latin typeface="Times New Roman" pitchFamily="18" charset="0"/>
                <a:cs typeface="Times New Roman" pitchFamily="18" charset="0"/>
              </a:rPr>
              <a:t>Average Case Time Complexity: </a:t>
            </a:r>
            <a:r>
              <a:rPr lang="en-US" sz="2600" dirty="0" smtClean="0">
                <a:latin typeface="Times New Roman" pitchFamily="18" charset="0"/>
                <a:cs typeface="Times New Roman" pitchFamily="18" charset="0"/>
              </a:rPr>
              <a:t>The average case arises when the target element is present in some location other than the </a:t>
            </a:r>
            <a:r>
              <a:rPr lang="en-US" sz="2600" b="1" dirty="0" smtClean="0">
                <a:latin typeface="Times New Roman" pitchFamily="18" charset="0"/>
                <a:cs typeface="Times New Roman" pitchFamily="18" charset="0"/>
              </a:rPr>
              <a:t>central index or extremities</a:t>
            </a:r>
            <a:r>
              <a:rPr lang="en-US" sz="2600" dirty="0" smtClean="0">
                <a:latin typeface="Times New Roman" pitchFamily="18" charset="0"/>
                <a:cs typeface="Times New Roman" pitchFamily="18" charset="0"/>
              </a:rPr>
              <a:t>. The time complexity depends on the number of comparisons to reach the desired element. Therefore, the overall Average Case Time Complexity of Binary Search is </a:t>
            </a:r>
            <a:r>
              <a:rPr lang="en-US" sz="2600" b="1" dirty="0" smtClean="0">
                <a:latin typeface="Times New Roman" pitchFamily="18" charset="0"/>
                <a:cs typeface="Times New Roman" pitchFamily="18" charset="0"/>
              </a:rPr>
              <a:t>O(</a:t>
            </a:r>
            <a:r>
              <a:rPr lang="en-US" sz="2600" b="1" dirty="0" err="1" smtClean="0">
                <a:latin typeface="Times New Roman" pitchFamily="18" charset="0"/>
                <a:cs typeface="Times New Roman" pitchFamily="18" charset="0"/>
              </a:rPr>
              <a:t>logn</a:t>
            </a:r>
            <a:r>
              <a:rPr lang="en-US" sz="2600" b="1" dirty="0" smtClean="0">
                <a:latin typeface="Times New Roman" pitchFamily="18" charset="0"/>
                <a:cs typeface="Times New Roman" pitchFamily="18" charset="0"/>
              </a:rPr>
              <a:t>)</a:t>
            </a:r>
          </a:p>
          <a:p>
            <a:pPr>
              <a:lnSpc>
                <a:spcPct val="160000"/>
              </a:lnSpc>
            </a:pPr>
            <a:r>
              <a:rPr lang="en-US" sz="2600" b="1" dirty="0" smtClean="0">
                <a:latin typeface="Times New Roman" pitchFamily="18" charset="0"/>
                <a:cs typeface="Times New Roman" pitchFamily="18" charset="0"/>
              </a:rPr>
              <a:t>Worst Case Time Complexity: </a:t>
            </a:r>
            <a:r>
              <a:rPr lang="en-US" sz="2600" dirty="0" smtClean="0">
                <a:latin typeface="Times New Roman" pitchFamily="18" charset="0"/>
                <a:cs typeface="Times New Roman" pitchFamily="18" charset="0"/>
              </a:rPr>
              <a:t>The worst-case scenario of Binary Search occurs when the target element is the </a:t>
            </a:r>
            <a:r>
              <a:rPr lang="en-US" sz="2600" b="1" dirty="0" smtClean="0">
                <a:latin typeface="Times New Roman" pitchFamily="18" charset="0"/>
                <a:cs typeface="Times New Roman" pitchFamily="18" charset="0"/>
              </a:rPr>
              <a:t>smallest element or the largest element </a:t>
            </a:r>
            <a:r>
              <a:rPr lang="en-US" sz="2600" dirty="0" smtClean="0">
                <a:latin typeface="Times New Roman" pitchFamily="18" charset="0"/>
                <a:cs typeface="Times New Roman" pitchFamily="18" charset="0"/>
              </a:rPr>
              <a:t>of the sorted array. In each iteration or recursive call, the search gets reduced to half of the array.</a:t>
            </a:r>
          </a:p>
          <a:p>
            <a:pPr>
              <a:lnSpc>
                <a:spcPct val="160000"/>
              </a:lnSpc>
            </a:pPr>
            <a:r>
              <a:rPr lang="en-US" sz="2600" dirty="0" smtClean="0">
                <a:latin typeface="Times New Roman" pitchFamily="18" charset="0"/>
                <a:cs typeface="Times New Roman" pitchFamily="18" charset="0"/>
              </a:rPr>
              <a:t>Since the target element is present in the </a:t>
            </a:r>
            <a:r>
              <a:rPr lang="en-US" sz="2600" dirty="0" err="1" smtClean="0">
                <a:latin typeface="Times New Roman" pitchFamily="18" charset="0"/>
                <a:cs typeface="Times New Roman" pitchFamily="18" charset="0"/>
              </a:rPr>
              <a:t>extremitites</a:t>
            </a:r>
            <a:r>
              <a:rPr lang="en-US" sz="2600" dirty="0" smtClean="0">
                <a:latin typeface="Times New Roman" pitchFamily="18" charset="0"/>
                <a:cs typeface="Times New Roman" pitchFamily="18" charset="0"/>
              </a:rPr>
              <a:t> (first or last index), there are </a:t>
            </a:r>
            <a:r>
              <a:rPr lang="en-US" sz="2600" dirty="0" err="1" smtClean="0">
                <a:latin typeface="Times New Roman" pitchFamily="18" charset="0"/>
                <a:cs typeface="Times New Roman" pitchFamily="18" charset="0"/>
              </a:rPr>
              <a:t>logn</a:t>
            </a:r>
            <a:r>
              <a:rPr lang="en-US" sz="2600" dirty="0" smtClean="0">
                <a:latin typeface="Times New Roman" pitchFamily="18" charset="0"/>
                <a:cs typeface="Times New Roman" pitchFamily="18" charset="0"/>
              </a:rPr>
              <a:t> comparisons in total. Therefore, the Worst Case Time Complexity of Binary Search is </a:t>
            </a:r>
            <a:r>
              <a:rPr lang="en-US" sz="2600" b="1" dirty="0" smtClean="0">
                <a:latin typeface="Times New Roman" pitchFamily="18" charset="0"/>
                <a:cs typeface="Times New Roman" pitchFamily="18" charset="0"/>
              </a:rPr>
              <a:t>O(</a:t>
            </a:r>
            <a:r>
              <a:rPr lang="en-US" sz="2600" b="1" dirty="0" err="1" smtClean="0">
                <a:latin typeface="Times New Roman" pitchFamily="18" charset="0"/>
                <a:cs typeface="Times New Roman" pitchFamily="18" charset="0"/>
              </a:rPr>
              <a:t>logn</a:t>
            </a:r>
            <a:r>
              <a:rPr lang="en-US" sz="2600" b="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3763963"/>
          </a:xfrm>
        </p:spPr>
        <p:txBody>
          <a:bodyPr>
            <a:normAutofit/>
          </a:bodyPr>
          <a:lstStyle/>
          <a:p>
            <a:pPr algn="ctr">
              <a:buNone/>
            </a:pPr>
            <a:r>
              <a:rPr lang="en-US" sz="4400" b="1" dirty="0" smtClean="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latin typeface="Times New Roman" pitchFamily="18" charset="0"/>
                <a:cs typeface="Times New Roman" pitchFamily="18" charset="0"/>
              </a:rPr>
              <a:t>Algorithm</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229600" cy="5257800"/>
          </a:xfrm>
        </p:spPr>
        <p:txBody>
          <a:bodyPr>
            <a:normAutofit/>
          </a:bodyPr>
          <a:lstStyle/>
          <a:p>
            <a:pPr>
              <a:lnSpc>
                <a:spcPct val="150000"/>
              </a:lnSpc>
            </a:pPr>
            <a:r>
              <a:rPr lang="en-US" sz="2000" dirty="0" smtClean="0">
                <a:latin typeface="Times New Roman" pitchFamily="18" charset="0"/>
                <a:cs typeface="Times New Roman" pitchFamily="18" charset="0"/>
              </a:rPr>
              <a:t>Algorithm is a finite sequence of instructions/steps, each of which is very elementary that must be followed to solve a problem.</a:t>
            </a:r>
          </a:p>
          <a:p>
            <a:pPr>
              <a:lnSpc>
                <a:spcPct val="150000"/>
              </a:lnSpc>
            </a:pPr>
            <a:r>
              <a:rPr lang="en-US" sz="2000" dirty="0" smtClean="0">
                <a:latin typeface="Times New Roman" pitchFamily="18" charset="0"/>
                <a:cs typeface="Times New Roman" pitchFamily="18" charset="0"/>
              </a:rPr>
              <a:t>An algorithm is a well-defined computational procedure that transforms inputs into outputs achieving the desired input-output relationship</a:t>
            </a:r>
          </a:p>
          <a:p>
            <a:pPr>
              <a:lnSpc>
                <a:spcPct val="150000"/>
              </a:lnSpc>
            </a:pPr>
            <a:r>
              <a:rPr lang="en-US" sz="2000" dirty="0" smtClean="0"/>
              <a:t>All algorithms must satisfy the following criteria: </a:t>
            </a:r>
          </a:p>
          <a:p>
            <a:pPr>
              <a:lnSpc>
                <a:spcPct val="150000"/>
              </a:lnSpc>
            </a:pPr>
            <a:r>
              <a:rPr lang="en-US" sz="2000" dirty="0" smtClean="0">
                <a:latin typeface="Times New Roman" pitchFamily="18" charset="0"/>
                <a:cs typeface="Times New Roman" pitchFamily="18" charset="0"/>
              </a:rPr>
              <a:t>Input</a:t>
            </a:r>
          </a:p>
          <a:p>
            <a:pPr>
              <a:lnSpc>
                <a:spcPct val="150000"/>
              </a:lnSpc>
            </a:pPr>
            <a:r>
              <a:rPr lang="en-US" sz="2000" dirty="0" smtClean="0">
                <a:latin typeface="Times New Roman" pitchFamily="18" charset="0"/>
                <a:cs typeface="Times New Roman" pitchFamily="18" charset="0"/>
              </a:rPr>
              <a:t>Output</a:t>
            </a:r>
          </a:p>
          <a:p>
            <a:pPr>
              <a:lnSpc>
                <a:spcPct val="150000"/>
              </a:lnSpc>
            </a:pPr>
            <a:r>
              <a:rPr lang="en-US" sz="2000" dirty="0" smtClean="0">
                <a:latin typeface="Times New Roman" pitchFamily="18" charset="0"/>
                <a:cs typeface="Times New Roman" pitchFamily="18" charset="0"/>
              </a:rPr>
              <a:t>Definiteness</a:t>
            </a:r>
          </a:p>
          <a:p>
            <a:pPr>
              <a:lnSpc>
                <a:spcPct val="150000"/>
              </a:lnSpc>
            </a:pPr>
            <a:r>
              <a:rPr lang="en-US" sz="2000" dirty="0" smtClean="0">
                <a:latin typeface="Times New Roman" pitchFamily="18" charset="0"/>
                <a:cs typeface="Times New Roman" pitchFamily="18" charset="0"/>
              </a:rPr>
              <a:t>Finiteness</a:t>
            </a:r>
          </a:p>
          <a:p>
            <a:pPr>
              <a:lnSpc>
                <a:spcPct val="150000"/>
              </a:lnSpc>
            </a:pPr>
            <a:r>
              <a:rPr lang="en-US" sz="2000" dirty="0" smtClean="0">
                <a:latin typeface="Times New Roman" pitchFamily="18" charset="0"/>
                <a:cs typeface="Times New Roman" pitchFamily="18" charset="0"/>
              </a:rPr>
              <a:t>Effectiveness</a:t>
            </a:r>
          </a:p>
          <a:p>
            <a:pPr>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latin typeface="Times New Roman" pitchFamily="18" charset="0"/>
                <a:cs typeface="Times New Roman" pitchFamily="18" charset="0"/>
              </a:rPr>
              <a:t>Algorithm Development Life Cycle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In the life cycle of an algorithm for the development of an algorithm, the following phases are involved</a:t>
            </a:r>
          </a:p>
          <a:p>
            <a:pPr>
              <a:lnSpc>
                <a:spcPct val="150000"/>
              </a:lnSpc>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Algorithm design / Design Phase</a:t>
            </a:r>
          </a:p>
          <a:p>
            <a:pPr>
              <a:lnSpc>
                <a:spcPct val="150000"/>
              </a:lnSpc>
            </a:pPr>
            <a:r>
              <a:rPr lang="en-US" sz="2000" dirty="0" smtClean="0">
                <a:latin typeface="Times New Roman" pitchFamily="18" charset="0"/>
                <a:cs typeface="Times New Roman" pitchFamily="18" charset="0"/>
              </a:rPr>
              <a:t> ii) Writing Phase</a:t>
            </a:r>
          </a:p>
          <a:p>
            <a:pPr>
              <a:lnSpc>
                <a:spcPct val="150000"/>
              </a:lnSpc>
            </a:pPr>
            <a:r>
              <a:rPr lang="en-US" sz="2000" dirty="0" smtClean="0">
                <a:latin typeface="Times New Roman" pitchFamily="18" charset="0"/>
                <a:cs typeface="Times New Roman" pitchFamily="18" charset="0"/>
              </a:rPr>
              <a:t> iii) Testing / Experiment Phase</a:t>
            </a:r>
          </a:p>
          <a:p>
            <a:pPr>
              <a:lnSpc>
                <a:spcPct val="150000"/>
              </a:lnSpc>
            </a:pPr>
            <a:r>
              <a:rPr lang="en-US" sz="2000" dirty="0" smtClean="0">
                <a:latin typeface="Times New Roman" pitchFamily="18" charset="0"/>
                <a:cs typeface="Times New Roman" pitchFamily="18" charset="0"/>
              </a:rPr>
              <a:t> iv) Analysis of Algorithm / Analyzing Phase</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nSpc>
                <a:spcPct val="150000"/>
              </a:lnSpc>
            </a:pPr>
            <a:r>
              <a:rPr lang="en-US" sz="2000" dirty="0" smtClean="0">
                <a:latin typeface="Times New Roman" pitchFamily="18" charset="0"/>
                <a:cs typeface="Times New Roman" pitchFamily="18" charset="0"/>
              </a:rPr>
              <a:t>From the data structure point of view, following are some important categories of algorithms −</a:t>
            </a:r>
          </a:p>
          <a:p>
            <a:pPr>
              <a:lnSpc>
                <a:spcPct val="150000"/>
              </a:lnSpc>
            </a:pPr>
            <a:r>
              <a:rPr lang="en-US" sz="2000" dirty="0" smtClean="0">
                <a:latin typeface="Times New Roman" pitchFamily="18" charset="0"/>
                <a:cs typeface="Times New Roman" pitchFamily="18" charset="0"/>
              </a:rPr>
              <a:t>Search − Algorithm to search an item in a data structure.</a:t>
            </a:r>
          </a:p>
          <a:p>
            <a:pPr>
              <a:lnSpc>
                <a:spcPct val="150000"/>
              </a:lnSpc>
            </a:pPr>
            <a:r>
              <a:rPr lang="en-US" sz="2000" dirty="0" smtClean="0">
                <a:latin typeface="Times New Roman" pitchFamily="18" charset="0"/>
                <a:cs typeface="Times New Roman" pitchFamily="18" charset="0"/>
              </a:rPr>
              <a:t>Sort − Algorithm to sort items in a certain order.</a:t>
            </a:r>
          </a:p>
          <a:p>
            <a:pPr>
              <a:lnSpc>
                <a:spcPct val="150000"/>
              </a:lnSpc>
            </a:pPr>
            <a:r>
              <a:rPr lang="en-US" sz="2000" dirty="0" smtClean="0">
                <a:latin typeface="Times New Roman" pitchFamily="18" charset="0"/>
                <a:cs typeface="Times New Roman" pitchFamily="18" charset="0"/>
              </a:rPr>
              <a:t>Insert − Algorithm to insert item in a data structure.</a:t>
            </a:r>
          </a:p>
          <a:p>
            <a:pPr>
              <a:lnSpc>
                <a:spcPct val="150000"/>
              </a:lnSpc>
            </a:pPr>
            <a:r>
              <a:rPr lang="en-US" sz="2000" dirty="0" smtClean="0">
                <a:latin typeface="Times New Roman" pitchFamily="18" charset="0"/>
                <a:cs typeface="Times New Roman" pitchFamily="18" charset="0"/>
              </a:rPr>
              <a:t>Update − Algorithm to update an existing item in a data structure. Delete − Algorithm to</a:t>
            </a:r>
          </a:p>
          <a:p>
            <a:pPr>
              <a:lnSpc>
                <a:spcPct val="150000"/>
              </a:lnSpc>
            </a:pPr>
            <a:r>
              <a:rPr lang="en-US" sz="2000" dirty="0" smtClean="0">
                <a:latin typeface="Times New Roman" pitchFamily="18" charset="0"/>
                <a:cs typeface="Times New Roman" pitchFamily="18" charset="0"/>
              </a:rPr>
              <a:t>delete an existing item from a data structure.</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How to write an Algorithm?</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As we know that all programming languages share basic code constructs like loops (</a:t>
            </a:r>
            <a:r>
              <a:rPr lang="en-US" sz="2000" dirty="0" err="1" smtClean="0">
                <a:latin typeface="Times New Roman" pitchFamily="18" charset="0"/>
                <a:cs typeface="Times New Roman" pitchFamily="18" charset="0"/>
              </a:rPr>
              <a:t>do,for</a:t>
            </a:r>
            <a:r>
              <a:rPr lang="en-US" sz="2000" dirty="0" smtClean="0">
                <a:latin typeface="Times New Roman" pitchFamily="18" charset="0"/>
                <a:cs typeface="Times New Roman" pitchFamily="18" charset="0"/>
              </a:rPr>
              <a:t>, while), flow-control (if-else), etc. These common constructs can be used to write an algorithm.</a:t>
            </a:r>
          </a:p>
          <a:p>
            <a:pPr>
              <a:lnSpc>
                <a:spcPct val="150000"/>
              </a:lnSpc>
            </a:pPr>
            <a:r>
              <a:rPr lang="en-US" sz="2000" dirty="0" smtClean="0">
                <a:latin typeface="Times New Roman" pitchFamily="18" charset="0"/>
                <a:cs typeface="Times New Roman" pitchFamily="18" charset="0"/>
              </a:rPr>
              <a:t>We write algorithms in a step-by-step manner, but it is not always the case. Algorithm</a:t>
            </a:r>
          </a:p>
          <a:p>
            <a:pPr>
              <a:lnSpc>
                <a:spcPct val="150000"/>
              </a:lnSpc>
            </a:pPr>
            <a:r>
              <a:rPr lang="en-US" sz="2000" dirty="0" smtClean="0">
                <a:latin typeface="Times New Roman" pitchFamily="18" charset="0"/>
                <a:cs typeface="Times New Roman" pitchFamily="18" charset="0"/>
              </a:rPr>
              <a:t>writing is a process and is executed after the problem domain is well-defined.</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09600" y="1143000"/>
            <a:ext cx="7615624" cy="4343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Algorithm Analysis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Suppose M is an algorithm and n is the size of the input data. </a:t>
            </a:r>
          </a:p>
          <a:p>
            <a:pPr algn="just">
              <a:lnSpc>
                <a:spcPct val="150000"/>
              </a:lnSpc>
            </a:pPr>
            <a:r>
              <a:rPr lang="en-US" sz="2000" dirty="0" smtClean="0">
                <a:latin typeface="Times New Roman" pitchFamily="18" charset="0"/>
                <a:cs typeface="Times New Roman" pitchFamily="18" charset="0"/>
              </a:rPr>
              <a:t>The time and space used by the  algorithm M are two main measures for the efficiency of M. </a:t>
            </a:r>
          </a:p>
          <a:p>
            <a:pPr algn="just">
              <a:lnSpc>
                <a:spcPct val="150000"/>
              </a:lnSpc>
            </a:pPr>
            <a:r>
              <a:rPr lang="en-US" sz="2000" dirty="0" smtClean="0">
                <a:latin typeface="Times New Roman" pitchFamily="18" charset="0"/>
                <a:cs typeface="Times New Roman" pitchFamily="18" charset="0"/>
              </a:rPr>
              <a:t>The complexity of an algorithm M is the function f (n) which gives the running time and/or storage space requirement of the algorithm in terms of the size n of the input data</a:t>
            </a:r>
          </a:p>
          <a:p>
            <a:pPr algn="just">
              <a:lnSpc>
                <a:spcPct val="150000"/>
              </a:lnSpc>
            </a:pPr>
            <a:r>
              <a:rPr lang="en-US" sz="2000" dirty="0" smtClean="0">
                <a:latin typeface="Times New Roman" pitchFamily="18" charset="0"/>
                <a:cs typeface="Times New Roman" pitchFamily="18" charset="0"/>
              </a:rPr>
              <a:t>The performance of the algorithm can be measured on the scales of time and space</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a:lnSpc>
                <a:spcPct val="150000"/>
              </a:lnSpc>
            </a:pPr>
            <a:r>
              <a:rPr lang="en-US" sz="2000" dirty="0" smtClean="0">
                <a:latin typeface="Times New Roman" pitchFamily="18" charset="0"/>
                <a:cs typeface="Times New Roman" pitchFamily="18" charset="0"/>
              </a:rPr>
              <a:t>There are two kinds of analysis of algorithm may be possible:</a:t>
            </a:r>
          </a:p>
          <a:p>
            <a:pPr>
              <a:lnSpc>
                <a:spcPct val="150000"/>
              </a:lnSpc>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Apriori Analysis</a:t>
            </a:r>
            <a:r>
              <a:rPr lang="en-US" sz="2000" dirty="0" smtClean="0">
                <a:latin typeface="Times New Roman" pitchFamily="18" charset="0"/>
                <a:cs typeface="Times New Roman" pitchFamily="18" charset="0"/>
              </a:rPr>
              <a:t>: analysis (space and time) of an algorithm prior to running it on a specific system</a:t>
            </a:r>
          </a:p>
          <a:p>
            <a:pPr>
              <a:lnSpc>
                <a:spcPct val="150000"/>
              </a:lnSpc>
              <a:buNone/>
            </a:pPr>
            <a:r>
              <a:rPr lang="en-US" sz="2000" dirty="0" smtClean="0">
                <a:latin typeface="Times New Roman" pitchFamily="18" charset="0"/>
                <a:cs typeface="Times New Roman" pitchFamily="18" charset="0"/>
              </a:rPr>
              <a:t> 	ii) </a:t>
            </a:r>
            <a:r>
              <a:rPr lang="en-US" sz="2000" b="1" dirty="0" smtClean="0">
                <a:latin typeface="Times New Roman" pitchFamily="18" charset="0"/>
                <a:cs typeface="Times New Roman" pitchFamily="18" charset="0"/>
              </a:rPr>
              <a:t>Posteriori Analysis</a:t>
            </a:r>
            <a:r>
              <a:rPr lang="en-US" sz="2000" dirty="0" smtClean="0">
                <a:latin typeface="Times New Roman" pitchFamily="18" charset="0"/>
                <a:cs typeface="Times New Roman" pitchFamily="18" charset="0"/>
              </a:rPr>
              <a:t>: The actual amount of space and time taken by the algorithms are recorded during execution</a:t>
            </a:r>
            <a:endParaRPr lang="en-US" sz="2000" dirty="0">
              <a:latin typeface="Times New Roman" pitchFamily="18" charset="0"/>
              <a:cs typeface="Times New Roman" pitchFamily="18" charset="0"/>
            </a:endParaRPr>
          </a:p>
        </p:txBody>
      </p:sp>
      <p:sp>
        <p:nvSpPr>
          <p:cNvPr id="4" name="Rectangle 3"/>
          <p:cNvSpPr/>
          <p:nvPr/>
        </p:nvSpPr>
        <p:spPr>
          <a:xfrm>
            <a:off x="304800" y="3733800"/>
            <a:ext cx="8382000" cy="1704569"/>
          </a:xfrm>
          <a:prstGeom prst="rect">
            <a:avLst/>
          </a:prstGeom>
        </p:spPr>
        <p:txBody>
          <a:bodyPr wrap="square">
            <a:spAutoFit/>
          </a:bodyPr>
          <a:lstStyle/>
          <a:p>
            <a:pPr algn="just">
              <a:lnSpc>
                <a:spcPct val="150000"/>
              </a:lnSpc>
            </a:pPr>
            <a:r>
              <a:rPr lang="en-US" i="1" dirty="0" smtClean="0">
                <a:solidFill>
                  <a:srgbClr val="FF0000"/>
                </a:solidFill>
                <a:latin typeface="Times New Roman" pitchFamily="18" charset="0"/>
                <a:cs typeface="Times New Roman" pitchFamily="18" charset="0"/>
              </a:rPr>
              <a:t>In real-life, we cannot do posteriori analysis as software is generally made for an anonymous user, which runs it on a system different from those present in the industry. Therefore, in Apriori analysis, we use asymptotic notations to determine time and space complexity as they change from computer to computer but asymptotically they are same</a:t>
            </a:r>
            <a:endParaRPr lang="en-US"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1528</Words>
  <Application>Microsoft Office PowerPoint</Application>
  <PresentationFormat>On-screen Show (4:3)</PresentationFormat>
  <Paragraphs>140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Structures and Algorithms 21CSC201J</vt:lpstr>
      <vt:lpstr>Syllabus:</vt:lpstr>
      <vt:lpstr>Algorithm</vt:lpstr>
      <vt:lpstr>Algorithm Development Life Cycle</vt:lpstr>
      <vt:lpstr>Slide 5</vt:lpstr>
      <vt:lpstr>How to write an Algorithm?</vt:lpstr>
      <vt:lpstr>Slide 7</vt:lpstr>
      <vt:lpstr>Algorithm Analysis</vt:lpstr>
      <vt:lpstr>Slide 9</vt:lpstr>
      <vt:lpstr>Space &amp; Time Complexity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18CSC201J</dc:title>
  <dc:creator>user</dc:creator>
  <cp:lastModifiedBy>user</cp:lastModifiedBy>
  <cp:revision>17</cp:revision>
  <dcterms:created xsi:type="dcterms:W3CDTF">2006-08-16T00:00:00Z</dcterms:created>
  <dcterms:modified xsi:type="dcterms:W3CDTF">2023-05-25T10:13:52Z</dcterms:modified>
</cp:coreProperties>
</file>