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9" r:id="rId3"/>
    <p:sldId id="301" r:id="rId4"/>
    <p:sldId id="302" r:id="rId5"/>
    <p:sldId id="303" r:id="rId6"/>
    <p:sldId id="304" r:id="rId7"/>
    <p:sldId id="306" r:id="rId8"/>
    <p:sldId id="315" r:id="rId9"/>
    <p:sldId id="310" r:id="rId10"/>
    <p:sldId id="311" r:id="rId11"/>
    <p:sldId id="312" r:id="rId12"/>
    <p:sldId id="313" r:id="rId13"/>
    <p:sldId id="314" r:id="rId14"/>
    <p:sldId id="316" r:id="rId15"/>
    <p:sldId id="318" r:id="rId16"/>
    <p:sldId id="320" r:id="rId17"/>
    <p:sldId id="322" r:id="rId18"/>
    <p:sldId id="324" r:id="rId19"/>
    <p:sldId id="326" r:id="rId20"/>
    <p:sldId id="327" r:id="rId21"/>
    <p:sldId id="330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4CBD-187A-4C0D-BDE4-E33ABFA8BED5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B0B0C-65E3-4C27-ADD3-E20AC55C7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01000" cy="1981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 and Algorithms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21CSC201J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1350" y="1220788"/>
            <a:ext cx="7772400" cy="65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eaLnBrk="1" hangingPunct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 situation 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154113" y="3949702"/>
            <a:ext cx="6569076" cy="1373188"/>
            <a:chOff x="894" y="2464"/>
            <a:chExt cx="3971" cy="865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959" y="2741"/>
              <a:ext cx="750" cy="242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894" y="2464"/>
              <a:ext cx="3971" cy="865"/>
              <a:chOff x="894" y="2464"/>
              <a:chExt cx="3971" cy="865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894" y="3031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039" y="3079"/>
                <a:ext cx="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size-1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1088" y="2741"/>
                <a:ext cx="701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7" name="Rectangle 24"/>
              <p:cNvSpPr>
                <a:spLocks noChangeArrowheads="1"/>
              </p:cNvSpPr>
              <p:nvPr/>
            </p:nvSpPr>
            <p:spPr bwMode="auto">
              <a:xfrm>
                <a:off x="2878" y="2741"/>
                <a:ext cx="1454" cy="24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</a:p>
            </p:txBody>
          </p:sp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1789" y="2741"/>
                <a:ext cx="170" cy="2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2709" y="2741"/>
                <a:ext cx="169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711" y="2464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latin typeface="Tahoma" pitchFamily="34" charset="0"/>
                  </a:rPr>
                  <a:t>i</a:t>
                </a:r>
              </a:p>
            </p:txBody>
          </p:sp>
        </p:grp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67200" y="2286000"/>
            <a:ext cx="2438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remainder, unsorted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475656" y="2286000"/>
            <a:ext cx="2791544" cy="381000"/>
          </a:xfrm>
          <a:prstGeom prst="rect">
            <a:avLst/>
          </a:prstGeom>
          <a:solidFill>
            <a:schemeClr val="accent1">
              <a:alpha val="7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smallest elements, sorted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600200" y="187801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67400" y="1828800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67200" y="1878013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914400" y="2209800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475655" y="3387362"/>
            <a:ext cx="5266457" cy="381000"/>
            <a:chOff x="1066" y="2040"/>
            <a:chExt cx="3181" cy="240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711" y="2040"/>
              <a:ext cx="153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066" y="2040"/>
              <a:ext cx="1658" cy="24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210173" y="2934224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214063" y="3404824"/>
            <a:ext cx="268287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343275" y="3212975"/>
            <a:ext cx="1228725" cy="672861"/>
            <a:chOff x="2106" y="1870"/>
            <a:chExt cx="774" cy="484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2106" y="1870"/>
              <a:ext cx="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99" y="2354"/>
              <a:ext cx="5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14550" y="4773613"/>
            <a:ext cx="73129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523037" y="2934224"/>
            <a:ext cx="2263761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Compare and </a:t>
            </a:r>
          </a:p>
          <a:p>
            <a:pPr marL="742950" indent="-285750"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Shift till x[i] is </a:t>
            </a:r>
          </a:p>
          <a:p>
            <a:pPr marL="742950" indent="-285750"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larger.</a:t>
            </a:r>
          </a:p>
        </p:txBody>
      </p:sp>
    </p:spTree>
    <p:extLst>
      <p:ext uri="{BB962C8B-B14F-4D97-AF65-F5344CB8AC3E}">
        <p14:creationId xmlns:p14="http://schemas.microsoft.com/office/powerpoint/2010/main" xmlns="" val="11126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274320" y="873034"/>
            <a:ext cx="8208912" cy="563880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ins_sort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space;</a:t>
            </a:r>
          </a:p>
          <a:p>
            <a:endParaRPr lang="en-US" altLang="en-US" sz="14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 = I;</a:t>
            </a:r>
          </a:p>
          <a:p>
            <a:endParaRPr lang="en-US" altLang="en-US" sz="14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 space-1; j&gt;=0; j--)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&gt;key)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 = j;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[space] = key;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644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2954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Worst Case Time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Coemplexity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Big-O ]: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Case Time Complexity [Big-omega]: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O(n)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Time Complexity [Big-theta]: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762000"/>
            <a:ext cx="8001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ins_sort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unit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key;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unit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space;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unit</a:t>
            </a:r>
          </a:p>
          <a:p>
            <a:endParaRPr lang="en-US" altLang="en-US" sz="14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1unit+ (N-1+1) +N-1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2(N-1) – 2 operations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 = I;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N-1</a:t>
            </a:r>
          </a:p>
          <a:p>
            <a:endParaRPr lang="en-US" altLang="en-US" sz="14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 space-1; j&gt;=0; j--) 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//(N-1)+x+1+x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&gt;key)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//2x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//3x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 = j;    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   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//x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[space] = key;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//2(N-1)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 unit</a:t>
            </a:r>
          </a:p>
          <a:p>
            <a:r>
              <a:rPr lang="en-US" alt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0"/>
            <a:ext cx="561378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Case Time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Coemplexity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[ Big-O ]: O(n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7772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Bubble Sort-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Bubble sort is the easiest sorting algorithm to implement.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an in-place sorting algorithm.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no auxiliary data structures (extra space) while sorting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819400"/>
            <a:ext cx="838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Bubble Sort Works?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Bubble sort uses multiple passes (scans) through an array.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each pass, bubble sort compares the adjacent elements of the array.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then swaps the two elements if they are in the wrong order.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each pass, bubble sort places the next largest element to its proper position.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short, it bubbles down the largest element to its correct position.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"/>
            <a:ext cx="4724400" cy="319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429000"/>
            <a:ext cx="4800600" cy="326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4419600" cy="353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581400"/>
            <a:ext cx="4419600" cy="311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"/>
            <a:ext cx="52179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810000"/>
            <a:ext cx="5567364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809904" cy="262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048000"/>
            <a:ext cx="5014632" cy="329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 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bubble_sort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temp;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=0;i&lt;n-1;i++)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   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j=0;j&lt;n-1;j++)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Temp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[j+1]=temp;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080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Syllabus: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Unit 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 to Data Structures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Data Structure Operations, ADT, Algorithms – Searching techniques, Complexity – Time , Space Trade off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Algorithms – Sorting, Complexity – Time , Space Trade off 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Mathematical notations, Asymptotic notations-Big O, Omega, Theta, Data Structures and its Types, Linear and Non-Linear Data Structures, 1D, 2D Array Initialization, Accessing using Pointers, Declaring structures , Arrays of Structures and accessing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 2-modified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bubble_sort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temp;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&lt;n-1;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   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j=0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j&lt;n-1-I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;j++)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Temp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[j+1]=temp;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Complexity analysis of Algorithm 3- optimized code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bubble_sort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temp;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&lt;n-1;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      // 2N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Flag =0;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   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j=0; j&lt;n-1-I ;j++)      //(N-1) +x+1+x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[j+1])   //3x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Temp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[j];    //2x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[j+1];   //2x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[j+1]=temp;   //2x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flag =1;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}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if(flag ==0)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Break;                               summing them all gives  O(N*N)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78080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Sorting – The Task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 an array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x[0], x[1], … , x[size-1]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reorder entries so that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x[0] &lt;= x[1] &lt;=  . . . &lt;= x[size-1]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, List is in non-decreasing order.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can also sort a list of elements in non-increasing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27354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Sorting – Example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386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Original list: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10, 30, 20, 80, 70, 10, 60, 40, 70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non-decreasing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10, 10, 20, 30, 40, 60, 70, 70, 80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non-increasing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80, 70, 70, 60, 40, 30, 20, 10, 10</a:t>
            </a:r>
          </a:p>
        </p:txBody>
      </p:sp>
    </p:spTree>
    <p:extLst>
      <p:ext uri="{BB962C8B-B14F-4D97-AF65-F5344CB8AC3E}">
        <p14:creationId xmlns:p14="http://schemas.microsoft.com/office/powerpoint/2010/main" xmlns="" val="10173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Sorting Problem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2971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Unsorted list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04800" y="1295400"/>
            <a:ext cx="8610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do we want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-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to be sorted in order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93725" y="300513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x: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50925" y="2547938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705600" y="243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219200" y="4876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list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962400" y="37338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Issues in Sorting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Many issues are there in sorting techniques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rearrange a given set of data?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data structures are more suitable to store data prior to their sorting?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fast the sorting can be achieved?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sorting can be done in a memory constraint situation?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sort various types of data?</a:t>
            </a:r>
          </a:p>
          <a:p>
            <a:pPr marL="914400" marR="0" lvl="2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6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Sorting Algorithms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Basic operation involved in this type of sorting technique is comparison. A data item is compared with other items in the list of items in order to find its place in the sorted list. </a:t>
            </a:r>
          </a:p>
          <a:p>
            <a:pPr marR="0" lvl="2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Insertion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Bubble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733800"/>
            <a:ext cx="8153400" cy="237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Sorting by comparison – Insertion:</a:t>
            </a:r>
          </a:p>
          <a:p>
            <a:pPr marL="0" lvl="2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en-US" sz="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a given list of items, one item is considered at a time. The item chosen is then inserted into an appropriate position relative to the previously sorted items. The item can be inserted into the same list or to a different list.</a:t>
            </a:r>
          </a:p>
          <a:p>
            <a:pPr marL="0" lvl="2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e.g.: Insertion sort</a:t>
            </a:r>
          </a:p>
        </p:txBody>
      </p:sp>
    </p:spTree>
    <p:extLst>
      <p:ext uri="{BB962C8B-B14F-4D97-AF65-F5344CB8AC3E}">
        <p14:creationId xmlns:p14="http://schemas.microsoft.com/office/powerpoint/2010/main" xmlns="" val="16915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705600"/>
          </a:xfrm>
        </p:spPr>
        <p:txBody>
          <a:bodyPr/>
          <a:lstStyle/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sz="2000" b="1" kern="0" dirty="0" smtClean="0">
                <a:latin typeface="Times New Roman" pitchFamily="18" charset="0"/>
                <a:cs typeface="Times New Roman" pitchFamily="18" charset="0"/>
              </a:rPr>
              <a:t>Sorting by comparison – Selection: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20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First the smallest (or largest) item is located and it is separated from the rest; then the next smallest (or next largest) is selected and so on until all item are separated.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e.g.: Selection sort, Heap sort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sz="20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sz="2000" b="1" kern="0" dirty="0" smtClean="0">
                <a:latin typeface="Times New Roman" pitchFamily="18" charset="0"/>
                <a:cs typeface="Times New Roman" pitchFamily="18" charset="0"/>
              </a:rPr>
              <a:t>Sorting by comparison – Exchange: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20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If two items are found to be out of order, they are interchanged. The process is repeated until no more exchange is required.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e.g.: Bubble sort, Shell Sort, Quick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sz="2000" b="1" kern="0" dirty="0" smtClean="0">
                <a:latin typeface="Times New Roman" pitchFamily="18" charset="0"/>
                <a:cs typeface="Times New Roman" pitchFamily="18" charset="0"/>
              </a:rPr>
              <a:t>Sorting by comparison – Enumeration: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20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Two or more input lists are merged into an output list and while merging the items, an input list is chosen following the required sorting order.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e.g.: Merge sort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098" name="Picture 2" descr="../_images/insertion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00800" cy="504056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8529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Insertion Sort - Example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4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699</Words>
  <Application>Microsoft Office PowerPoint</Application>
  <PresentationFormat>On-screen Show (4:3)</PresentationFormat>
  <Paragraphs>215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Structures and Algorithms 21CSC201J</vt:lpstr>
      <vt:lpstr>Syllabus:</vt:lpstr>
      <vt:lpstr>Sorting – The Task</vt:lpstr>
      <vt:lpstr>Sorting – Example</vt:lpstr>
      <vt:lpstr>Sorting Problem</vt:lpstr>
      <vt:lpstr>Issues in Sorting</vt:lpstr>
      <vt:lpstr>Sorting Algorithms</vt:lpstr>
      <vt:lpstr>Slide 8</vt:lpstr>
      <vt:lpstr>Insertion Sort - Example</vt:lpstr>
      <vt:lpstr>Insertion Sort</vt:lpstr>
      <vt:lpstr>Insertion Sort</vt:lpstr>
      <vt:lpstr>Insertion Sort: Complexity Analysis</vt:lpstr>
      <vt:lpstr>Slide 13</vt:lpstr>
      <vt:lpstr>Slide 14</vt:lpstr>
      <vt:lpstr>Slide 15</vt:lpstr>
      <vt:lpstr>Slide 16</vt:lpstr>
      <vt:lpstr>Slide 17</vt:lpstr>
      <vt:lpstr>Slide 18</vt:lpstr>
      <vt:lpstr>Algorithm 1</vt:lpstr>
      <vt:lpstr>Algorithm 2-modified</vt:lpstr>
      <vt:lpstr>Complexity analysis of Algorithm 3- optimized code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user</dc:creator>
  <cp:lastModifiedBy>user</cp:lastModifiedBy>
  <cp:revision>114</cp:revision>
  <dcterms:created xsi:type="dcterms:W3CDTF">2006-08-16T00:00:00Z</dcterms:created>
  <dcterms:modified xsi:type="dcterms:W3CDTF">2023-05-25T10:14:29Z</dcterms:modified>
</cp:coreProperties>
</file>