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9" r:id="rId3"/>
    <p:sldId id="283" r:id="rId4"/>
    <p:sldId id="284" r:id="rId5"/>
    <p:sldId id="303" r:id="rId6"/>
    <p:sldId id="300" r:id="rId7"/>
    <p:sldId id="304" r:id="rId8"/>
    <p:sldId id="301" r:id="rId9"/>
    <p:sldId id="302" r:id="rId10"/>
    <p:sldId id="305" r:id="rId11"/>
    <p:sldId id="306" r:id="rId12"/>
    <p:sldId id="307" r:id="rId13"/>
    <p:sldId id="308" r:id="rId14"/>
    <p:sldId id="309" r:id="rId15"/>
    <p:sldId id="310" r:id="rId16"/>
    <p:sldId id="31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64CBD-187A-4C0D-BDE4-E33ABFA8BED5}" type="datetimeFigureOut">
              <a:rPr lang="en-US" smtClean="0"/>
              <a:pPr/>
              <a:t>5/25/2023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B0B0C-65E3-4C27-ADD3-E20AC55C78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8001000" cy="1981200"/>
          </a:xfrm>
        </p:spPr>
        <p:txBody>
          <a:bodyPr/>
          <a:lstStyle/>
          <a:p>
            <a:r>
              <a:rPr lang="en-US" dirty="0" smtClean="0">
                <a:latin typeface="Times New Roman" pitchFamily="18" charset="0"/>
                <a:cs typeface="Times New Roman" pitchFamily="18" charset="0"/>
              </a:rPr>
              <a:t>Data Structures and Algorithms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21CSC201J</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229600" cy="4267200"/>
          </a:xfrm>
        </p:spPr>
        <p:txBody>
          <a:bodyPr>
            <a:normAutofit/>
          </a:bodyPr>
          <a:lstStyle/>
          <a:p>
            <a:pPr>
              <a:buNone/>
            </a:pPr>
            <a:r>
              <a:rPr lang="en-US" sz="2400" b="1" dirty="0" smtClean="0">
                <a:latin typeface="Times New Roman" pitchFamily="18" charset="0"/>
                <a:cs typeface="Times New Roman" pitchFamily="18" charset="0"/>
              </a:rPr>
              <a:t>Growth Functions </a:t>
            </a:r>
            <a:r>
              <a:rPr lang="en-US" sz="2400" b="1" dirty="0" smtClean="0">
                <a:latin typeface="Times New Roman" pitchFamily="18" charset="0"/>
                <a:cs typeface="Times New Roman" pitchFamily="18" charset="0"/>
              </a:rPr>
              <a:t>of Algorithm</a:t>
            </a:r>
          </a:p>
          <a:p>
            <a:pPr>
              <a:lnSpc>
                <a:spcPct val="150000"/>
              </a:lnSpc>
            </a:pPr>
            <a:r>
              <a:rPr lang="en-US" sz="2000" dirty="0" smtClean="0">
                <a:latin typeface="Times New Roman" pitchFamily="18" charset="0"/>
                <a:cs typeface="Times New Roman" pitchFamily="18" charset="0"/>
              </a:rPr>
              <a:t>The big-O notation is used to classify algorithms by how they respond in their processing time </a:t>
            </a:r>
            <a:r>
              <a:rPr lang="en-US" sz="2000" dirty="0" smtClean="0">
                <a:latin typeface="Times New Roman" pitchFamily="18" charset="0"/>
                <a:cs typeface="Times New Roman" pitchFamily="18" charset="0"/>
              </a:rPr>
              <a:t>or working </a:t>
            </a:r>
            <a:r>
              <a:rPr lang="en-US" sz="2000" dirty="0" smtClean="0">
                <a:latin typeface="Times New Roman" pitchFamily="18" charset="0"/>
                <a:cs typeface="Times New Roman" pitchFamily="18" charset="0"/>
              </a:rPr>
              <a:t>space requirements to changes in the input size.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Order </a:t>
            </a:r>
            <a:r>
              <a:rPr lang="en-US" sz="2000" dirty="0" smtClean="0">
                <a:latin typeface="Times New Roman" pitchFamily="18" charset="0"/>
                <a:cs typeface="Times New Roman" pitchFamily="18" charset="0"/>
              </a:rPr>
              <a:t>of growth in algorithm means how </a:t>
            </a:r>
            <a:r>
              <a:rPr lang="en-US" sz="2000" dirty="0" smtClean="0">
                <a:latin typeface="Times New Roman" pitchFamily="18" charset="0"/>
                <a:cs typeface="Times New Roman" pitchFamily="18" charset="0"/>
              </a:rPr>
              <a:t>the time </a:t>
            </a:r>
            <a:r>
              <a:rPr lang="en-US" sz="2000" dirty="0" smtClean="0">
                <a:latin typeface="Times New Roman" pitchFamily="18" charset="0"/>
                <a:cs typeface="Times New Roman" pitchFamily="18" charset="0"/>
              </a:rPr>
              <a:t>or space for computation increases with input size, i.e. how the growth function grows with </a:t>
            </a:r>
            <a:r>
              <a:rPr lang="en-US" sz="2000" dirty="0" smtClean="0">
                <a:latin typeface="Times New Roman" pitchFamily="18" charset="0"/>
                <a:cs typeface="Times New Roman" pitchFamily="18" charset="0"/>
              </a:rPr>
              <a:t>the input </a:t>
            </a:r>
            <a:r>
              <a:rPr lang="en-US" sz="2000" dirty="0" smtClean="0">
                <a:latin typeface="Times New Roman" pitchFamily="18" charset="0"/>
                <a:cs typeface="Times New Roman" pitchFamily="18" charset="0"/>
              </a:rPr>
              <a:t>size.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Based </a:t>
            </a:r>
            <a:r>
              <a:rPr lang="en-US" sz="2000" dirty="0" smtClean="0">
                <a:latin typeface="Times New Roman" pitchFamily="18" charset="0"/>
                <a:cs typeface="Times New Roman" pitchFamily="18" charset="0"/>
              </a:rPr>
              <a:t>on growth functions, the algorithm can be categorized as follows:</a:t>
            </a:r>
            <a:endParaRPr lang="en-US" sz="2000" dirty="0">
              <a:latin typeface="Times New Roman" pitchFamily="18" charset="0"/>
              <a:cs typeface="Times New Roman" pitchFamily="18" charset="0"/>
            </a:endParaRPr>
          </a:p>
        </p:txBody>
      </p:sp>
      <p:sp>
        <p:nvSpPr>
          <p:cNvPr id="4" name="Rectangle 3"/>
          <p:cNvSpPr/>
          <p:nvPr/>
        </p:nvSpPr>
        <p:spPr>
          <a:xfrm>
            <a:off x="152400" y="4267200"/>
            <a:ext cx="8991600" cy="2400657"/>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1. Constant </a:t>
            </a:r>
            <a:r>
              <a:rPr lang="en-US" sz="2000" b="1" dirty="0" smtClean="0">
                <a:latin typeface="Times New Roman" pitchFamily="18" charset="0"/>
                <a:cs typeface="Times New Roman" pitchFamily="18" charset="0"/>
              </a:rPr>
              <a:t>time algorithms [ O(1) ]:</a:t>
            </a:r>
          </a:p>
          <a:p>
            <a:pPr>
              <a:lnSpc>
                <a:spcPct val="150000"/>
              </a:lnSpc>
            </a:pPr>
            <a:r>
              <a:rPr lang="en-US" sz="2000" dirty="0" smtClean="0">
                <a:latin typeface="Times New Roman" pitchFamily="18" charset="0"/>
                <a:cs typeface="Times New Roman" pitchFamily="18" charset="0"/>
              </a:rPr>
              <a:t>This means that the algorithm requires the same fixed number of steps regardless of the </a:t>
            </a:r>
            <a:r>
              <a:rPr lang="en-US" sz="2000" dirty="0" smtClean="0">
                <a:latin typeface="Times New Roman" pitchFamily="18" charset="0"/>
                <a:cs typeface="Times New Roman" pitchFamily="18" charset="0"/>
              </a:rPr>
              <a:t>size of </a:t>
            </a:r>
            <a:r>
              <a:rPr lang="en-US" sz="2000" dirty="0" smtClean="0">
                <a:latin typeface="Times New Roman" pitchFamily="18" charset="0"/>
                <a:cs typeface="Times New Roman" pitchFamily="18" charset="0"/>
              </a:rPr>
              <a:t>the task.</a:t>
            </a:r>
          </a:p>
          <a:p>
            <a:pPr>
              <a:lnSpc>
                <a:spcPct val="150000"/>
              </a:lnSpc>
            </a:pPr>
            <a:r>
              <a:rPr lang="en-US" sz="2000" b="1" i="1" dirty="0" smtClean="0">
                <a:latin typeface="Times New Roman" pitchFamily="18" charset="0"/>
                <a:cs typeface="Times New Roman" pitchFamily="18" charset="0"/>
              </a:rPr>
              <a:t>Example: Array access, Push and pop operations for a stack, </a:t>
            </a:r>
            <a:r>
              <a:rPr lang="en-US" sz="2000" b="1" i="1" dirty="0" err="1" smtClean="0">
                <a:latin typeface="Times New Roman" pitchFamily="18" charset="0"/>
                <a:cs typeface="Times New Roman" pitchFamily="18" charset="0"/>
              </a:rPr>
              <a:t>enqueue</a:t>
            </a:r>
            <a:r>
              <a:rPr lang="en-US" sz="2000" b="1" i="1" dirty="0" smtClean="0">
                <a:latin typeface="Times New Roman" pitchFamily="18" charset="0"/>
                <a:cs typeface="Times New Roman" pitchFamily="18" charset="0"/>
              </a:rPr>
              <a:t> and </a:t>
            </a:r>
            <a:r>
              <a:rPr lang="en-US" sz="2000" b="1" i="1" dirty="0" err="1" smtClean="0">
                <a:latin typeface="Times New Roman" pitchFamily="18" charset="0"/>
                <a:cs typeface="Times New Roman" pitchFamily="18" charset="0"/>
              </a:rPr>
              <a:t>dequeue</a:t>
            </a:r>
            <a:r>
              <a:rPr lang="en-US" sz="2000" b="1" i="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operations </a:t>
            </a: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queue.</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8229600" cy="4525963"/>
          </a:xfrm>
        </p:spPr>
        <p:txBody>
          <a:bodyPr>
            <a:normAutofit/>
          </a:bodyPr>
          <a:lstStyle/>
          <a:p>
            <a:pPr>
              <a:lnSpc>
                <a:spcPct val="150000"/>
              </a:lnSpc>
              <a:buNone/>
            </a:pPr>
            <a:r>
              <a:rPr lang="en-US" sz="2000" b="1" dirty="0" smtClean="0">
                <a:latin typeface="Times New Roman" pitchFamily="18" charset="0"/>
                <a:cs typeface="Times New Roman" pitchFamily="18" charset="0"/>
              </a:rPr>
              <a:t>2. Logarithmic </a:t>
            </a:r>
            <a:r>
              <a:rPr lang="en-US" sz="2000" b="1" dirty="0" smtClean="0">
                <a:latin typeface="Times New Roman" pitchFamily="18" charset="0"/>
                <a:cs typeface="Times New Roman" pitchFamily="18" charset="0"/>
              </a:rPr>
              <a:t>time algorithms [ O ( ) ]:</a:t>
            </a:r>
          </a:p>
          <a:p>
            <a:pPr>
              <a:lnSpc>
                <a:spcPct val="150000"/>
              </a:lnSpc>
            </a:pPr>
            <a:r>
              <a:rPr lang="en-US" sz="2000" dirty="0" smtClean="0">
                <a:latin typeface="Times New Roman" pitchFamily="18" charset="0"/>
                <a:cs typeface="Times New Roman" pitchFamily="18" charset="0"/>
              </a:rPr>
              <a:t>Logarithm time algorithms mean that T(n) is upper bounded by logarithmic of the input </a:t>
            </a:r>
            <a:r>
              <a:rPr lang="en-US" sz="2000" dirty="0" smtClean="0">
                <a:latin typeface="Times New Roman" pitchFamily="18" charset="0"/>
                <a:cs typeface="Times New Roman" pitchFamily="18" charset="0"/>
              </a:rPr>
              <a:t>size, i.e</a:t>
            </a:r>
            <a:r>
              <a:rPr lang="en-US" sz="2000" dirty="0" smtClean="0">
                <a:latin typeface="Times New Roman" pitchFamily="18" charset="0"/>
                <a:cs typeface="Times New Roman" pitchFamily="18" charset="0"/>
              </a:rPr>
              <a:t>. T(n) = </a:t>
            </a:r>
            <a:r>
              <a:rPr lang="en-US" sz="2000" dirty="0" err="1" smtClean="0">
                <a:latin typeface="Times New Roman" pitchFamily="18" charset="0"/>
                <a:cs typeface="Times New Roman" pitchFamily="18" charset="0"/>
              </a:rPr>
              <a:t>logn</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nSpc>
                <a:spcPct val="150000"/>
              </a:lnSpc>
            </a:pPr>
            <a:r>
              <a:rPr lang="en-US" sz="2000" b="1" i="1" dirty="0" smtClean="0">
                <a:latin typeface="Times New Roman" pitchFamily="18" charset="0"/>
                <a:cs typeface="Times New Roman" pitchFamily="18" charset="0"/>
              </a:rPr>
              <a:t>Example: Binary search in a sorted list of n elements, Insert and Find operations for a </a:t>
            </a:r>
            <a:r>
              <a:rPr lang="en-US" sz="2000" b="1" i="1" dirty="0" smtClean="0">
                <a:latin typeface="Times New Roman" pitchFamily="18" charset="0"/>
                <a:cs typeface="Times New Roman" pitchFamily="18" charset="0"/>
              </a:rPr>
              <a:t>binary </a:t>
            </a:r>
            <a:r>
              <a:rPr lang="en-US" sz="2000" dirty="0" smtClean="0">
                <a:latin typeface="Times New Roman" pitchFamily="18" charset="0"/>
                <a:cs typeface="Times New Roman" pitchFamily="18" charset="0"/>
              </a:rPr>
              <a:t>search </a:t>
            </a:r>
            <a:r>
              <a:rPr lang="en-US" sz="2000" dirty="0" smtClean="0">
                <a:latin typeface="Times New Roman" pitchFamily="18" charset="0"/>
                <a:cs typeface="Times New Roman" pitchFamily="18" charset="0"/>
              </a:rPr>
              <a:t>tree with n nodes, Insert and Remove operations for a heap with n nodes, etc</a:t>
            </a:r>
            <a:endParaRPr lang="en-US" sz="2000" dirty="0">
              <a:latin typeface="Times New Roman" pitchFamily="18" charset="0"/>
              <a:cs typeface="Times New Roman" pitchFamily="18" charset="0"/>
            </a:endParaRPr>
          </a:p>
        </p:txBody>
      </p:sp>
      <p:sp>
        <p:nvSpPr>
          <p:cNvPr id="4" name="Rectangle 3"/>
          <p:cNvSpPr/>
          <p:nvPr/>
        </p:nvSpPr>
        <p:spPr>
          <a:xfrm>
            <a:off x="609600" y="3657600"/>
            <a:ext cx="8153400" cy="1938992"/>
          </a:xfrm>
          <a:prstGeom prst="rect">
            <a:avLst/>
          </a:prstGeom>
        </p:spPr>
        <p:txBody>
          <a:bodyPr wrap="square">
            <a:spAutoFit/>
          </a:bodyPr>
          <a:lstStyle/>
          <a:p>
            <a:pPr>
              <a:lnSpc>
                <a:spcPct val="150000"/>
              </a:lnSpc>
            </a:pPr>
            <a:r>
              <a:rPr lang="pt-BR" sz="2000" b="1" dirty="0" smtClean="0">
                <a:latin typeface="Times New Roman" pitchFamily="18" charset="0"/>
                <a:cs typeface="Times New Roman" pitchFamily="18" charset="0"/>
              </a:rPr>
              <a:t>3. Linear </a:t>
            </a:r>
            <a:r>
              <a:rPr lang="pt-BR" sz="2000" b="1" dirty="0" smtClean="0">
                <a:latin typeface="Times New Roman" pitchFamily="18" charset="0"/>
                <a:cs typeface="Times New Roman" pitchFamily="18" charset="0"/>
              </a:rPr>
              <a:t>time algorithms [ O (n) ]:</a:t>
            </a:r>
          </a:p>
          <a:p>
            <a:pPr>
              <a:lnSpc>
                <a:spcPct val="150000"/>
              </a:lnSpc>
            </a:pPr>
            <a:r>
              <a:rPr lang="en-US" sz="2000" dirty="0" smtClean="0">
                <a:latin typeface="Times New Roman" pitchFamily="18" charset="0"/>
                <a:cs typeface="Times New Roman" pitchFamily="18" charset="0"/>
              </a:rPr>
              <a:t>Linear time algorithm means that for large enough input sizes the running time </a:t>
            </a:r>
            <a:r>
              <a:rPr lang="en-US" sz="2000" dirty="0" smtClean="0">
                <a:latin typeface="Times New Roman" pitchFamily="18" charset="0"/>
                <a:cs typeface="Times New Roman" pitchFamily="18" charset="0"/>
              </a:rPr>
              <a:t>increases linearly </a:t>
            </a:r>
            <a:r>
              <a:rPr lang="en-US" sz="2000" dirty="0" smtClean="0">
                <a:latin typeface="Times New Roman" pitchFamily="18" charset="0"/>
                <a:cs typeface="Times New Roman" pitchFamily="18" charset="0"/>
              </a:rPr>
              <a:t>with the size of the input.</a:t>
            </a:r>
          </a:p>
          <a:p>
            <a:pPr>
              <a:lnSpc>
                <a:spcPct val="150000"/>
              </a:lnSpc>
            </a:pPr>
            <a:r>
              <a:rPr lang="en-US" sz="2000" b="1" i="1" dirty="0" smtClean="0">
                <a:latin typeface="Times New Roman" pitchFamily="18" charset="0"/>
                <a:cs typeface="Times New Roman" pitchFamily="18" charset="0"/>
              </a:rPr>
              <a:t>Example: Array traversal</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229600" cy="3323987"/>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4</a:t>
            </a:r>
            <a:r>
              <a:rPr lang="en-US" sz="2000" b="1" dirty="0" smtClean="0">
                <a:latin typeface="Times New Roman" pitchFamily="18" charset="0"/>
                <a:cs typeface="Times New Roman" pitchFamily="18" charset="0"/>
              </a:rPr>
              <a:t>. Polynomial </a:t>
            </a:r>
            <a:r>
              <a:rPr lang="en-US" sz="2000" b="1" dirty="0" smtClean="0">
                <a:latin typeface="Times New Roman" pitchFamily="18" charset="0"/>
                <a:cs typeface="Times New Roman" pitchFamily="18" charset="0"/>
              </a:rPr>
              <a:t>time algorithms [O (</a:t>
            </a:r>
            <a:r>
              <a:rPr lang="en-US" sz="2000" b="1" dirty="0" err="1" smtClean="0">
                <a:latin typeface="Times New Roman" pitchFamily="18" charset="0"/>
                <a:cs typeface="Times New Roman" pitchFamily="18" charset="0"/>
              </a:rPr>
              <a:t>nk</a:t>
            </a:r>
            <a:r>
              <a:rPr lang="en-US" sz="2000" b="1" dirty="0" smtClean="0">
                <a:latin typeface="Times New Roman" pitchFamily="18" charset="0"/>
                <a:cs typeface="Times New Roman" pitchFamily="18" charset="0"/>
              </a:rPr>
              <a:t>), for k &gt; 1 ]:</a:t>
            </a:r>
          </a:p>
          <a:p>
            <a:pPr>
              <a:lnSpc>
                <a:spcPct val="150000"/>
              </a:lnSpc>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Quadratic time (O (n2)) algorithm: The number of operations is proportional to </a:t>
            </a:r>
            <a:r>
              <a:rPr lang="en-US" sz="2000" dirty="0" smtClean="0">
                <a:latin typeface="Times New Roman" pitchFamily="18" charset="0"/>
                <a:cs typeface="Times New Roman" pitchFamily="18" charset="0"/>
              </a:rPr>
              <a:t>the size </a:t>
            </a:r>
            <a:r>
              <a:rPr lang="en-US" sz="2000" dirty="0" smtClean="0">
                <a:latin typeface="Times New Roman" pitchFamily="18" charset="0"/>
                <a:cs typeface="Times New Roman" pitchFamily="18" charset="0"/>
              </a:rPr>
              <a:t>of the task squared.</a:t>
            </a:r>
          </a:p>
          <a:p>
            <a:pPr>
              <a:lnSpc>
                <a:spcPct val="150000"/>
              </a:lnSpc>
            </a:pPr>
            <a:r>
              <a:rPr lang="en-US" sz="2000" b="1" i="1" dirty="0" smtClean="0">
                <a:latin typeface="Times New Roman" pitchFamily="18" charset="0"/>
                <a:cs typeface="Times New Roman" pitchFamily="18" charset="0"/>
              </a:rPr>
              <a:t>Example: Slow sorting algorithms, for example, selection sort of n elements.</a:t>
            </a:r>
          </a:p>
          <a:p>
            <a:pPr>
              <a:lnSpc>
                <a:spcPct val="150000"/>
              </a:lnSpc>
            </a:pPr>
            <a:r>
              <a:rPr lang="en-US" sz="2000" dirty="0" smtClean="0">
                <a:latin typeface="Times New Roman" pitchFamily="18" charset="0"/>
                <a:cs typeface="Times New Roman" pitchFamily="18" charset="0"/>
              </a:rPr>
              <a:t>ii) Cubic time (O (n3)) algorithm: The number of operations is proportional to the </a:t>
            </a:r>
            <a:r>
              <a:rPr lang="en-US" sz="2000" dirty="0" smtClean="0">
                <a:latin typeface="Times New Roman" pitchFamily="18" charset="0"/>
                <a:cs typeface="Times New Roman" pitchFamily="18" charset="0"/>
              </a:rPr>
              <a:t>size of </a:t>
            </a:r>
            <a:r>
              <a:rPr lang="en-US" sz="2000" dirty="0" smtClean="0">
                <a:latin typeface="Times New Roman" pitchFamily="18" charset="0"/>
                <a:cs typeface="Times New Roman" pitchFamily="18" charset="0"/>
              </a:rPr>
              <a:t>the task cubed.</a:t>
            </a:r>
          </a:p>
          <a:p>
            <a:pPr>
              <a:lnSpc>
                <a:spcPct val="150000"/>
              </a:lnSpc>
            </a:pPr>
            <a:r>
              <a:rPr lang="en-US" sz="2000" b="1" i="1" dirty="0" smtClean="0">
                <a:latin typeface="Times New Roman" pitchFamily="18" charset="0"/>
                <a:cs typeface="Times New Roman" pitchFamily="18" charset="0"/>
              </a:rPr>
              <a:t>Example: Matrix multiplication</a:t>
            </a:r>
            <a:endParaRPr lang="en-US" sz="2000" dirty="0">
              <a:latin typeface="Times New Roman" pitchFamily="18" charset="0"/>
              <a:cs typeface="Times New Roman" pitchFamily="18" charset="0"/>
            </a:endParaRPr>
          </a:p>
        </p:txBody>
      </p:sp>
      <p:sp>
        <p:nvSpPr>
          <p:cNvPr id="5" name="Rectangle 4"/>
          <p:cNvSpPr/>
          <p:nvPr/>
        </p:nvSpPr>
        <p:spPr>
          <a:xfrm>
            <a:off x="457200" y="3534013"/>
            <a:ext cx="8686800" cy="2400657"/>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5. Exponential </a:t>
            </a:r>
            <a:r>
              <a:rPr lang="en-US" sz="2000" b="1" dirty="0" smtClean="0">
                <a:latin typeface="Times New Roman" pitchFamily="18" charset="0"/>
                <a:cs typeface="Times New Roman" pitchFamily="18" charset="0"/>
              </a:rPr>
              <a:t>time algorithms [ O (</a:t>
            </a:r>
            <a:r>
              <a:rPr lang="en-US" sz="2000" b="1" dirty="0" err="1" smtClean="0">
                <a:latin typeface="Times New Roman" pitchFamily="18" charset="0"/>
                <a:cs typeface="Times New Roman" pitchFamily="18" charset="0"/>
              </a:rPr>
              <a:t>kn</a:t>
            </a:r>
            <a:r>
              <a:rPr lang="en-US" sz="2000" b="1" dirty="0" smtClean="0">
                <a:latin typeface="Times New Roman" pitchFamily="18" charset="0"/>
                <a:cs typeface="Times New Roman" pitchFamily="18" charset="0"/>
              </a:rPr>
              <a:t>), for k&gt;1 ]:</a:t>
            </a:r>
          </a:p>
          <a:p>
            <a:pPr>
              <a:lnSpc>
                <a:spcPct val="150000"/>
              </a:lnSpc>
            </a:pPr>
            <a:r>
              <a:rPr lang="en-US" sz="2000" dirty="0" smtClean="0">
                <a:latin typeface="Times New Roman" pitchFamily="18" charset="0"/>
                <a:cs typeface="Times New Roman" pitchFamily="18" charset="0"/>
              </a:rPr>
              <a:t>Exponential time algorithm means that T(n) is upper bounded by exponential expression </a:t>
            </a:r>
            <a:r>
              <a:rPr lang="en-US" sz="2000" dirty="0" smtClean="0">
                <a:latin typeface="Times New Roman" pitchFamily="18" charset="0"/>
                <a:cs typeface="Times New Roman" pitchFamily="18" charset="0"/>
              </a:rPr>
              <a:t>of </a:t>
            </a:r>
            <a:r>
              <a:rPr lang="de-DE" sz="2000" dirty="0" smtClean="0">
                <a:latin typeface="Times New Roman" pitchFamily="18" charset="0"/>
                <a:cs typeface="Times New Roman" pitchFamily="18" charset="0"/>
              </a:rPr>
              <a:t>input </a:t>
            </a:r>
            <a:r>
              <a:rPr lang="de-DE" sz="2000" dirty="0" smtClean="0">
                <a:latin typeface="Times New Roman" pitchFamily="18" charset="0"/>
                <a:cs typeface="Times New Roman" pitchFamily="18" charset="0"/>
              </a:rPr>
              <a:t>size, i.e. T(n) = kn</a:t>
            </a:r>
          </a:p>
          <a:p>
            <a:pPr>
              <a:lnSpc>
                <a:spcPct val="150000"/>
              </a:lnSpc>
            </a:pPr>
            <a:r>
              <a:rPr lang="en-US" sz="2000" b="1" i="1" dirty="0" smtClean="0">
                <a:latin typeface="Times New Roman" pitchFamily="18" charset="0"/>
                <a:cs typeface="Times New Roman" pitchFamily="18" charset="0"/>
              </a:rPr>
              <a:t>Example: Towers of Hanoi, implementation of recursive Fibonacci, generating </a:t>
            </a:r>
            <a:r>
              <a:rPr lang="en-US" sz="2000" b="1" i="1" dirty="0" smtClean="0">
                <a:latin typeface="Times New Roman" pitchFamily="18" charset="0"/>
                <a:cs typeface="Times New Roman" pitchFamily="18" charset="0"/>
              </a:rPr>
              <a:t>all </a:t>
            </a:r>
            <a:r>
              <a:rPr lang="en-US" sz="2000" dirty="0" smtClean="0">
                <a:latin typeface="Times New Roman" pitchFamily="18" charset="0"/>
                <a:cs typeface="Times New Roman" pitchFamily="18" charset="0"/>
              </a:rPr>
              <a:t>permutations </a:t>
            </a:r>
            <a:r>
              <a:rPr lang="en-US" sz="2000" dirty="0" smtClean="0">
                <a:latin typeface="Times New Roman" pitchFamily="18" charset="0"/>
                <a:cs typeface="Times New Roman" pitchFamily="18" charset="0"/>
              </a:rPr>
              <a:t>of n symbols.</a:t>
            </a:r>
            <a:endParaRPr lang="en-US" sz="2000" dirty="0">
              <a:latin typeface="Times New Roman" pitchFamily="18" charset="0"/>
              <a:cs typeface="Times New Roman" pitchFamily="18" charset="0"/>
            </a:endParaRPr>
          </a:p>
        </p:txBody>
      </p:sp>
      <p:sp>
        <p:nvSpPr>
          <p:cNvPr id="6" name="Rectangle 5"/>
          <p:cNvSpPr/>
          <p:nvPr/>
        </p:nvSpPr>
        <p:spPr>
          <a:xfrm>
            <a:off x="304800" y="5943600"/>
            <a:ext cx="8077200" cy="646331"/>
          </a:xfrm>
          <a:prstGeom prst="rect">
            <a:avLst/>
          </a:prstGeom>
        </p:spPr>
        <p:txBody>
          <a:bodyPr wrap="square">
            <a:spAutoFit/>
          </a:bodyPr>
          <a:lstStyle/>
          <a:p>
            <a:r>
              <a:rPr lang="en-US" i="1" dirty="0" smtClean="0">
                <a:solidFill>
                  <a:srgbClr val="FF0000"/>
                </a:solidFill>
                <a:latin typeface="Times New Roman" pitchFamily="18" charset="0"/>
                <a:cs typeface="Times New Roman" pitchFamily="18" charset="0"/>
              </a:rPr>
              <a:t>The best time in the above list is obviously constant time, and the worst is exponential time</a:t>
            </a:r>
            <a:endParaRPr lang="en-US" i="1" dirty="0">
              <a:solidFill>
                <a:srgbClr val="FF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0" y="228600"/>
            <a:ext cx="8948186" cy="322421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1905000" y="3657600"/>
            <a:ext cx="5306383" cy="2971800"/>
          </a:xfrm>
          <a:prstGeom prst="rect">
            <a:avLst/>
          </a:prstGeom>
          <a:noFill/>
          <a:ln w="9525">
            <a:noFill/>
            <a:miter lim="800000"/>
            <a:headEnd/>
            <a:tailEnd/>
          </a:ln>
          <a:effectLst/>
        </p:spPr>
      </p:pic>
      <p:sp>
        <p:nvSpPr>
          <p:cNvPr id="6" name="Rectangle 5"/>
          <p:cNvSpPr/>
          <p:nvPr/>
        </p:nvSpPr>
        <p:spPr>
          <a:xfrm>
            <a:off x="2895600" y="0"/>
            <a:ext cx="2606867" cy="276999"/>
          </a:xfrm>
          <a:prstGeom prst="rect">
            <a:avLst/>
          </a:prstGeom>
        </p:spPr>
        <p:txBody>
          <a:bodyPr wrap="none">
            <a:spAutoFit/>
          </a:bodyPr>
          <a:lstStyle/>
          <a:p>
            <a:r>
              <a:rPr lang="en-US" sz="1200" b="1" dirty="0" smtClean="0">
                <a:latin typeface="Times New Roman" pitchFamily="18" charset="0"/>
                <a:cs typeface="Times New Roman" pitchFamily="18" charset="0"/>
              </a:rPr>
              <a:t>Values for different growth functions</a:t>
            </a:r>
            <a:endParaRPr lang="en-US" sz="12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28600" y="762000"/>
            <a:ext cx="8334375" cy="2152650"/>
          </a:xfrm>
          <a:prstGeom prst="rect">
            <a:avLst/>
          </a:prstGeom>
          <a:noFill/>
          <a:ln w="9525">
            <a:noFill/>
            <a:miter lim="800000"/>
            <a:headEnd/>
            <a:tailEnd/>
          </a:ln>
          <a:effectLst/>
        </p:spPr>
      </p:pic>
      <p:sp>
        <p:nvSpPr>
          <p:cNvPr id="5" name="TextBox 4"/>
          <p:cNvSpPr txBox="1"/>
          <p:nvPr/>
        </p:nvSpPr>
        <p:spPr>
          <a:xfrm>
            <a:off x="304800" y="152400"/>
            <a:ext cx="4572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Complexity Examples: </a:t>
            </a:r>
            <a:endParaRPr lang="en-US" sz="2000" b="1" dirty="0">
              <a:latin typeface="Times New Roman" pitchFamily="18" charset="0"/>
              <a:cs typeface="Times New Roman" pitchFamily="18" charset="0"/>
            </a:endParaRPr>
          </a:p>
        </p:txBody>
      </p:sp>
      <p:pic>
        <p:nvPicPr>
          <p:cNvPr id="29699" name="Picture 3"/>
          <p:cNvPicPr>
            <a:picLocks noChangeAspect="1" noChangeArrowheads="1"/>
          </p:cNvPicPr>
          <p:nvPr/>
        </p:nvPicPr>
        <p:blipFill>
          <a:blip r:embed="rId3"/>
          <a:srcRect/>
          <a:stretch>
            <a:fillRect/>
          </a:stretch>
        </p:blipFill>
        <p:spPr bwMode="auto">
          <a:xfrm>
            <a:off x="228600" y="2971800"/>
            <a:ext cx="4495800" cy="248890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533400" y="381000"/>
            <a:ext cx="4953000" cy="234315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33400" y="3048000"/>
            <a:ext cx="6800850" cy="2667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382963"/>
          </a:xfrm>
        </p:spPr>
        <p:txBody>
          <a:bodyPr>
            <a:normAutofit/>
          </a:bodyPr>
          <a:lstStyle/>
          <a:p>
            <a:pPr algn="ctr">
              <a:buNone/>
            </a:pPr>
            <a:r>
              <a:rPr lang="en-US" sz="4800" dirty="0" smtClean="0">
                <a:latin typeface="Times New Roman" pitchFamily="18" charset="0"/>
                <a:cs typeface="Times New Roman" pitchFamily="18" charset="0"/>
              </a:rPr>
              <a:t>Thank you</a:t>
            </a:r>
            <a:endParaRPr lang="en-US" sz="4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normAutofit/>
          </a:bodyPr>
          <a:lstStyle/>
          <a:p>
            <a:pPr algn="l"/>
            <a:r>
              <a:rPr lang="en-US" sz="3200" dirty="0" smtClean="0">
                <a:latin typeface="Times New Roman" pitchFamily="18" charset="0"/>
                <a:cs typeface="Times New Roman" pitchFamily="18" charset="0"/>
              </a:rPr>
              <a:t>Syllabus: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a:lnSpc>
                <a:spcPct val="150000"/>
              </a:lnSpc>
              <a:buNone/>
            </a:pPr>
            <a:r>
              <a:rPr lang="en-US" sz="2000" b="1" dirty="0" smtClean="0">
                <a:latin typeface="Times New Roman" pitchFamily="18" charset="0"/>
                <a:cs typeface="Times New Roman" pitchFamily="18" charset="0"/>
              </a:rPr>
              <a:t>	Unit 1: </a:t>
            </a:r>
            <a:r>
              <a:rPr lang="en-US" sz="2000" dirty="0" smtClean="0">
                <a:latin typeface="Times New Roman" pitchFamily="18" charset="0"/>
                <a:cs typeface="Times New Roman" pitchFamily="18" charset="0"/>
              </a:rPr>
              <a:t>Introduction to Data Structures</a:t>
            </a:r>
            <a:endParaRPr lang="en-US" sz="2000" b="1"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	Data Structure Operations, ADT, Algorithms – Searching techniques, Complexity – Time , Space Trade off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Algorithms – Sorting, Complexity – Time , Space Trade off </a:t>
            </a:r>
            <a:r>
              <a:rPr lang="en-US" sz="2000" b="1" dirty="0" smtClean="0">
                <a:latin typeface="Times New Roman" pitchFamily="18" charset="0"/>
                <a:cs typeface="Times New Roman" pitchFamily="18" charset="0"/>
              </a:rPr>
              <a:t>, Mathematical notations, Asymptotic notations-Big O, Omega, Theta, </a:t>
            </a:r>
            <a:r>
              <a:rPr lang="en-US" sz="2000" dirty="0" smtClean="0">
                <a:latin typeface="Times New Roman" pitchFamily="18" charset="0"/>
                <a:cs typeface="Times New Roman" pitchFamily="18" charset="0"/>
              </a:rPr>
              <a:t>Data Structures and its Types, Linear and Non-Linear Data Structures, 1D, 2D Array Initialization, Accessing using Pointers, Declaring structures , Arrays of Structures and accessing</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rmAutofit/>
          </a:bodyPr>
          <a:lstStyle/>
          <a:p>
            <a:pPr algn="l"/>
            <a:r>
              <a:rPr lang="en-US" sz="2400" b="1" dirty="0" smtClean="0">
                <a:latin typeface="Times New Roman" pitchFamily="18" charset="0"/>
                <a:cs typeface="Times New Roman" pitchFamily="18" charset="0"/>
              </a:rPr>
              <a:t>Asymptotic Notations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229600" cy="5791200"/>
          </a:xfrm>
        </p:spPr>
        <p:txBody>
          <a:bodyPr>
            <a:normAutofit fontScale="85000" lnSpcReduction="10000"/>
          </a:bodyPr>
          <a:lstStyle/>
          <a:p>
            <a:pPr algn="just">
              <a:lnSpc>
                <a:spcPct val="170000"/>
              </a:lnSpc>
            </a:pPr>
            <a:r>
              <a:rPr lang="en-US" sz="2600" dirty="0" smtClean="0">
                <a:latin typeface="Times New Roman" pitchFamily="18" charset="0"/>
                <a:cs typeface="Times New Roman" pitchFamily="18" charset="0"/>
              </a:rPr>
              <a:t>The main idea of asymptotic analysis is to have a measure of efficiency of algorithms that doesn’t depend on machine specific constants, and doesn’t require algorithms to be implemented and time taken by programs to be compared. Asymptotic notations are mathematical tools to represent time complexity of algorithms for asymptotic analysis. The following 3 asymptotic notations are mostly used to represent time complexity of algorithms.</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Big </a:t>
            </a:r>
            <a:r>
              <a:rPr lang="en-US" sz="2400" b="1" dirty="0" smtClean="0">
                <a:latin typeface="Times New Roman" pitchFamily="18" charset="0"/>
                <a:cs typeface="Times New Roman" pitchFamily="18" charset="0"/>
              </a:rPr>
              <a:t>Oh (O)</a:t>
            </a:r>
          </a:p>
          <a:p>
            <a:pPr algn="just">
              <a:lnSpc>
                <a:spcPct val="150000"/>
              </a:lnSpc>
            </a:pPr>
            <a:r>
              <a:rPr lang="en-US" sz="2400" b="1" dirty="0" smtClean="0">
                <a:latin typeface="Times New Roman" pitchFamily="18" charset="0"/>
                <a:cs typeface="Times New Roman" pitchFamily="18" charset="0"/>
              </a:rPr>
              <a:t>omega (Ω)</a:t>
            </a:r>
          </a:p>
          <a:p>
            <a:pPr algn="just">
              <a:lnSpc>
                <a:spcPct val="150000"/>
              </a:lnSpc>
            </a:pPr>
            <a:r>
              <a:rPr lang="en-US" sz="2400" b="1" dirty="0" smtClean="0">
                <a:latin typeface="Times New Roman" pitchFamily="18" charset="0"/>
                <a:cs typeface="Times New Roman" pitchFamily="18" charset="0"/>
              </a:rPr>
              <a:t>theta (Θ) </a:t>
            </a: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400" b="1" dirty="0" smtClean="0">
                <a:latin typeface="Times New Roman" pitchFamily="18" charset="0"/>
                <a:cs typeface="Times New Roman" pitchFamily="18" charset="0"/>
              </a:rPr>
              <a:t>Big oh (O)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4754563"/>
          </a:xfrm>
        </p:spPr>
        <p:txBody>
          <a:bodyPr>
            <a:normAutofit/>
          </a:bodyPr>
          <a:lstStyle/>
          <a:p>
            <a:pPr algn="just">
              <a:lnSpc>
                <a:spcPct val="150000"/>
              </a:lnSpc>
            </a:pPr>
            <a:r>
              <a:rPr lang="en-US" sz="2000" b="1" dirty="0" smtClean="0">
                <a:latin typeface="Times New Roman" pitchFamily="18" charset="0"/>
                <a:cs typeface="Times New Roman" pitchFamily="18" charset="0"/>
              </a:rPr>
              <a:t>Big-oh </a:t>
            </a:r>
            <a:r>
              <a:rPr lang="en-US" sz="2000" b="1" dirty="0" smtClean="0">
                <a:latin typeface="Times New Roman" pitchFamily="18" charset="0"/>
                <a:cs typeface="Times New Roman" pitchFamily="18" charset="0"/>
              </a:rPr>
              <a:t>notation:</a:t>
            </a:r>
            <a:r>
              <a:rPr lang="en-US" sz="2000" dirty="0" smtClean="0">
                <a:latin typeface="Times New Roman" pitchFamily="18" charset="0"/>
                <a:cs typeface="Times New Roman" pitchFamily="18" charset="0"/>
              </a:rPr>
              <a:t> Big-oh is the formal method of expressing the upper bound of an algorithm's running time. It is the measure of the longest amount of time. The function </a:t>
            </a:r>
            <a:r>
              <a:rPr lang="en-US" sz="2000" b="1" dirty="0" smtClean="0">
                <a:latin typeface="Times New Roman" pitchFamily="18" charset="0"/>
                <a:cs typeface="Times New Roman" pitchFamily="18" charset="0"/>
              </a:rPr>
              <a:t>f (n) = O (g (n))</a:t>
            </a:r>
            <a:r>
              <a:rPr lang="en-US" sz="2000" dirty="0" smtClean="0">
                <a:latin typeface="Times New Roman" pitchFamily="18" charset="0"/>
                <a:cs typeface="Times New Roman" pitchFamily="18" charset="0"/>
              </a:rPr>
              <a:t> [read as "f of n is big-oh of g of n"] if and only if exist positive </a:t>
            </a:r>
            <a:r>
              <a:rPr lang="en-US" sz="2000" dirty="0" smtClean="0">
                <a:latin typeface="Times New Roman" pitchFamily="18" charset="0"/>
                <a:cs typeface="Times New Roman" pitchFamily="18" charset="0"/>
              </a:rPr>
              <a:t>constant </a:t>
            </a:r>
            <a:r>
              <a:rPr lang="en-US" sz="2000" dirty="0" smtClean="0">
                <a:latin typeface="Times New Roman" pitchFamily="18" charset="0"/>
                <a:cs typeface="Times New Roman" pitchFamily="18" charset="0"/>
              </a:rPr>
              <a:t>c and such </a:t>
            </a:r>
            <a:r>
              <a:rPr lang="en-US" sz="2000" dirty="0" smtClean="0">
                <a:latin typeface="Times New Roman" pitchFamily="18" charset="0"/>
                <a:cs typeface="Times New Roman" pitchFamily="18" charset="0"/>
              </a:rPr>
              <a:t>that</a:t>
            </a:r>
          </a:p>
          <a:p>
            <a:pPr algn="just">
              <a:lnSpc>
                <a:spcPct val="150000"/>
              </a:lnSpc>
            </a:pPr>
            <a:r>
              <a:rPr lang="pt-BR" sz="2000" dirty="0" smtClean="0">
                <a:latin typeface="Times New Roman" pitchFamily="18" charset="0"/>
                <a:cs typeface="Times New Roman" pitchFamily="18" charset="0"/>
              </a:rPr>
              <a:t>f (n) ⩽ k.g (n)f(n)⩽k.g(n) </a:t>
            </a:r>
            <a:r>
              <a:rPr lang="pt-BR" sz="2000" b="1" dirty="0" smtClean="0">
                <a:latin typeface="Times New Roman" pitchFamily="18" charset="0"/>
                <a:cs typeface="Times New Roman" pitchFamily="18" charset="0"/>
              </a:rPr>
              <a:t>for</a:t>
            </a:r>
            <a:r>
              <a:rPr lang="pt-BR" sz="2000" dirty="0" smtClean="0">
                <a:latin typeface="Times New Roman" pitchFamily="18" charset="0"/>
                <a:cs typeface="Times New Roman" pitchFamily="18" charset="0"/>
              </a:rPr>
              <a:t> n&gt;n0n&gt;n0 in all </a:t>
            </a:r>
            <a:r>
              <a:rPr lang="pt-BR" sz="2000" b="1" dirty="0" smtClean="0">
                <a:latin typeface="Times New Roman" pitchFamily="18" charset="0"/>
                <a:cs typeface="Times New Roman" pitchFamily="18" charset="0"/>
              </a:rPr>
              <a:t>case</a:t>
            </a:r>
            <a:r>
              <a:rPr lang="pt-BR" sz="2000" dirty="0" smtClean="0">
                <a:latin typeface="Times New Roman" pitchFamily="18" charset="0"/>
                <a:cs typeface="Times New Roman" pitchFamily="18" charset="0"/>
              </a:rPr>
              <a:t>   </a:t>
            </a:r>
          </a:p>
          <a:p>
            <a:pPr algn="just">
              <a:lnSpc>
                <a:spcPct val="150000"/>
              </a:lnSpc>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62000" y="3581400"/>
            <a:ext cx="5656836" cy="2914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4343400"/>
            <a:ext cx="4286250" cy="19431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pPr>
              <a:buNone/>
            </a:pPr>
            <a:r>
              <a:rPr lang="en-US" sz="2400" b="1" dirty="0" smtClean="0">
                <a:latin typeface="Times New Roman" pitchFamily="18" charset="0"/>
                <a:cs typeface="Times New Roman" pitchFamily="18" charset="0"/>
              </a:rPr>
              <a:t>Examples:</a:t>
            </a:r>
          </a:p>
          <a:p>
            <a:endParaRPr lang="en-US" dirty="0"/>
          </a:p>
        </p:txBody>
      </p:sp>
      <p:pic>
        <p:nvPicPr>
          <p:cNvPr id="25602" name="Picture 2"/>
          <p:cNvPicPr>
            <a:picLocks noChangeAspect="1" noChangeArrowheads="1"/>
          </p:cNvPicPr>
          <p:nvPr/>
        </p:nvPicPr>
        <p:blipFill>
          <a:blip r:embed="rId2"/>
          <a:srcRect/>
          <a:stretch>
            <a:fillRect/>
          </a:stretch>
        </p:blipFill>
        <p:spPr bwMode="auto">
          <a:xfrm>
            <a:off x="381000" y="1371600"/>
            <a:ext cx="8153400" cy="142875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304800" y="3048000"/>
            <a:ext cx="8482013" cy="129314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381000" y="4648200"/>
            <a:ext cx="8153400" cy="129944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normAutofit/>
          </a:bodyPr>
          <a:lstStyle/>
          <a:p>
            <a:pPr algn="just">
              <a:lnSpc>
                <a:spcPct val="150000"/>
              </a:lnSpc>
              <a:buNone/>
            </a:pPr>
            <a:r>
              <a:rPr lang="en-US" sz="2000" b="1" dirty="0" smtClean="0">
                <a:latin typeface="Times New Roman" pitchFamily="18" charset="0"/>
                <a:cs typeface="Times New Roman" pitchFamily="18" charset="0"/>
              </a:rPr>
              <a:t>     Omega </a:t>
            </a:r>
            <a:r>
              <a:rPr lang="en-US" sz="2000" b="1" dirty="0" smtClean="0">
                <a:latin typeface="Times New Roman" pitchFamily="18" charset="0"/>
                <a:cs typeface="Times New Roman" pitchFamily="18" charset="0"/>
              </a:rPr>
              <a:t>() Notation:</a:t>
            </a:r>
            <a:r>
              <a:rPr lang="en-US" sz="2000" dirty="0" smtClean="0">
                <a:latin typeface="Times New Roman" pitchFamily="18" charset="0"/>
                <a:cs typeface="Times New Roman" pitchFamily="18" charset="0"/>
              </a:rPr>
              <a:t> The function f (n) = Ω (g (n)) [read as "f of n is omega of g of n"] if and only if there exists positive constant c and n</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such </a:t>
            </a:r>
            <a:r>
              <a:rPr lang="en-US" sz="2000" dirty="0" smtClean="0">
                <a:latin typeface="Times New Roman" pitchFamily="18" charset="0"/>
                <a:cs typeface="Times New Roman" pitchFamily="18" charset="0"/>
              </a:rPr>
              <a:t>that</a:t>
            </a:r>
          </a:p>
          <a:p>
            <a:pPr algn="just">
              <a:lnSpc>
                <a:spcPct val="150000"/>
              </a:lnSpc>
              <a:buNone/>
            </a:pPr>
            <a:r>
              <a:rPr lang="pt-BR" sz="2000" dirty="0" smtClean="0">
                <a:latin typeface="Times New Roman" pitchFamily="18" charset="0"/>
                <a:cs typeface="Times New Roman" pitchFamily="18" charset="0"/>
              </a:rPr>
              <a:t>      F </a:t>
            </a:r>
            <a:r>
              <a:rPr lang="pt-BR" sz="2000" dirty="0" smtClean="0">
                <a:latin typeface="Times New Roman" pitchFamily="18" charset="0"/>
                <a:cs typeface="Times New Roman" pitchFamily="18" charset="0"/>
              </a:rPr>
              <a:t>(n) ≥ k* g (n) for all n, n≥ n</a:t>
            </a:r>
            <a:r>
              <a:rPr lang="pt-BR" sz="2000" baseline="-25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09600" y="2438400"/>
            <a:ext cx="4162425"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67200" y="3352800"/>
            <a:ext cx="4486275" cy="2152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44622" y="914400"/>
            <a:ext cx="8618378" cy="454095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a:lnSpc>
                <a:spcPct val="150000"/>
              </a:lnSpc>
              <a:buNone/>
            </a:pPr>
            <a:r>
              <a:rPr lang="en-US" sz="2000" b="1" dirty="0" smtClean="0">
                <a:latin typeface="Times New Roman" pitchFamily="18" charset="0"/>
                <a:cs typeface="Times New Roman" pitchFamily="18" charset="0"/>
              </a:rPr>
              <a:t>     Theta </a:t>
            </a:r>
            <a:r>
              <a:rPr lang="en-US" sz="2000" b="1" dirty="0" smtClean="0">
                <a:latin typeface="Times New Roman" pitchFamily="18" charset="0"/>
                <a:cs typeface="Times New Roman" pitchFamily="18" charset="0"/>
              </a:rPr>
              <a:t>(θ):</a:t>
            </a:r>
            <a:r>
              <a:rPr lang="en-US" sz="2000" dirty="0" smtClean="0">
                <a:latin typeface="Times New Roman" pitchFamily="18" charset="0"/>
                <a:cs typeface="Times New Roman" pitchFamily="18" charset="0"/>
              </a:rPr>
              <a:t> The function f (n) = θ (g (n)) [read as "f is the theta of g of n"] if and only if there exists positive constant k</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k</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k</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such </a:t>
            </a:r>
            <a:r>
              <a:rPr lang="en-US" sz="2000" dirty="0" smtClean="0">
                <a:latin typeface="Times New Roman" pitchFamily="18" charset="0"/>
                <a:cs typeface="Times New Roman" pitchFamily="18" charset="0"/>
              </a:rPr>
              <a:t>that</a:t>
            </a:r>
          </a:p>
          <a:p>
            <a:pPr>
              <a:lnSpc>
                <a:spcPct val="150000"/>
              </a:lnSpc>
              <a:buNone/>
            </a:pPr>
            <a:r>
              <a:rPr lang="pt-BR" sz="2000" dirty="0" smtClean="0">
                <a:latin typeface="Times New Roman" pitchFamily="18" charset="0"/>
                <a:cs typeface="Times New Roman" pitchFamily="18" charset="0"/>
              </a:rPr>
              <a:t>        k</a:t>
            </a:r>
            <a:r>
              <a:rPr lang="pt-BR" sz="2000" baseline="-25000" dirty="0" smtClean="0">
                <a:latin typeface="Times New Roman" pitchFamily="18" charset="0"/>
                <a:cs typeface="Times New Roman" pitchFamily="18" charset="0"/>
              </a:rPr>
              <a:t>1</a:t>
            </a:r>
            <a:r>
              <a:rPr lang="pt-BR" sz="2000" dirty="0" smtClean="0">
                <a:latin typeface="Times New Roman" pitchFamily="18" charset="0"/>
                <a:cs typeface="Times New Roman" pitchFamily="18" charset="0"/>
              </a:rPr>
              <a:t> </a:t>
            </a:r>
            <a:r>
              <a:rPr lang="pt-BR" sz="2000" dirty="0" smtClean="0">
                <a:latin typeface="Times New Roman" pitchFamily="18" charset="0"/>
                <a:cs typeface="Times New Roman" pitchFamily="18" charset="0"/>
              </a:rPr>
              <a:t>* g (n) ≤ f(n)≤ k</a:t>
            </a:r>
            <a:r>
              <a:rPr lang="pt-BR" sz="2000" baseline="-25000" dirty="0" smtClean="0">
                <a:latin typeface="Times New Roman" pitchFamily="18" charset="0"/>
                <a:cs typeface="Times New Roman" pitchFamily="18" charset="0"/>
              </a:rPr>
              <a:t>2</a:t>
            </a:r>
            <a:r>
              <a:rPr lang="pt-BR" sz="2000" dirty="0" smtClean="0">
                <a:latin typeface="Times New Roman" pitchFamily="18" charset="0"/>
                <a:cs typeface="Times New Roman" pitchFamily="18" charset="0"/>
              </a:rPr>
              <a:t> g(n)for all n, n≥ n</a:t>
            </a:r>
            <a:r>
              <a:rPr lang="pt-BR" sz="2000" baseline="-25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990600" y="2514600"/>
            <a:ext cx="3876675" cy="29622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962400" y="3962400"/>
            <a:ext cx="4953000" cy="1847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304800" y="1143000"/>
            <a:ext cx="8450496" cy="4648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508</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Structures and Algorithms 21CSC201J</vt:lpstr>
      <vt:lpstr>Syllabus:</vt:lpstr>
      <vt:lpstr>Asymptotic Notations</vt:lpstr>
      <vt:lpstr>Big oh (O)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user</dc:creator>
  <cp:lastModifiedBy>user</cp:lastModifiedBy>
  <cp:revision>136</cp:revision>
  <dcterms:created xsi:type="dcterms:W3CDTF">2006-08-16T00:00:00Z</dcterms:created>
  <dcterms:modified xsi:type="dcterms:W3CDTF">2023-05-25T10:09:02Z</dcterms:modified>
</cp:coreProperties>
</file>