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99" r:id="rId3"/>
    <p:sldId id="312" r:id="rId4"/>
    <p:sldId id="313" r:id="rId5"/>
    <p:sldId id="314" r:id="rId6"/>
    <p:sldId id="315" r:id="rId7"/>
    <p:sldId id="316" r:id="rId8"/>
    <p:sldId id="317" r:id="rId9"/>
    <p:sldId id="318" r:id="rId10"/>
    <p:sldId id="319" r:id="rId11"/>
    <p:sldId id="320" r:id="rId12"/>
    <p:sldId id="321" r:id="rId13"/>
    <p:sldId id="322" r:id="rId14"/>
    <p:sldId id="323" r:id="rId15"/>
    <p:sldId id="31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864CBD-187A-4C0D-BDE4-E33ABFA8BED5}" type="datetimeFigureOut">
              <a:rPr lang="en-US" smtClean="0"/>
              <a:pPr/>
              <a:t>5/25/2023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4B0B0C-65E3-4C27-ADD3-E20AC55C781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8001000" cy="1981200"/>
          </a:xfrm>
        </p:spPr>
        <p:txBody>
          <a:bodyPr/>
          <a:lstStyle/>
          <a:p>
            <a:r>
              <a:rPr lang="en-US" dirty="0" smtClean="0">
                <a:latin typeface="Times New Roman" pitchFamily="18" charset="0"/>
                <a:cs typeface="Times New Roman" pitchFamily="18" charset="0"/>
              </a:rPr>
              <a:t>Data Structures and Algorithms</a:t>
            </a:r>
            <a:r>
              <a:rPr lang="en-US" smtClean="0">
                <a:latin typeface="Times New Roman" pitchFamily="18" charset="0"/>
                <a:cs typeface="Times New Roman" pitchFamily="18" charset="0"/>
              </a:rPr>
              <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21CSC201J</a:t>
            </a: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81000"/>
            <a:ext cx="8229600" cy="4525963"/>
          </a:xfrm>
        </p:spPr>
        <p:txBody>
          <a:bodyPr>
            <a:normAutofit/>
          </a:bodyPr>
          <a:lstStyle/>
          <a:p>
            <a:pPr fontAlgn="base"/>
            <a:r>
              <a:rPr lang="en-US" sz="2000" b="1" dirty="0" smtClean="0">
                <a:latin typeface="Times New Roman" pitchFamily="18" charset="0"/>
                <a:cs typeface="Times New Roman" pitchFamily="18" charset="0"/>
              </a:rPr>
              <a:t>Array declaration, initialization, and accessing</a:t>
            </a:r>
            <a:r>
              <a:rPr lang="en-US" sz="2000" dirty="0" smtClean="0">
                <a:latin typeface="Times New Roman" pitchFamily="18" charset="0"/>
                <a:cs typeface="Times New Roman" pitchFamily="18" charset="0"/>
              </a:rPr>
              <a:t> </a:t>
            </a:r>
          </a:p>
          <a:p>
            <a:pPr fontAlgn="base">
              <a:lnSpc>
                <a:spcPct val="150000"/>
              </a:lnSpc>
            </a:pPr>
            <a:r>
              <a:rPr lang="en-US" sz="2000" b="1" dirty="0" smtClean="0">
                <a:latin typeface="Times New Roman" pitchFamily="18" charset="0"/>
                <a:cs typeface="Times New Roman" pitchFamily="18" charset="0"/>
              </a:rPr>
              <a:t>Array declaration syntax</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data_type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arr_name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arr_size</a:t>
            </a:r>
            <a:r>
              <a:rPr lang="en-US" sz="2000" dirty="0" smtClean="0">
                <a:latin typeface="Times New Roman" pitchFamily="18" charset="0"/>
                <a:cs typeface="Times New Roman" pitchFamily="18" charset="0"/>
              </a:rPr>
              <a:t>];</a:t>
            </a:r>
          </a:p>
          <a:p>
            <a:pPr fontAlgn="base">
              <a:lnSpc>
                <a:spcPct val="150000"/>
              </a:lnSpc>
            </a:pPr>
            <a:r>
              <a:rPr lang="en-US" sz="2000" b="1" dirty="0" smtClean="0">
                <a:latin typeface="Times New Roman" pitchFamily="18" charset="0"/>
                <a:cs typeface="Times New Roman" pitchFamily="18" charset="0"/>
              </a:rPr>
              <a:t>Array </a:t>
            </a:r>
            <a:r>
              <a:rPr lang="en-US" sz="2000" b="1" dirty="0" smtClean="0">
                <a:latin typeface="Times New Roman" pitchFamily="18" charset="0"/>
                <a:cs typeface="Times New Roman" pitchFamily="18" charset="0"/>
              </a:rPr>
              <a:t>initialization syntax</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data_type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arr_name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arr_size</a:t>
            </a:r>
            <a:r>
              <a:rPr lang="en-US" sz="2000" dirty="0" smtClean="0">
                <a:latin typeface="Times New Roman" pitchFamily="18" charset="0"/>
                <a:cs typeface="Times New Roman" pitchFamily="18" charset="0"/>
              </a:rPr>
              <a:t>]=(value1, value2, value3</a:t>
            </a:r>
            <a:r>
              <a:rPr lang="en-US" sz="2000" dirty="0" smtClean="0">
                <a:latin typeface="Times New Roman" pitchFamily="18" charset="0"/>
                <a:cs typeface="Times New Roman" pitchFamily="18" charset="0"/>
              </a:rPr>
              <a:t>,….);</a:t>
            </a:r>
          </a:p>
          <a:p>
            <a:pPr fontAlgn="base">
              <a:lnSpc>
                <a:spcPct val="150000"/>
              </a:lnSpc>
            </a:pPr>
            <a:r>
              <a:rPr lang="en-US" sz="2000" b="1" dirty="0" smtClean="0">
                <a:latin typeface="Times New Roman" pitchFamily="18" charset="0"/>
                <a:cs typeface="Times New Roman" pitchFamily="18" charset="0"/>
              </a:rPr>
              <a:t>Array </a:t>
            </a:r>
            <a:r>
              <a:rPr lang="en-US" sz="2000" b="1" dirty="0" smtClean="0">
                <a:latin typeface="Times New Roman" pitchFamily="18" charset="0"/>
                <a:cs typeface="Times New Roman" pitchFamily="18" charset="0"/>
              </a:rPr>
              <a:t>accessing syntax</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arr_name</a:t>
            </a:r>
            <a:r>
              <a:rPr lang="en-US" sz="2000" dirty="0" smtClean="0">
                <a:latin typeface="Times New Roman" pitchFamily="18" charset="0"/>
                <a:cs typeface="Times New Roman" pitchFamily="18" charset="0"/>
              </a:rPr>
              <a:t>[index];</a:t>
            </a:r>
          </a:p>
          <a:p>
            <a:endParaRPr lang="en-US" sz="20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2743200" y="2895600"/>
            <a:ext cx="2547706" cy="36195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229600" cy="4525963"/>
          </a:xfrm>
        </p:spPr>
        <p:txBody>
          <a:bodyPr>
            <a:normAutofit/>
          </a:bodyPr>
          <a:lstStyle/>
          <a:p>
            <a:pPr algn="just">
              <a:lnSpc>
                <a:spcPct val="150000"/>
              </a:lnSpc>
              <a:buNone/>
            </a:pPr>
            <a:r>
              <a:rPr lang="en-US" sz="2400" b="1" dirty="0" smtClean="0">
                <a:latin typeface="Times New Roman" pitchFamily="18" charset="0"/>
                <a:cs typeface="Times New Roman" pitchFamily="18" charset="0"/>
              </a:rPr>
              <a:t>2D Array:</a:t>
            </a:r>
          </a:p>
          <a:p>
            <a:pPr algn="just">
              <a:lnSpc>
                <a:spcPct val="150000"/>
              </a:lnSpc>
            </a:pPr>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rPr>
              <a:t>two-dimensional array can be defined as an array of arrays. The 2D array is organized as matrices which can be represented as the collection of rows and columns. However, 2D arrays are created to implement a relational database lookalike data structure. It provides ease of holding the bulk of data at once which can be passed to any number of functions wherever required.</a:t>
            </a:r>
            <a:endParaRPr lang="en-US" sz="2000" dirty="0">
              <a:latin typeface="Times New Roman" pitchFamily="18" charset="0"/>
              <a:cs typeface="Times New Roman" pitchFamily="18" charset="0"/>
            </a:endParaRPr>
          </a:p>
        </p:txBody>
      </p:sp>
      <p:sp>
        <p:nvSpPr>
          <p:cNvPr id="4" name="Rectangle 3"/>
          <p:cNvSpPr/>
          <p:nvPr/>
        </p:nvSpPr>
        <p:spPr>
          <a:xfrm>
            <a:off x="609600" y="4114800"/>
            <a:ext cx="7391400" cy="400110"/>
          </a:xfrm>
          <a:prstGeom prst="rect">
            <a:avLst/>
          </a:prstGeom>
        </p:spPr>
        <p:txBody>
          <a:bodyPr wrap="square">
            <a:spAutoFit/>
          </a:bodyPr>
          <a:lstStyle/>
          <a:p>
            <a:r>
              <a:rPr lang="en-US" sz="2000" dirty="0" smtClean="0">
                <a:latin typeface="Times New Roman" pitchFamily="18" charset="0"/>
                <a:cs typeface="Times New Roman" pitchFamily="18" charset="0"/>
              </a:rPr>
              <a:t>S</a:t>
            </a:r>
            <a:r>
              <a:rPr lang="en-US" sz="2000" dirty="0" smtClean="0">
                <a:latin typeface="Times New Roman" pitchFamily="18" charset="0"/>
                <a:cs typeface="Times New Roman" pitchFamily="18" charset="0"/>
              </a:rPr>
              <a:t>yntax </a:t>
            </a:r>
            <a:r>
              <a:rPr lang="en-US" sz="2000" dirty="0" smtClean="0">
                <a:latin typeface="Times New Roman" pitchFamily="18" charset="0"/>
                <a:cs typeface="Times New Roman" pitchFamily="18" charset="0"/>
              </a:rPr>
              <a:t>to declare the 2D array is given below.</a:t>
            </a:r>
            <a:endParaRPr lang="en-US" sz="2000" dirty="0">
              <a:latin typeface="Times New Roman" pitchFamily="18" charset="0"/>
              <a:cs typeface="Times New Roman" pitchFamily="18" charset="0"/>
            </a:endParaRPr>
          </a:p>
        </p:txBody>
      </p:sp>
      <p:sp>
        <p:nvSpPr>
          <p:cNvPr id="5" name="Rectangle 4"/>
          <p:cNvSpPr/>
          <p:nvPr/>
        </p:nvSpPr>
        <p:spPr>
          <a:xfrm>
            <a:off x="1905000" y="4572000"/>
            <a:ext cx="3999685" cy="369332"/>
          </a:xfrm>
          <a:prstGeom prst="rect">
            <a:avLst/>
          </a:prstGeom>
        </p:spPr>
        <p:txBody>
          <a:bodyPr wrap="none">
            <a:spAutoFit/>
          </a:bodyPr>
          <a:lstStyle/>
          <a:p>
            <a:r>
              <a:rPr lang="en-US" dirty="0" err="1" smtClean="0">
                <a:latin typeface="Times New Roman" pitchFamily="18" charset="0"/>
                <a:cs typeface="Times New Roman" pitchFamily="18" charset="0"/>
              </a:rPr>
              <a:t>data_type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array_name</a:t>
            </a:r>
            <a:r>
              <a:rPr lang="en-US" dirty="0" smtClean="0">
                <a:latin typeface="Times New Roman" pitchFamily="18" charset="0"/>
                <a:cs typeface="Times New Roman" pitchFamily="18" charset="0"/>
              </a:rPr>
              <a:t>[rows][columns]; </a:t>
            </a:r>
            <a:r>
              <a:rPr lang="en-US" dirty="0" smtClean="0"/>
              <a:t> </a:t>
            </a:r>
            <a:endParaRPr lang="en-US" dirty="0"/>
          </a:p>
        </p:txBody>
      </p:sp>
      <p:pic>
        <p:nvPicPr>
          <p:cNvPr id="4098" name="Picture 2"/>
          <p:cNvPicPr>
            <a:picLocks noChangeAspect="1" noChangeArrowheads="1"/>
          </p:cNvPicPr>
          <p:nvPr/>
        </p:nvPicPr>
        <p:blipFill>
          <a:blip r:embed="rId2"/>
          <a:srcRect/>
          <a:stretch>
            <a:fillRect/>
          </a:stretch>
        </p:blipFill>
        <p:spPr bwMode="auto">
          <a:xfrm>
            <a:off x="1828800" y="5105400"/>
            <a:ext cx="4343400" cy="15811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lstStyle/>
          <a:p>
            <a:pPr>
              <a:buNone/>
            </a:pPr>
            <a:r>
              <a:rPr lang="en-US" sz="2000" b="1" dirty="0" smtClean="0">
                <a:latin typeface="Times New Roman" pitchFamily="18" charset="0"/>
                <a:cs typeface="Times New Roman" pitchFamily="18" charset="0"/>
              </a:rPr>
              <a:t>Initialization of 2D Array in C</a:t>
            </a:r>
          </a:p>
          <a:p>
            <a:pPr algn="just">
              <a:lnSpc>
                <a:spcPct val="150000"/>
              </a:lnSpc>
            </a:pPr>
            <a:r>
              <a:rPr lang="en-US" sz="2000" dirty="0" smtClean="0">
                <a:latin typeface="Times New Roman" pitchFamily="18" charset="0"/>
                <a:cs typeface="Times New Roman" pitchFamily="18" charset="0"/>
              </a:rPr>
              <a:t>We will have to define at least the second dimension of the array. The two-dimensional </a:t>
            </a:r>
            <a:r>
              <a:rPr lang="en-US" sz="2000" dirty="0" smtClean="0">
                <a:latin typeface="Times New Roman" pitchFamily="18" charset="0"/>
                <a:cs typeface="Times New Roman" pitchFamily="18" charset="0"/>
              </a:rPr>
              <a:t>array </a:t>
            </a:r>
            <a:r>
              <a:rPr lang="en-US" sz="2000" dirty="0" smtClean="0">
                <a:latin typeface="Times New Roman" pitchFamily="18" charset="0"/>
                <a:cs typeface="Times New Roman" pitchFamily="18" charset="0"/>
              </a:rPr>
              <a:t>can be declared and defined in the following way</a:t>
            </a:r>
            <a:r>
              <a:rPr lang="en-US" sz="2000" dirty="0" smtClean="0">
                <a:latin typeface="Times New Roman" pitchFamily="18" charset="0"/>
                <a:cs typeface="Times New Roman" pitchFamily="18" charset="0"/>
              </a:rPr>
              <a:t>.</a:t>
            </a:r>
          </a:p>
          <a:p>
            <a:pPr algn="just">
              <a:lnSpc>
                <a:spcPct val="150000"/>
              </a:lnSpc>
            </a:pPr>
            <a:endParaRPr lang="en-US" sz="2000" dirty="0">
              <a:latin typeface="Times New Roman" pitchFamily="18" charset="0"/>
              <a:cs typeface="Times New Roman" pitchFamily="18" charset="0"/>
            </a:endParaRPr>
          </a:p>
        </p:txBody>
      </p:sp>
      <p:pic>
        <p:nvPicPr>
          <p:cNvPr id="5123" name="Picture 3"/>
          <p:cNvPicPr>
            <a:picLocks noChangeAspect="1" noChangeArrowheads="1"/>
          </p:cNvPicPr>
          <p:nvPr/>
        </p:nvPicPr>
        <p:blipFill>
          <a:blip r:embed="rId2"/>
          <a:srcRect/>
          <a:stretch>
            <a:fillRect/>
          </a:stretch>
        </p:blipFill>
        <p:spPr bwMode="auto">
          <a:xfrm>
            <a:off x="1676400" y="1981200"/>
            <a:ext cx="3133725" cy="733425"/>
          </a:xfrm>
          <a:prstGeom prst="rect">
            <a:avLst/>
          </a:prstGeom>
          <a:noFill/>
          <a:ln w="9525">
            <a:noFill/>
            <a:miter lim="800000"/>
            <a:headEnd/>
            <a:tailEnd/>
          </a:ln>
          <a:effectLst/>
        </p:spPr>
      </p:pic>
      <p:sp>
        <p:nvSpPr>
          <p:cNvPr id="6" name="Rectangle 5"/>
          <p:cNvSpPr/>
          <p:nvPr/>
        </p:nvSpPr>
        <p:spPr>
          <a:xfrm>
            <a:off x="533400" y="2819400"/>
            <a:ext cx="8305800" cy="3323987"/>
          </a:xfrm>
          <a:prstGeom prst="rect">
            <a:avLst/>
          </a:prstGeom>
        </p:spPr>
        <p:txBody>
          <a:bodyPr wrap="square">
            <a:spAutoFit/>
          </a:bodyPr>
          <a:lstStyle/>
          <a:p>
            <a:pPr>
              <a:lnSpc>
                <a:spcPct val="150000"/>
              </a:lnSpc>
            </a:pPr>
            <a:r>
              <a:rPr lang="en-US" sz="2000" dirty="0" smtClean="0">
                <a:latin typeface="Times New Roman" pitchFamily="18" charset="0"/>
                <a:cs typeface="Times New Roman" pitchFamily="18" charset="0"/>
              </a:rPr>
              <a:t>We can also initialize a two-dimensional array in the form of a matrix as shown </a:t>
            </a:r>
            <a:r>
              <a:rPr lang="en-US" sz="2000" dirty="0" smtClean="0">
                <a:latin typeface="Times New Roman" pitchFamily="18" charset="0"/>
                <a:cs typeface="Times New Roman" pitchFamily="18" charset="0"/>
              </a:rPr>
              <a:t>below:</a:t>
            </a:r>
          </a:p>
          <a:p>
            <a:pPr>
              <a:lnSpc>
                <a:spcPct val="150000"/>
              </a:lnSpc>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a[2][3]={ {0,0,0}, {1,1,1} }; </a:t>
            </a:r>
            <a:endParaRPr lang="en-US"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When </a:t>
            </a:r>
            <a:r>
              <a:rPr lang="en-US" sz="2000" dirty="0" smtClean="0">
                <a:latin typeface="Times New Roman" pitchFamily="18" charset="0"/>
                <a:cs typeface="Times New Roman" pitchFamily="18" charset="0"/>
              </a:rPr>
              <a:t>the array is completely initialized with all values, explicitly we need not specify the size of the first dimension. </a:t>
            </a:r>
            <a:endParaRPr lang="en-US" sz="2000" dirty="0" smtClean="0">
              <a:latin typeface="Times New Roman" pitchFamily="18" charset="0"/>
              <a:cs typeface="Times New Roman" pitchFamily="18" charset="0"/>
            </a:endParaRPr>
          </a:p>
          <a:p>
            <a:pPr>
              <a:lnSpc>
                <a:spcPct val="150000"/>
              </a:lnSpc>
            </a:pPr>
            <a:r>
              <a:rPr lang="en-US" sz="2000" b="1" dirty="0" smtClean="0">
                <a:latin typeface="Times New Roman" pitchFamily="18" charset="0"/>
                <a:cs typeface="Times New Roman" pitchFamily="18" charset="0"/>
              </a:rPr>
              <a:t>Ex</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int</a:t>
            </a:r>
            <a:r>
              <a:rPr lang="en-US" sz="2000" b="1" dirty="0" smtClean="0">
                <a:latin typeface="Times New Roman" pitchFamily="18" charset="0"/>
                <a:cs typeface="Times New Roman" pitchFamily="18" charset="0"/>
              </a:rPr>
              <a:t> a[][3]={ {0,2,3}, {2,1,2} }; </a:t>
            </a:r>
            <a:endParaRPr lang="en-US" sz="2000" b="1"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If </a:t>
            </a:r>
            <a:r>
              <a:rPr lang="en-US" sz="2000" dirty="0" smtClean="0">
                <a:latin typeface="Times New Roman" pitchFamily="18" charset="0"/>
                <a:cs typeface="Times New Roman" pitchFamily="18" charset="0"/>
              </a:rPr>
              <a:t>the values are missing in an </a:t>
            </a:r>
            <a:r>
              <a:rPr lang="en-US" sz="2000" dirty="0" err="1" smtClean="0">
                <a:latin typeface="Times New Roman" pitchFamily="18" charset="0"/>
                <a:cs typeface="Times New Roman" pitchFamily="18" charset="0"/>
              </a:rPr>
              <a:t>initializer</a:t>
            </a:r>
            <a:r>
              <a:rPr lang="en-US" sz="2000" dirty="0" smtClean="0">
                <a:latin typeface="Times New Roman" pitchFamily="18" charset="0"/>
                <a:cs typeface="Times New Roman" pitchFamily="18" charset="0"/>
              </a:rPr>
              <a:t>, they are automatically set to zero</a:t>
            </a:r>
            <a:endParaRPr lang="en-US" sz="20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9600" y="457200"/>
            <a:ext cx="8229600" cy="1883657"/>
          </a:xfrm>
          <a:prstGeom prst="rect">
            <a:avLst/>
          </a:prstGeom>
        </p:spPr>
        <p:txBody>
          <a:bodyPr wrap="square">
            <a:spAutoFit/>
          </a:bodyPr>
          <a:lstStyle/>
          <a:p>
            <a:pPr algn="just">
              <a:lnSpc>
                <a:spcPct val="150000"/>
              </a:lnSpc>
            </a:pPr>
            <a:r>
              <a:rPr lang="en-US" sz="2000" dirty="0" smtClean="0">
                <a:latin typeface="Times New Roman" pitchFamily="18" charset="0"/>
                <a:cs typeface="Times New Roman" pitchFamily="18" charset="0"/>
              </a:rPr>
              <a:t>In case of </a:t>
            </a:r>
            <a:r>
              <a:rPr lang="en-US" sz="2000" b="1" dirty="0" smtClean="0">
                <a:latin typeface="Times New Roman" pitchFamily="18" charset="0"/>
                <a:cs typeface="Times New Roman" pitchFamily="18" charset="0"/>
              </a:rPr>
              <a:t>2D arrays</a:t>
            </a:r>
            <a:r>
              <a:rPr lang="en-US" sz="2000" dirty="0" smtClean="0">
                <a:latin typeface="Times New Roman" pitchFamily="18" charset="0"/>
                <a:cs typeface="Times New Roman" pitchFamily="18" charset="0"/>
              </a:rPr>
              <a:t>, we use index numbers(like 1D arrays) in the subscript to access the array elements. The outer loop indicates the row index and the inner loop indicates the column index.</a:t>
            </a:r>
          </a:p>
          <a:p>
            <a:pPr algn="just">
              <a:lnSpc>
                <a:spcPct val="150000"/>
              </a:lnSpc>
            </a:pPr>
            <a:r>
              <a:rPr lang="en-US" sz="2000" dirty="0" smtClean="0">
                <a:latin typeface="Times New Roman" pitchFamily="18" charset="0"/>
                <a:cs typeface="Times New Roman" pitchFamily="18" charset="0"/>
              </a:rPr>
              <a:t>The following figure shows how the array elements are indexed:</a:t>
            </a:r>
            <a:endParaRPr lang="en-US" sz="2000" dirty="0">
              <a:latin typeface="Times New Roman" pitchFamily="18" charset="0"/>
              <a:cs typeface="Times New Roman" pitchFamily="18" charset="0"/>
            </a:endParaRPr>
          </a:p>
        </p:txBody>
      </p:sp>
      <p:pic>
        <p:nvPicPr>
          <p:cNvPr id="6147" name="Picture 3"/>
          <p:cNvPicPr>
            <a:picLocks noChangeAspect="1" noChangeArrowheads="1"/>
          </p:cNvPicPr>
          <p:nvPr/>
        </p:nvPicPr>
        <p:blipFill>
          <a:blip r:embed="rId2"/>
          <a:srcRect/>
          <a:stretch>
            <a:fillRect/>
          </a:stretch>
        </p:blipFill>
        <p:spPr bwMode="auto">
          <a:xfrm>
            <a:off x="1905000" y="2667000"/>
            <a:ext cx="5324475" cy="2628900"/>
          </a:xfrm>
          <a:prstGeom prst="rect">
            <a:avLst/>
          </a:prstGeom>
          <a:noFill/>
          <a:ln w="9525">
            <a:noFill/>
            <a:miter lim="800000"/>
            <a:headEnd/>
            <a:tailEnd/>
          </a:ln>
          <a:effectLst/>
        </p:spPr>
      </p:pic>
      <p:sp>
        <p:nvSpPr>
          <p:cNvPr id="8" name="Rectangle 7"/>
          <p:cNvSpPr/>
          <p:nvPr/>
        </p:nvSpPr>
        <p:spPr>
          <a:xfrm>
            <a:off x="457200" y="5105400"/>
            <a:ext cx="8686800" cy="1477328"/>
          </a:xfrm>
          <a:prstGeom prst="rect">
            <a:avLst/>
          </a:prstGeom>
        </p:spPr>
        <p:txBody>
          <a:bodyPr wrap="square">
            <a:spAutoFit/>
          </a:bodyPr>
          <a:lstStyle/>
          <a:p>
            <a:pPr>
              <a:lnSpc>
                <a:spcPct val="150000"/>
              </a:lnSpc>
            </a:pPr>
            <a:r>
              <a:rPr lang="en-US" sz="2000" dirty="0" smtClean="0">
                <a:latin typeface="Times New Roman" pitchFamily="18" charset="0"/>
                <a:cs typeface="Times New Roman" pitchFamily="18" charset="0"/>
              </a:rPr>
              <a:t>We already see that the index format is </a:t>
            </a:r>
            <a:r>
              <a:rPr lang="en-US" sz="2000" b="1" dirty="0" smtClean="0">
                <a:latin typeface="Times New Roman" pitchFamily="18" charset="0"/>
                <a:cs typeface="Times New Roman" pitchFamily="18" charset="0"/>
              </a:rPr>
              <a:t>[row number][column number]</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Suppose </a:t>
            </a:r>
            <a:r>
              <a:rPr lang="en-US" sz="2000" dirty="0" smtClean="0">
                <a:latin typeface="Times New Roman" pitchFamily="18" charset="0"/>
                <a:cs typeface="Times New Roman" pitchFamily="18" charset="0"/>
              </a:rPr>
              <a:t>we need to access the element in row </a:t>
            </a:r>
            <a:r>
              <a:rPr lang="en-US" sz="2000" b="1"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and column </a:t>
            </a:r>
            <a:r>
              <a:rPr lang="en-US" sz="2000" b="1"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we just need to write </a:t>
            </a:r>
            <a:r>
              <a:rPr lang="en-US" sz="2000" b="1" dirty="0" err="1" smtClean="0">
                <a:latin typeface="Times New Roman" pitchFamily="18" charset="0"/>
                <a:cs typeface="Times New Roman" pitchFamily="18" charset="0"/>
              </a:rPr>
              <a:t>arrayName</a:t>
            </a:r>
            <a:r>
              <a:rPr lang="en-US" sz="2000" b="1" dirty="0" smtClean="0">
                <a:latin typeface="Times New Roman" pitchFamily="18" charset="0"/>
                <a:cs typeface="Times New Roman" pitchFamily="18" charset="0"/>
              </a:rPr>
              <a:t>[1][2]</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525963"/>
          </a:xfrm>
        </p:spPr>
        <p:txBody>
          <a:bodyPr/>
          <a:lstStyle/>
          <a:p>
            <a:r>
              <a:rPr lang="en-US" sz="2400" b="1" dirty="0" smtClean="0">
                <a:latin typeface="Times New Roman" pitchFamily="18" charset="0"/>
                <a:cs typeface="Times New Roman" pitchFamily="18" charset="0"/>
              </a:rPr>
              <a:t>Access Array Using Pointer</a:t>
            </a:r>
          </a:p>
          <a:p>
            <a:pPr algn="just">
              <a:lnSpc>
                <a:spcPct val="150000"/>
              </a:lnSpc>
            </a:pPr>
            <a:r>
              <a:rPr lang="en-US" sz="2000" dirty="0" smtClean="0">
                <a:latin typeface="Times New Roman" pitchFamily="18" charset="0"/>
                <a:cs typeface="Times New Roman" pitchFamily="18" charset="0"/>
              </a:rPr>
              <a:t>Pointer to array means the </a:t>
            </a:r>
            <a:r>
              <a:rPr lang="en-US" sz="2000" dirty="0" smtClean="0">
                <a:latin typeface="Times New Roman" pitchFamily="18" charset="0"/>
                <a:cs typeface="Times New Roman" pitchFamily="18" charset="0"/>
              </a:rPr>
              <a:t>pointer </a:t>
            </a:r>
            <a:r>
              <a:rPr lang="en-US" sz="2000" dirty="0" smtClean="0">
                <a:latin typeface="Times New Roman" pitchFamily="18" charset="0"/>
                <a:cs typeface="Times New Roman" pitchFamily="18" charset="0"/>
              </a:rPr>
              <a:t>variable will hold the address to the first element of array of base element of array let’s say p[0] where a is an array.</a:t>
            </a:r>
          </a:p>
          <a:p>
            <a:pPr algn="just">
              <a:lnSpc>
                <a:spcPct val="150000"/>
              </a:lnSpc>
            </a:pPr>
            <a:r>
              <a:rPr lang="en-US" sz="2000" dirty="0" smtClean="0">
                <a:latin typeface="Times New Roman" pitchFamily="18" charset="0"/>
                <a:cs typeface="Times New Roman" pitchFamily="18" charset="0"/>
              </a:rPr>
              <a:t>If we use * before pointer variable it will return the value store at the address.</a:t>
            </a:r>
          </a:p>
          <a:p>
            <a:endParaRPr lang="en-US" dirty="0"/>
          </a:p>
        </p:txBody>
      </p:sp>
      <p:pic>
        <p:nvPicPr>
          <p:cNvPr id="7170" name="Picture 2"/>
          <p:cNvPicPr>
            <a:picLocks noChangeAspect="1" noChangeArrowheads="1"/>
          </p:cNvPicPr>
          <p:nvPr/>
        </p:nvPicPr>
        <p:blipFill>
          <a:blip r:embed="rId2"/>
          <a:srcRect/>
          <a:stretch>
            <a:fillRect/>
          </a:stretch>
        </p:blipFill>
        <p:spPr bwMode="auto">
          <a:xfrm>
            <a:off x="1524000" y="2971800"/>
            <a:ext cx="6096000" cy="348572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3200"/>
            <a:ext cx="8229600" cy="3382963"/>
          </a:xfrm>
        </p:spPr>
        <p:txBody>
          <a:bodyPr>
            <a:normAutofit/>
          </a:bodyPr>
          <a:lstStyle/>
          <a:p>
            <a:pPr algn="ctr">
              <a:buNone/>
            </a:pPr>
            <a:r>
              <a:rPr lang="en-US" sz="4800" dirty="0" smtClean="0">
                <a:latin typeface="Times New Roman" pitchFamily="18" charset="0"/>
                <a:cs typeface="Times New Roman" pitchFamily="18" charset="0"/>
              </a:rPr>
              <a:t>Thank you</a:t>
            </a:r>
            <a:endParaRPr lang="en-US" sz="48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808038"/>
          </a:xfrm>
        </p:spPr>
        <p:txBody>
          <a:bodyPr>
            <a:normAutofit/>
          </a:bodyPr>
          <a:lstStyle/>
          <a:p>
            <a:pPr algn="l"/>
            <a:r>
              <a:rPr lang="en-US" sz="3200" dirty="0" smtClean="0">
                <a:latin typeface="Times New Roman" pitchFamily="18" charset="0"/>
                <a:cs typeface="Times New Roman" pitchFamily="18" charset="0"/>
              </a:rPr>
              <a:t>Syllabus: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525963"/>
          </a:xfrm>
        </p:spPr>
        <p:txBody>
          <a:bodyPr>
            <a:normAutofit/>
          </a:bodyPr>
          <a:lstStyle/>
          <a:p>
            <a:pPr>
              <a:lnSpc>
                <a:spcPct val="150000"/>
              </a:lnSpc>
              <a:buNone/>
            </a:pPr>
            <a:r>
              <a:rPr lang="en-US" sz="2000" b="1" dirty="0" smtClean="0">
                <a:latin typeface="Times New Roman" pitchFamily="18" charset="0"/>
                <a:cs typeface="Times New Roman" pitchFamily="18" charset="0"/>
              </a:rPr>
              <a:t>	Unit 1:</a:t>
            </a:r>
            <a:r>
              <a:rPr lang="en-US" sz="2000" dirty="0" smtClean="0">
                <a:latin typeface="Times New Roman" pitchFamily="18" charset="0"/>
                <a:cs typeface="Times New Roman" pitchFamily="18" charset="0"/>
              </a:rPr>
              <a:t> Introduction to Data Structures</a:t>
            </a:r>
          </a:p>
          <a:p>
            <a:pPr>
              <a:lnSpc>
                <a:spcPct val="150000"/>
              </a:lnSpc>
              <a:buNone/>
            </a:pPr>
            <a:r>
              <a:rPr lang="en-US" sz="2000" dirty="0" smtClean="0">
                <a:latin typeface="Times New Roman" pitchFamily="18" charset="0"/>
                <a:cs typeface="Times New Roman" pitchFamily="18" charset="0"/>
              </a:rPr>
              <a:t>	Data Structure Operations, ADT, Algorithms – Searching techniques, Complexity – Time , Space Trade off </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Algorithms – Sorting, Complexity – Time , Space Trade off </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Mathematical notations, Asymptotic notations-Big O, Omega, Theta,</a:t>
            </a:r>
            <a:r>
              <a:rPr lang="en-US" sz="2000" b="1" dirty="0" smtClean="0">
                <a:latin typeface="Times New Roman" pitchFamily="18" charset="0"/>
                <a:cs typeface="Times New Roman" pitchFamily="18" charset="0"/>
              </a:rPr>
              <a:t> Data Structures and its Types, Linear and Non-Linear Data Structures</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1D, 2D Array Initialization</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Accessing using Pointers</a:t>
            </a:r>
            <a:r>
              <a:rPr lang="en-US" sz="2000" dirty="0" smtClean="0">
                <a:latin typeface="Times New Roman" pitchFamily="18" charset="0"/>
                <a:cs typeface="Times New Roman" pitchFamily="18" charset="0"/>
              </a:rPr>
              <a:t>, Declaring structures , Arrays of Structures and accessing</a:t>
            </a:r>
          </a:p>
          <a:p>
            <a:pPr>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229600" cy="4525963"/>
          </a:xfrm>
        </p:spPr>
        <p:txBody>
          <a:bodyPr>
            <a:normAutofit/>
          </a:bodyPr>
          <a:lstStyle/>
          <a:p>
            <a:pPr algn="just">
              <a:lnSpc>
                <a:spcPct val="150000"/>
              </a:lnSpc>
            </a:pPr>
            <a:r>
              <a:rPr lang="en-US" sz="2000" b="1" dirty="0" smtClean="0">
                <a:latin typeface="Times New Roman" pitchFamily="18" charset="0"/>
                <a:cs typeface="Times New Roman" pitchFamily="18" charset="0"/>
              </a:rPr>
              <a:t>Data structures</a:t>
            </a:r>
            <a:r>
              <a:rPr lang="en-US" sz="2000" dirty="0" smtClean="0">
                <a:latin typeface="Times New Roman" pitchFamily="18" charset="0"/>
                <a:cs typeface="Times New Roman" pitchFamily="18" charset="0"/>
              </a:rPr>
              <a:t> are an integral part of computers used for the arrangement of data in memory. They are essential and responsible for organizing, processing, accessing, and storing data efficiently</a:t>
            </a:r>
            <a:endParaRPr lang="en-US" sz="2000" dirty="0">
              <a:latin typeface="Times New Roman" pitchFamily="18" charset="0"/>
              <a:cs typeface="Times New Roman" pitchFamily="18" charset="0"/>
            </a:endParaRPr>
          </a:p>
        </p:txBody>
      </p:sp>
      <p:sp>
        <p:nvSpPr>
          <p:cNvPr id="4" name="Rectangle 3"/>
          <p:cNvSpPr/>
          <p:nvPr/>
        </p:nvSpPr>
        <p:spPr>
          <a:xfrm>
            <a:off x="609600" y="2438400"/>
            <a:ext cx="8001000" cy="2345322"/>
          </a:xfrm>
          <a:prstGeom prst="rect">
            <a:avLst/>
          </a:prstGeom>
        </p:spPr>
        <p:txBody>
          <a:bodyPr wrap="square">
            <a:spAutoFit/>
          </a:bodyPr>
          <a:lstStyle/>
          <a:p>
            <a:pPr fontAlgn="base">
              <a:lnSpc>
                <a:spcPct val="150000"/>
              </a:lnSpc>
            </a:pPr>
            <a:r>
              <a:rPr lang="en-US" sz="2000" b="1" dirty="0" smtClean="0">
                <a:latin typeface="Times New Roman" pitchFamily="18" charset="0"/>
                <a:cs typeface="Times New Roman" pitchFamily="18" charset="0"/>
              </a:rPr>
              <a:t>Classification of Data Structure: </a:t>
            </a:r>
          </a:p>
          <a:p>
            <a:pPr fontAlgn="base">
              <a:lnSpc>
                <a:spcPct val="150000"/>
              </a:lnSpc>
            </a:pPr>
            <a:r>
              <a:rPr lang="en-US" sz="2000" dirty="0" smtClean="0">
                <a:latin typeface="Times New Roman" pitchFamily="18" charset="0"/>
                <a:cs typeface="Times New Roman" pitchFamily="18" charset="0"/>
              </a:rPr>
              <a:t>Data structure has many different uses in our daily life. There are many different data structures that are used to solve different mathematical and logical problems. By using data structure, one can organize and process a very large amount of data in a relatively short period</a:t>
            </a:r>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914400" y="1371600"/>
            <a:ext cx="7372792" cy="405765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81000"/>
            <a:ext cx="8610600" cy="6093976"/>
          </a:xfrm>
          <a:prstGeom prst="rect">
            <a:avLst/>
          </a:prstGeom>
        </p:spPr>
        <p:txBody>
          <a:bodyPr wrap="square">
            <a:spAutoFit/>
          </a:bodyPr>
          <a:lstStyle/>
          <a:p>
            <a:pPr algn="just" fontAlgn="base">
              <a:lnSpc>
                <a:spcPct val="150000"/>
              </a:lnSpc>
            </a:pPr>
            <a:r>
              <a:rPr lang="en-US" sz="2000" b="1" dirty="0" smtClean="0">
                <a:latin typeface="Times New Roman" pitchFamily="18" charset="0"/>
                <a:cs typeface="Times New Roman" pitchFamily="18" charset="0"/>
              </a:rPr>
              <a:t>Linear data structure:</a:t>
            </a:r>
            <a:r>
              <a:rPr lang="en-US" sz="2000" dirty="0" smtClean="0">
                <a:latin typeface="Times New Roman" pitchFamily="18" charset="0"/>
                <a:cs typeface="Times New Roman" pitchFamily="18" charset="0"/>
              </a:rPr>
              <a:t> Data structure in which data elements are arranged sequentially or linearly, where each element is attached to its previous and next adjacent elements, is called a linear data structure. </a:t>
            </a:r>
            <a:br>
              <a:rPr lang="en-US" sz="2000" dirty="0" smtClean="0">
                <a:latin typeface="Times New Roman" pitchFamily="18" charset="0"/>
                <a:cs typeface="Times New Roman" pitchFamily="18" charset="0"/>
              </a:rPr>
            </a:br>
            <a:r>
              <a:rPr lang="en-US" sz="2000" i="1" dirty="0" smtClean="0">
                <a:latin typeface="Times New Roman" pitchFamily="18" charset="0"/>
                <a:cs typeface="Times New Roman" pitchFamily="18" charset="0"/>
              </a:rPr>
              <a:t>Examples of linear data structures are array, stack, queue, linked list, </a:t>
            </a:r>
            <a:r>
              <a:rPr lang="en-US" sz="2000" i="1" dirty="0" smtClean="0">
                <a:latin typeface="Times New Roman" pitchFamily="18" charset="0"/>
                <a:cs typeface="Times New Roman" pitchFamily="18" charset="0"/>
              </a:rPr>
              <a:t>etc.</a:t>
            </a:r>
            <a:endParaRPr lang="en-US" sz="2000" i="1" dirty="0" smtClean="0">
              <a:latin typeface="Times New Roman" pitchFamily="18" charset="0"/>
              <a:cs typeface="Times New Roman" pitchFamily="18" charset="0"/>
            </a:endParaRPr>
          </a:p>
          <a:p>
            <a:pPr algn="just" fontAlgn="base">
              <a:lnSpc>
                <a:spcPct val="150000"/>
              </a:lnSpc>
            </a:pPr>
            <a:endParaRPr lang="en-US" sz="2000" b="1" i="1" dirty="0" smtClean="0">
              <a:latin typeface="Times New Roman" pitchFamily="18" charset="0"/>
              <a:cs typeface="Times New Roman" pitchFamily="18" charset="0"/>
            </a:endParaRPr>
          </a:p>
          <a:p>
            <a:pPr algn="just" fontAlgn="base">
              <a:lnSpc>
                <a:spcPct val="150000"/>
              </a:lnSpc>
              <a:buFont typeface="Arial" pitchFamily="34" charset="0"/>
              <a:buChar char="•"/>
            </a:pPr>
            <a:r>
              <a:rPr lang="en-US" sz="2000" b="1" dirty="0" smtClean="0">
                <a:latin typeface="Times New Roman" pitchFamily="18" charset="0"/>
                <a:cs typeface="Times New Roman" pitchFamily="18" charset="0"/>
              </a:rPr>
              <a:t> Static </a:t>
            </a:r>
            <a:r>
              <a:rPr lang="en-US" sz="2000" b="1" dirty="0" smtClean="0">
                <a:latin typeface="Times New Roman" pitchFamily="18" charset="0"/>
                <a:cs typeface="Times New Roman" pitchFamily="18" charset="0"/>
              </a:rPr>
              <a:t>data structure: </a:t>
            </a:r>
            <a:r>
              <a:rPr lang="en-US" sz="2000" dirty="0" smtClean="0">
                <a:latin typeface="Times New Roman" pitchFamily="18" charset="0"/>
                <a:cs typeface="Times New Roman" pitchFamily="18" charset="0"/>
              </a:rPr>
              <a:t>Static data structure has a fixed memory size. It is easier to access the elements in a static data structure. </a:t>
            </a:r>
            <a:br>
              <a:rPr lang="en-US" sz="2000" dirty="0" smtClean="0">
                <a:latin typeface="Times New Roman" pitchFamily="18" charset="0"/>
                <a:cs typeface="Times New Roman" pitchFamily="18" charset="0"/>
              </a:rPr>
            </a:br>
            <a:r>
              <a:rPr lang="en-US" sz="2000" i="1" dirty="0" smtClean="0">
                <a:latin typeface="Times New Roman" pitchFamily="18" charset="0"/>
                <a:cs typeface="Times New Roman" pitchFamily="18" charset="0"/>
              </a:rPr>
              <a:t>An example of this data structure is an </a:t>
            </a:r>
            <a:r>
              <a:rPr lang="en-US" sz="2000" i="1" dirty="0" smtClean="0">
                <a:latin typeface="Times New Roman" pitchFamily="18" charset="0"/>
                <a:cs typeface="Times New Roman" pitchFamily="18" charset="0"/>
              </a:rPr>
              <a:t>array.</a:t>
            </a:r>
            <a:endParaRPr lang="en-US" sz="2000" i="1" dirty="0" smtClean="0">
              <a:latin typeface="Times New Roman" pitchFamily="18" charset="0"/>
              <a:cs typeface="Times New Roman" pitchFamily="18" charset="0"/>
            </a:endParaRPr>
          </a:p>
          <a:p>
            <a:pPr algn="just" fontAlgn="base">
              <a:lnSpc>
                <a:spcPct val="150000"/>
              </a:lnSpc>
              <a:buFont typeface="Arial" pitchFamily="34" charset="0"/>
              <a:buChar char="•"/>
            </a:pPr>
            <a:r>
              <a:rPr lang="en-US" sz="2000" b="1" i="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Dynamic </a:t>
            </a:r>
            <a:r>
              <a:rPr lang="en-US" sz="2000" b="1" dirty="0" smtClean="0">
                <a:latin typeface="Times New Roman" pitchFamily="18" charset="0"/>
                <a:cs typeface="Times New Roman" pitchFamily="18" charset="0"/>
              </a:rPr>
              <a:t>data structure: </a:t>
            </a:r>
            <a:r>
              <a:rPr lang="en-US" sz="2000" dirty="0" smtClean="0">
                <a:latin typeface="Times New Roman" pitchFamily="18" charset="0"/>
                <a:cs typeface="Times New Roman" pitchFamily="18" charset="0"/>
              </a:rPr>
              <a:t>In the dynamic data structure, the size is not fixed. It can be randomly updated during the runtime which may be considered efficient concerning the memory (space) complexity of the code. </a:t>
            </a:r>
            <a:br>
              <a:rPr lang="en-US" sz="2000" dirty="0" smtClean="0">
                <a:latin typeface="Times New Roman" pitchFamily="18" charset="0"/>
                <a:cs typeface="Times New Roman" pitchFamily="18" charset="0"/>
              </a:rPr>
            </a:br>
            <a:r>
              <a:rPr lang="en-US" sz="2000" i="1" dirty="0" smtClean="0">
                <a:latin typeface="Times New Roman" pitchFamily="18" charset="0"/>
                <a:cs typeface="Times New Roman" pitchFamily="18" charset="0"/>
              </a:rPr>
              <a:t>Examples of this data structure are queue, stack, etc.</a:t>
            </a:r>
            <a:endParaRPr lang="en-US" sz="2000" dirty="0" smtClean="0">
              <a:latin typeface="Times New Roman" pitchFamily="18" charset="0"/>
              <a:cs typeface="Times New Roman" pitchFamily="18" charset="0"/>
            </a:endParaRPr>
          </a:p>
          <a:p>
            <a:pPr algn="just" fontAlgn="base">
              <a:lnSpc>
                <a:spcPct val="150000"/>
              </a:lnSpc>
            </a:pPr>
            <a:r>
              <a:rPr lang="en-US" sz="2000" i="1"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525963"/>
          </a:xfrm>
        </p:spPr>
        <p:txBody>
          <a:bodyPr>
            <a:normAutofit/>
          </a:bodyPr>
          <a:lstStyle/>
          <a:p>
            <a:pPr algn="just">
              <a:lnSpc>
                <a:spcPct val="150000"/>
              </a:lnSpc>
            </a:pPr>
            <a:r>
              <a:rPr lang="en-US" sz="2000" b="1" dirty="0" smtClean="0">
                <a:latin typeface="Times New Roman" pitchFamily="18" charset="0"/>
                <a:cs typeface="Times New Roman" pitchFamily="18" charset="0"/>
              </a:rPr>
              <a:t>Non-linear data structure: </a:t>
            </a:r>
            <a:r>
              <a:rPr lang="en-US" sz="2000" dirty="0" smtClean="0">
                <a:latin typeface="Times New Roman" pitchFamily="18" charset="0"/>
                <a:cs typeface="Times New Roman" pitchFamily="18" charset="0"/>
              </a:rPr>
              <a:t>Data structures where data elements are not placed sequentially or linearly are called non-linear data structures. In a non-linear data structure, we can’t traverse all the elements in a single </a:t>
            </a:r>
            <a:r>
              <a:rPr lang="en-US" sz="2000" dirty="0" smtClean="0">
                <a:latin typeface="Times New Roman" pitchFamily="18" charset="0"/>
                <a:cs typeface="Times New Roman" pitchFamily="18" charset="0"/>
              </a:rPr>
              <a:t>run </a:t>
            </a:r>
            <a:r>
              <a:rPr lang="en-US" sz="2000" dirty="0" smtClean="0">
                <a:latin typeface="Times New Roman" pitchFamily="18" charset="0"/>
                <a:cs typeface="Times New Roman" pitchFamily="18" charset="0"/>
              </a:rPr>
              <a:t> </a:t>
            </a:r>
            <a:br>
              <a:rPr lang="en-US" sz="2000" dirty="0" smtClean="0">
                <a:latin typeface="Times New Roman" pitchFamily="18" charset="0"/>
                <a:cs typeface="Times New Roman" pitchFamily="18" charset="0"/>
              </a:rPr>
            </a:br>
            <a:r>
              <a:rPr lang="en-US" sz="2000" i="1" dirty="0" smtClean="0">
                <a:latin typeface="Times New Roman" pitchFamily="18" charset="0"/>
                <a:cs typeface="Times New Roman" pitchFamily="18" charset="0"/>
              </a:rPr>
              <a:t>Examples of non-linear data structures are trees and graphs</a:t>
            </a:r>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4525963"/>
          </a:xfrm>
        </p:spPr>
        <p:txBody>
          <a:bodyPr>
            <a:normAutofit/>
          </a:bodyPr>
          <a:lstStyle/>
          <a:p>
            <a:pPr>
              <a:buNone/>
            </a:pPr>
            <a:r>
              <a:rPr lang="en-US" sz="2400" b="1" dirty="0" smtClean="0">
                <a:latin typeface="Times New Roman" pitchFamily="18" charset="0"/>
                <a:cs typeface="Times New Roman" pitchFamily="18" charset="0"/>
              </a:rPr>
              <a:t>Arrays:</a:t>
            </a:r>
          </a:p>
          <a:p>
            <a:pPr>
              <a:lnSpc>
                <a:spcPct val="150000"/>
              </a:lnSpc>
              <a:buNone/>
            </a:pPr>
            <a:r>
              <a:rPr lang="en-US" sz="2000" dirty="0" smtClean="0">
                <a:latin typeface="Times New Roman" pitchFamily="18" charset="0"/>
                <a:cs typeface="Times New Roman" pitchFamily="18" charset="0"/>
              </a:rPr>
              <a:t>      An </a:t>
            </a:r>
            <a:r>
              <a:rPr lang="en-US" sz="2000" dirty="0" smtClean="0">
                <a:latin typeface="Times New Roman" pitchFamily="18" charset="0"/>
                <a:cs typeface="Times New Roman" pitchFamily="18" charset="0"/>
              </a:rPr>
              <a:t>array is a linear data structure and it is a collection of items stored at contiguous memory locations. The idea is to store multiple items of the same type together in one place. It allows the processing of a large amount of data in a relatively short period. The first element of the array is indexed by a subscript of 0. There are different operations possible in an array, like Searching, Sorting, Inserting, Traversing, Reversing, and Deleting.</a:t>
            </a:r>
            <a:endParaRPr lang="en-US" sz="20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2438400" y="4114800"/>
            <a:ext cx="4895850" cy="218122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533400"/>
            <a:ext cx="8229600" cy="5170646"/>
          </a:xfrm>
          <a:prstGeom prst="rect">
            <a:avLst/>
          </a:prstGeom>
        </p:spPr>
        <p:txBody>
          <a:bodyPr wrap="square">
            <a:spAutoFit/>
          </a:bodyPr>
          <a:lstStyle/>
          <a:p>
            <a:pPr algn="just">
              <a:lnSpc>
                <a:spcPct val="150000"/>
              </a:lnSpc>
            </a:pPr>
            <a:r>
              <a:rPr lang="en-US" sz="2000" b="1" dirty="0" smtClean="0">
                <a:latin typeface="Times New Roman" pitchFamily="18" charset="0"/>
                <a:cs typeface="Times New Roman" pitchFamily="18" charset="0"/>
              </a:rPr>
              <a:t>Declaration of an array</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lgn="just">
              <a:lnSpc>
                <a:spcPct val="150000"/>
              </a:lnSpc>
              <a:buFont typeface="Arial" pitchFamily="34" charset="0"/>
              <a:buChar char="•"/>
            </a:pPr>
            <a:r>
              <a:rPr lang="en-US" sz="2000" dirty="0" smtClean="0">
                <a:latin typeface="Times New Roman" pitchFamily="18" charset="0"/>
                <a:cs typeface="Times New Roman" pitchFamily="18" charset="0"/>
              </a:rPr>
              <a:t> We </a:t>
            </a:r>
            <a:r>
              <a:rPr lang="en-US" sz="2000" dirty="0" smtClean="0">
                <a:latin typeface="Times New Roman" pitchFamily="18" charset="0"/>
                <a:cs typeface="Times New Roman" pitchFamily="18" charset="0"/>
              </a:rPr>
              <a:t>know that all the variables are declared before they are used in the program. Similarly, an array must be declared before it is used. During declaration, the size of the array has to be specified. </a:t>
            </a:r>
            <a:endParaRPr lang="en-US" sz="2000" dirty="0" smtClean="0">
              <a:latin typeface="Times New Roman" pitchFamily="18" charset="0"/>
              <a:cs typeface="Times New Roman" pitchFamily="18" charset="0"/>
            </a:endParaRPr>
          </a:p>
          <a:p>
            <a:pPr algn="just">
              <a:lnSpc>
                <a:spcPct val="150000"/>
              </a:lnSpc>
              <a:buFont typeface="Arial" pitchFamily="34" charset="0"/>
              <a:buChar char="•"/>
            </a:pPr>
            <a:r>
              <a:rPr lang="en-US" sz="2000" dirty="0" smtClean="0">
                <a:latin typeface="Times New Roman" pitchFamily="18" charset="0"/>
                <a:cs typeface="Times New Roman" pitchFamily="18" charset="0"/>
              </a:rPr>
              <a:t> The </a:t>
            </a:r>
            <a:r>
              <a:rPr lang="en-US" sz="2000" dirty="0" smtClean="0">
                <a:latin typeface="Times New Roman" pitchFamily="18" charset="0"/>
                <a:cs typeface="Times New Roman" pitchFamily="18" charset="0"/>
              </a:rPr>
              <a:t>size used during declaration of the array informs the compiler to allocate and reserve the specified memory locations. </a:t>
            </a:r>
            <a:endParaRPr lang="en-US" sz="2000" dirty="0" smtClean="0">
              <a:latin typeface="Times New Roman" pitchFamily="18" charset="0"/>
              <a:cs typeface="Times New Roman" pitchFamily="18" charset="0"/>
            </a:endParaRPr>
          </a:p>
          <a:p>
            <a:pPr algn="just">
              <a:lnSpc>
                <a:spcPct val="150000"/>
              </a:lnSpc>
            </a:pPr>
            <a:r>
              <a:rPr lang="en-US" sz="2000" b="1" dirty="0" smtClean="0">
                <a:latin typeface="Times New Roman" pitchFamily="18" charset="0"/>
                <a:cs typeface="Times New Roman" pitchFamily="18" charset="0"/>
              </a:rPr>
              <a:t>Syntax</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data_type</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array_name</a:t>
            </a:r>
            <a:r>
              <a:rPr lang="en-US" sz="2000" b="1" dirty="0" smtClean="0">
                <a:latin typeface="Times New Roman" pitchFamily="18" charset="0"/>
                <a:cs typeface="Times New Roman" pitchFamily="18" charset="0"/>
              </a:rPr>
              <a:t>[n</a:t>
            </a:r>
            <a:r>
              <a:rPr lang="en-US" sz="2000" dirty="0" smtClean="0">
                <a:latin typeface="Times New Roman" pitchFamily="18" charset="0"/>
                <a:cs typeface="Times New Roman" pitchFamily="18" charset="0"/>
              </a:rPr>
              <a:t>]; where, n is the number of data items (or) index(or) dimension. 0 to (n-1) is the range of array</a:t>
            </a:r>
            <a:r>
              <a:rPr lang="en-US" sz="2000" dirty="0" smtClean="0">
                <a:latin typeface="Times New Roman" pitchFamily="18" charset="0"/>
                <a:cs typeface="Times New Roman" pitchFamily="18" charset="0"/>
              </a:rPr>
              <a:t>.</a:t>
            </a:r>
          </a:p>
          <a:p>
            <a:pPr algn="just">
              <a:lnSpc>
                <a:spcPct val="150000"/>
              </a:lnSpc>
            </a:pPr>
            <a:r>
              <a:rPr lang="en-US" sz="2000" dirty="0" smtClean="0">
                <a:latin typeface="Times New Roman" pitchFamily="18" charset="0"/>
                <a:cs typeface="Times New Roman" pitchFamily="18" charset="0"/>
              </a:rPr>
              <a:t> Example: </a:t>
            </a:r>
          </a:p>
          <a:p>
            <a:pPr algn="just">
              <a:lnSpc>
                <a:spcPct val="150000"/>
              </a:lnSpc>
            </a:pP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a[5];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float </a:t>
            </a:r>
            <a:r>
              <a:rPr lang="en-US" sz="2000" dirty="0" smtClean="0">
                <a:latin typeface="Times New Roman" pitchFamily="18" charset="0"/>
                <a:cs typeface="Times New Roman" pitchFamily="18" charset="0"/>
              </a:rPr>
              <a:t>x[10];</a:t>
            </a:r>
            <a:endParaRPr lang="en-US" sz="20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4525963"/>
          </a:xfrm>
        </p:spPr>
        <p:txBody>
          <a:bodyPr/>
          <a:lstStyle/>
          <a:p>
            <a:pPr algn="just" fontAlgn="base">
              <a:lnSpc>
                <a:spcPct val="150000"/>
              </a:lnSpc>
              <a:buNone/>
            </a:pPr>
            <a:r>
              <a:rPr lang="en-US" sz="2400" b="1" dirty="0" smtClean="0">
                <a:latin typeface="Times New Roman" pitchFamily="18" charset="0"/>
                <a:cs typeface="Times New Roman" pitchFamily="18" charset="0"/>
              </a:rPr>
              <a:t>Initialization of One-Dimensional Array in C</a:t>
            </a:r>
            <a:endParaRPr lang="en-US" sz="2400" dirty="0" smtClean="0">
              <a:latin typeface="Times New Roman" pitchFamily="18" charset="0"/>
              <a:cs typeface="Times New Roman" pitchFamily="18" charset="0"/>
            </a:endParaRPr>
          </a:p>
          <a:p>
            <a:pPr algn="just" fontAlgn="base">
              <a:lnSpc>
                <a:spcPct val="150000"/>
              </a:lnSpc>
            </a:pPr>
            <a:r>
              <a:rPr lang="en-US" sz="2000" dirty="0" smtClean="0">
                <a:latin typeface="Times New Roman" pitchFamily="18" charset="0"/>
                <a:cs typeface="Times New Roman" pitchFamily="18" charset="0"/>
              </a:rPr>
              <a:t>An array can be initialized at the following states:</a:t>
            </a:r>
          </a:p>
          <a:p>
            <a:pPr algn="just" fontAlgn="base">
              <a:lnSpc>
                <a:spcPct val="150000"/>
              </a:lnSpc>
            </a:pPr>
            <a:r>
              <a:rPr lang="en-US" sz="2000" dirty="0" smtClean="0">
                <a:latin typeface="Times New Roman" pitchFamily="18" charset="0"/>
                <a:cs typeface="Times New Roman" pitchFamily="18" charset="0"/>
              </a:rPr>
              <a:t>At compiling time (static initialization)</a:t>
            </a:r>
          </a:p>
          <a:p>
            <a:pPr algn="just" fontAlgn="base">
              <a:lnSpc>
                <a:spcPct val="150000"/>
              </a:lnSpc>
            </a:pPr>
            <a:r>
              <a:rPr lang="en-US" sz="2000" dirty="0" smtClean="0">
                <a:latin typeface="Times New Roman" pitchFamily="18" charset="0"/>
                <a:cs typeface="Times New Roman" pitchFamily="18" charset="0"/>
              </a:rPr>
              <a:t>Dynamic Initialization</a:t>
            </a:r>
          </a:p>
          <a:p>
            <a:endParaRPr lang="en-US" dirty="0"/>
          </a:p>
        </p:txBody>
      </p:sp>
      <p:sp>
        <p:nvSpPr>
          <p:cNvPr id="4" name="Rectangle 3"/>
          <p:cNvSpPr/>
          <p:nvPr/>
        </p:nvSpPr>
        <p:spPr>
          <a:xfrm>
            <a:off x="381000" y="2590800"/>
            <a:ext cx="8305800" cy="2400657"/>
          </a:xfrm>
          <a:prstGeom prst="rect">
            <a:avLst/>
          </a:prstGeom>
        </p:spPr>
        <p:txBody>
          <a:bodyPr wrap="square">
            <a:spAutoFit/>
          </a:bodyPr>
          <a:lstStyle/>
          <a:p>
            <a:pPr fontAlgn="base">
              <a:lnSpc>
                <a:spcPct val="150000"/>
              </a:lnSpc>
            </a:pPr>
            <a:r>
              <a:rPr lang="en-US" sz="2000" b="1" dirty="0" smtClean="0">
                <a:latin typeface="Times New Roman" pitchFamily="18" charset="0"/>
                <a:cs typeface="Times New Roman" pitchFamily="18" charset="0"/>
              </a:rPr>
              <a:t>Compiling time initialization:</a:t>
            </a:r>
            <a:endParaRPr lang="en-US" sz="2000" dirty="0" smtClean="0">
              <a:latin typeface="Times New Roman" pitchFamily="18" charset="0"/>
              <a:cs typeface="Times New Roman" pitchFamily="18" charset="0"/>
            </a:endParaRPr>
          </a:p>
          <a:p>
            <a:pPr fontAlgn="base">
              <a:lnSpc>
                <a:spcPct val="150000"/>
              </a:lnSpc>
            </a:pPr>
            <a:r>
              <a:rPr lang="en-US" sz="2000" dirty="0" smtClean="0">
                <a:latin typeface="Times New Roman" pitchFamily="18" charset="0"/>
                <a:cs typeface="Times New Roman" pitchFamily="18" charset="0"/>
              </a:rPr>
              <a:t>The compile-time initialization means the array of the elements is initialized at the time the program is written or array declaration.</a:t>
            </a:r>
          </a:p>
          <a:p>
            <a:pPr fontAlgn="base">
              <a:lnSpc>
                <a:spcPct val="150000"/>
              </a:lnSpc>
            </a:pPr>
            <a:r>
              <a:rPr lang="en-US" sz="2000" b="1" dirty="0" smtClean="0">
                <a:latin typeface="Times New Roman" pitchFamily="18" charset="0"/>
                <a:cs typeface="Times New Roman" pitchFamily="18" charset="0"/>
              </a:rPr>
              <a:t>Syntax: </a:t>
            </a:r>
            <a:r>
              <a:rPr lang="en-US" sz="2000" b="1" dirty="0" err="1" smtClean="0">
                <a:latin typeface="Times New Roman" pitchFamily="18" charset="0"/>
                <a:cs typeface="Times New Roman" pitchFamily="18" charset="0"/>
              </a:rPr>
              <a:t>data_type</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array_name</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array_size</a:t>
            </a:r>
            <a:r>
              <a:rPr lang="en-US" sz="2000" b="1" dirty="0" smtClean="0">
                <a:latin typeface="Times New Roman" pitchFamily="18" charset="0"/>
                <a:cs typeface="Times New Roman" pitchFamily="18" charset="0"/>
              </a:rPr>
              <a:t>]=(list of elements of an array);</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Example: </a:t>
            </a:r>
            <a:r>
              <a:rPr lang="en-US" sz="2000" b="1" dirty="0" err="1" smtClean="0">
                <a:latin typeface="Times New Roman" pitchFamily="18" charset="0"/>
                <a:cs typeface="Times New Roman" pitchFamily="18" charset="0"/>
              </a:rPr>
              <a:t>int</a:t>
            </a:r>
            <a:r>
              <a:rPr lang="en-US" sz="2000" b="1" dirty="0" smtClean="0">
                <a:latin typeface="Times New Roman" pitchFamily="18" charset="0"/>
                <a:cs typeface="Times New Roman" pitchFamily="18" charset="0"/>
              </a:rPr>
              <a:t> n[5]={0, 1, 2, 3, 4};</a:t>
            </a:r>
            <a:endParaRPr lang="en-US" sz="2000" dirty="0">
              <a:latin typeface="Times New Roman" pitchFamily="18" charset="0"/>
              <a:cs typeface="Times New Roman" pitchFamily="18" charset="0"/>
            </a:endParaRPr>
          </a:p>
        </p:txBody>
      </p:sp>
      <p:sp>
        <p:nvSpPr>
          <p:cNvPr id="5" name="Rectangle 4"/>
          <p:cNvSpPr/>
          <p:nvPr/>
        </p:nvSpPr>
        <p:spPr>
          <a:xfrm>
            <a:off x="457200" y="5105400"/>
            <a:ext cx="8458200" cy="1421992"/>
          </a:xfrm>
          <a:prstGeom prst="rect">
            <a:avLst/>
          </a:prstGeom>
        </p:spPr>
        <p:txBody>
          <a:bodyPr wrap="square">
            <a:spAutoFit/>
          </a:bodyPr>
          <a:lstStyle/>
          <a:p>
            <a:pPr fontAlgn="base">
              <a:lnSpc>
                <a:spcPct val="150000"/>
              </a:lnSpc>
            </a:pPr>
            <a:r>
              <a:rPr lang="en-US" sz="2000" b="1" dirty="0" smtClean="0">
                <a:latin typeface="Times New Roman" pitchFamily="18" charset="0"/>
                <a:cs typeface="Times New Roman" pitchFamily="18" charset="0"/>
              </a:rPr>
              <a:t>Run time initialization:</a:t>
            </a:r>
            <a:endParaRPr lang="en-US" sz="2000" dirty="0" smtClean="0">
              <a:latin typeface="Times New Roman" pitchFamily="18" charset="0"/>
              <a:cs typeface="Times New Roman" pitchFamily="18" charset="0"/>
            </a:endParaRPr>
          </a:p>
          <a:p>
            <a:pPr fontAlgn="base">
              <a:lnSpc>
                <a:spcPct val="150000"/>
              </a:lnSpc>
            </a:pPr>
            <a:r>
              <a:rPr lang="en-US" sz="2000" dirty="0" smtClean="0">
                <a:latin typeface="Times New Roman" pitchFamily="18" charset="0"/>
                <a:cs typeface="Times New Roman" pitchFamily="18" charset="0"/>
              </a:rPr>
              <a:t>Run time initialization means the array can be initialized at runtime. That means array elements are initialized after the compilation of the program.</a:t>
            </a:r>
            <a:endParaRPr lang="en-US" sz="20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1310</TotalTime>
  <Words>574</Words>
  <Application>Microsoft Office PowerPoint</Application>
  <PresentationFormat>On-screen Show (4:3)</PresentationFormat>
  <Paragraphs>54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Data Structures and Algorithms 21CSC201J</vt:lpstr>
      <vt:lpstr>Syllabus:</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dc:title>
  <dc:creator>user</dc:creator>
  <cp:lastModifiedBy>user</cp:lastModifiedBy>
  <cp:revision>147</cp:revision>
  <dcterms:created xsi:type="dcterms:W3CDTF">2006-08-16T00:00:00Z</dcterms:created>
  <dcterms:modified xsi:type="dcterms:W3CDTF">2023-05-25T10:50:23Z</dcterms:modified>
</cp:coreProperties>
</file>