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42CFC-FC21-48C5-9995-503F7E52BDE3}" v="218" dt="2024-09-05T20:42:24.670"/>
    <p1510:client id="{57EEF4B2-43D7-4F07-BA1F-FD2C170D4FA8}" v="87" dt="2024-09-05T20:46:32.099"/>
    <p1510:client id="{6910F537-808A-450A-968A-4A8BD32992EF}" v="799" dt="2024-09-05T20:57:02.910"/>
    <p1510:client id="{AAA63F8B-73C1-422F-95B3-C0FCEDB8F5F5}" v="113" dt="2024-09-05T11:26:12.8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ddharth lal" userId="68341ef2f0a6d07a" providerId="LiveId" clId="{D4AB71FA-2420-487C-BF96-2C3F76359211}"/>
    <pc:docChg chg="modSld">
      <pc:chgData name="Siddharth lal" userId="68341ef2f0a6d07a" providerId="LiveId" clId="{D4AB71FA-2420-487C-BF96-2C3F76359211}" dt="2024-09-05T20:58:42.510" v="29" actId="962"/>
      <pc:docMkLst>
        <pc:docMk/>
      </pc:docMkLst>
      <pc:sldChg chg="modSp mod">
        <pc:chgData name="Siddharth lal" userId="68341ef2f0a6d07a" providerId="LiveId" clId="{D4AB71FA-2420-487C-BF96-2C3F76359211}" dt="2024-09-05T20:58:42.510" v="29" actId="962"/>
        <pc:sldMkLst>
          <pc:docMk/>
          <pc:sldMk cId="0" sldId="259"/>
        </pc:sldMkLst>
        <pc:picChg chg="mod">
          <ac:chgData name="Siddharth lal" userId="68341ef2f0a6d07a" providerId="LiveId" clId="{D4AB71FA-2420-487C-BF96-2C3F76359211}" dt="2024-09-05T20:58:42.510" v="29" actId="962"/>
          <ac:picMkLst>
            <pc:docMk/>
            <pc:sldMk cId="0" sldId="259"/>
            <ac:picMk id="12" creationId="{F1C0877F-DA7A-51B0-AFE8-CF38C40CF4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fb1538a4a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fb1538a4a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b1538a4a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fb1538a4ad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fb1538a4a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fb1538a4a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b1538a4a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b1538a4a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b1538a4ad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fb1538a4ad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fb1538a4a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fb1538a4a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github.com/AnushkaJha08/Deadlock-Hack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png"/><Relationship Id="rId7"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6.jp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209550" y="95250"/>
            <a:ext cx="2746484" cy="897388"/>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55" name="Google Shape;55;p13"/>
          <p:cNvPicPr preferRelativeResize="0"/>
          <p:nvPr/>
        </p:nvPicPr>
        <p:blipFill>
          <a:blip r:embed="rId4">
            <a:alphaModFix/>
          </a:blip>
          <a:stretch>
            <a:fillRect/>
          </a:stretch>
        </p:blipFill>
        <p:spPr>
          <a:xfrm>
            <a:off x="5829300" y="285763"/>
            <a:ext cx="438150" cy="438150"/>
          </a:xfrm>
          <a:prstGeom prst="rect">
            <a:avLst/>
          </a:prstGeom>
          <a:noFill/>
          <a:ln>
            <a:noFill/>
          </a:ln>
        </p:spPr>
      </p:pic>
      <p:pic>
        <p:nvPicPr>
          <p:cNvPr id="56" name="Google Shape;56;p13"/>
          <p:cNvPicPr preferRelativeResize="0"/>
          <p:nvPr/>
        </p:nvPicPr>
        <p:blipFill>
          <a:blip r:embed="rId5">
            <a:alphaModFix/>
          </a:blip>
          <a:stretch>
            <a:fillRect/>
          </a:stretch>
        </p:blipFill>
        <p:spPr>
          <a:xfrm>
            <a:off x="6410313" y="219088"/>
            <a:ext cx="361950" cy="466725"/>
          </a:xfrm>
          <a:prstGeom prst="rect">
            <a:avLst/>
          </a:prstGeom>
          <a:noFill/>
          <a:ln>
            <a:noFill/>
          </a:ln>
        </p:spPr>
      </p:pic>
      <p:pic>
        <p:nvPicPr>
          <p:cNvPr id="57" name="Google Shape;57;p13"/>
          <p:cNvPicPr preferRelativeResize="0"/>
          <p:nvPr/>
        </p:nvPicPr>
        <p:blipFill>
          <a:blip r:embed="rId6">
            <a:alphaModFix/>
          </a:blip>
          <a:stretch>
            <a:fillRect/>
          </a:stretch>
        </p:blipFill>
        <p:spPr>
          <a:xfrm>
            <a:off x="6915150" y="242900"/>
            <a:ext cx="523875" cy="523875"/>
          </a:xfrm>
          <a:prstGeom prst="rect">
            <a:avLst/>
          </a:prstGeom>
          <a:noFill/>
          <a:ln>
            <a:noFill/>
          </a:ln>
        </p:spPr>
      </p:pic>
      <p:pic>
        <p:nvPicPr>
          <p:cNvPr id="58" name="Google Shape;58;p13"/>
          <p:cNvPicPr preferRelativeResize="0"/>
          <p:nvPr/>
        </p:nvPicPr>
        <p:blipFill>
          <a:blip r:embed="rId7">
            <a:alphaModFix/>
          </a:blip>
          <a:stretch>
            <a:fillRect/>
          </a:stretch>
        </p:blipFill>
        <p:spPr>
          <a:xfrm>
            <a:off x="7581900" y="233375"/>
            <a:ext cx="438150" cy="438150"/>
          </a:xfrm>
          <a:prstGeom prst="rect">
            <a:avLst/>
          </a:prstGeom>
          <a:noFill/>
          <a:ln>
            <a:noFill/>
          </a:ln>
        </p:spPr>
      </p:pic>
      <p:pic>
        <p:nvPicPr>
          <p:cNvPr id="59" name="Google Shape;59;p13"/>
          <p:cNvPicPr preferRelativeResize="0"/>
          <p:nvPr/>
        </p:nvPicPr>
        <p:blipFill>
          <a:blip r:embed="rId8">
            <a:alphaModFix/>
          </a:blip>
          <a:stretch>
            <a:fillRect/>
          </a:stretch>
        </p:blipFill>
        <p:spPr>
          <a:xfrm>
            <a:off x="8162925" y="271463"/>
            <a:ext cx="771525" cy="361950"/>
          </a:xfrm>
          <a:prstGeom prst="rect">
            <a:avLst/>
          </a:prstGeom>
          <a:noFill/>
          <a:ln>
            <a:noFill/>
          </a:ln>
        </p:spPr>
      </p:pic>
      <p:grpSp>
        <p:nvGrpSpPr>
          <p:cNvPr id="60" name="Google Shape;60;p13"/>
          <p:cNvGrpSpPr/>
          <p:nvPr/>
        </p:nvGrpSpPr>
        <p:grpSpPr>
          <a:xfrm>
            <a:off x="2039850" y="1485900"/>
            <a:ext cx="5064301" cy="3450555"/>
            <a:chOff x="2187450" y="1304925"/>
            <a:chExt cx="5064301" cy="3450555"/>
          </a:xfrm>
        </p:grpSpPr>
        <p:sp>
          <p:nvSpPr>
            <p:cNvPr id="61" name="Google Shape;61;p13"/>
            <p:cNvSpPr txBox="1"/>
            <p:nvPr/>
          </p:nvSpPr>
          <p:spPr>
            <a:xfrm>
              <a:off x="3171750" y="1304925"/>
              <a:ext cx="3095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1" dirty="0">
                  <a:solidFill>
                    <a:schemeClr val="dk2"/>
                  </a:solidFill>
                </a:rPr>
                <a:t>Round 1 Idea Submission</a:t>
              </a:r>
              <a:endParaRPr sz="1800" b="1" dirty="0">
                <a:solidFill>
                  <a:schemeClr val="dk2"/>
                </a:solidFill>
              </a:endParaRPr>
            </a:p>
          </p:txBody>
        </p:sp>
        <p:sp>
          <p:nvSpPr>
            <p:cNvPr id="62" name="Google Shape;62;p13"/>
            <p:cNvSpPr txBox="1"/>
            <p:nvPr/>
          </p:nvSpPr>
          <p:spPr>
            <a:xfrm>
              <a:off x="2187450" y="1841376"/>
              <a:ext cx="5064301"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Team Deadlock</a:t>
              </a:r>
            </a:p>
            <a:p>
              <a:pPr marL="0" lvl="0" indent="0" algn="ctr" rtl="0">
                <a:spcBef>
                  <a:spcPts val="0"/>
                </a:spcBef>
                <a:spcAft>
                  <a:spcPts val="0"/>
                </a:spcAft>
                <a:buNone/>
              </a:pPr>
              <a:r>
                <a:rPr lang="en" sz="1200" dirty="0">
                  <a:solidFill>
                    <a:schemeClr val="dk2"/>
                  </a:solidFill>
                </a:rPr>
                <a:t>(GitHub : </a:t>
              </a:r>
              <a:r>
                <a:rPr lang="en-IN" sz="1200" dirty="0">
                  <a:solidFill>
                    <a:schemeClr val="dk2"/>
                  </a:solidFill>
                  <a:hlinkClick r:id="rId9"/>
                </a:rPr>
                <a:t>https://github.com/AnushkaJha08/Deadlock-HackX</a:t>
              </a:r>
              <a:r>
                <a:rPr lang="en-IN" sz="1200" dirty="0">
                  <a:solidFill>
                    <a:schemeClr val="dk2"/>
                  </a:solidFill>
                </a:rPr>
                <a:t>)</a:t>
              </a:r>
              <a:endParaRPr sz="1200" dirty="0">
                <a:solidFill>
                  <a:schemeClr val="dk2"/>
                </a:solidFill>
              </a:endParaRPr>
            </a:p>
          </p:txBody>
        </p:sp>
        <p:sp>
          <p:nvSpPr>
            <p:cNvPr id="63" name="Google Shape;63;p13"/>
            <p:cNvSpPr txBox="1"/>
            <p:nvPr/>
          </p:nvSpPr>
          <p:spPr>
            <a:xfrm>
              <a:off x="2187450" y="2433251"/>
              <a:ext cx="5064300"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Siddharth Nandan Lal(L), Anushka Jha, Ojasvi Padhiar &amp; Swarna Jain</a:t>
              </a:r>
            </a:p>
          </p:txBody>
        </p:sp>
        <p:sp>
          <p:nvSpPr>
            <p:cNvPr id="64" name="Google Shape;64;p13"/>
            <p:cNvSpPr txBox="1"/>
            <p:nvPr/>
          </p:nvSpPr>
          <p:spPr>
            <a:xfrm>
              <a:off x="2187450" y="3185850"/>
              <a:ext cx="5064300" cy="156963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dirty="0">
                  <a:solidFill>
                    <a:schemeClr val="dk2"/>
                  </a:solidFill>
                </a:rPr>
                <a:t>FinTech</a:t>
              </a:r>
              <a:endParaRPr sz="1800" dirty="0">
                <a:solidFill>
                  <a:schemeClr val="dk2"/>
                </a:solidFill>
              </a:endParaRPr>
            </a:p>
            <a:p>
              <a:pPr marL="0" lvl="0" indent="0" algn="ctr" rtl="0">
                <a:spcBef>
                  <a:spcPts val="0"/>
                </a:spcBef>
                <a:spcAft>
                  <a:spcPts val="0"/>
                </a:spcAft>
                <a:buNone/>
              </a:pPr>
              <a:br>
                <a:rPr lang="en" sz="1800" dirty="0">
                  <a:solidFill>
                    <a:schemeClr val="dk2"/>
                  </a:solidFill>
                </a:rPr>
              </a:br>
              <a:r>
                <a:rPr lang="en" sz="1800" dirty="0">
                  <a:solidFill>
                    <a:schemeClr val="dk2"/>
                  </a:solidFill>
                </a:rPr>
                <a:t>AI-Driven Insider Trading </a:t>
              </a:r>
            </a:p>
            <a:p>
              <a:pPr marL="0" lvl="0" indent="0" algn="ctr" rtl="0">
                <a:spcBef>
                  <a:spcPts val="0"/>
                </a:spcBef>
                <a:spcAft>
                  <a:spcPts val="0"/>
                </a:spcAft>
                <a:buNone/>
              </a:pPr>
              <a:r>
                <a:rPr lang="en" sz="1800" dirty="0">
                  <a:solidFill>
                    <a:schemeClr val="dk2"/>
                  </a:solidFill>
                </a:rPr>
                <a:t>and</a:t>
              </a:r>
            </a:p>
            <a:p>
              <a:pPr marL="0" lvl="0" indent="0" algn="ctr" rtl="0">
                <a:spcBef>
                  <a:spcPts val="0"/>
                </a:spcBef>
                <a:spcAft>
                  <a:spcPts val="0"/>
                </a:spcAft>
                <a:buNone/>
              </a:pPr>
              <a:r>
                <a:rPr lang="en" sz="1800" dirty="0">
                  <a:solidFill>
                    <a:schemeClr val="dk2"/>
                  </a:solidFill>
                </a:rPr>
                <a:t> Market Manipulation Detection</a:t>
              </a:r>
              <a:endParaRPr dirty="0">
                <a:solidFill>
                  <a:schemeClr val="dk2"/>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7372200" y="229750"/>
            <a:ext cx="1460100"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Team Deadlock</a:t>
            </a:r>
            <a:endParaRPr sz="1400"/>
          </a:p>
        </p:txBody>
      </p:sp>
      <p:sp>
        <p:nvSpPr>
          <p:cNvPr id="70" name="Google Shape;70;p14"/>
          <p:cNvSpPr txBox="1">
            <a:spLocks noGrp="1"/>
          </p:cNvSpPr>
          <p:nvPr>
            <p:ph type="body" idx="1"/>
          </p:nvPr>
        </p:nvSpPr>
        <p:spPr>
          <a:xfrm>
            <a:off x="198811" y="527824"/>
            <a:ext cx="8520600" cy="564240"/>
          </a:xfrm>
          <a:prstGeom prst="rect">
            <a:avLst/>
          </a:prstGeom>
        </p:spPr>
        <p:txBody>
          <a:bodyPr spcFirstLastPara="1" wrap="square" lIns="91425" tIns="91425" rIns="91425" bIns="91425" anchor="t" anchorCtr="0">
            <a:noAutofit/>
          </a:bodyPr>
          <a:lstStyle/>
          <a:p>
            <a:pPr algn="just">
              <a:buFont typeface="Wingdings" panose="05000000000000000000" pitchFamily="2" charset="2"/>
              <a:buChar char="Ø"/>
            </a:pPr>
            <a:endParaRPr kumimoji="0" lang="en-US" sz="1500" b="1" i="0" u="none" strike="noStrike" kern="0" cap="none" spc="0" normalizeH="0" baseline="0" noProof="0" dirty="0">
              <a:ln>
                <a:noFill/>
              </a:ln>
              <a:solidFill>
                <a:srgbClr val="595959"/>
              </a:solidFill>
              <a:effectLst/>
              <a:uLnTx/>
              <a:uFillTx/>
              <a:latin typeface="Arial"/>
              <a:cs typeface="Arial"/>
              <a:sym typeface="Arial"/>
            </a:endParaRPr>
          </a:p>
          <a:p>
            <a:pPr marL="114300" indent="0" algn="just">
              <a:buNone/>
            </a:pPr>
            <a:r>
              <a:rPr lang="en-US" sz="1200" b="1" dirty="0"/>
              <a:t>We propose a software-based system that monitors share selling patterns in real time, using AI to detect suspicious trading behaviors. It will generate alerts for anomalies, like unusually large purchases at low prices, and later identify the individuals responsible, when legal access to personal data is granted.</a:t>
            </a:r>
            <a:endParaRPr lang="en" sz="1200" b="1" dirty="0"/>
          </a:p>
        </p:txBody>
      </p:sp>
      <p:sp>
        <p:nvSpPr>
          <p:cNvPr id="71" name="Google Shape;71;p14"/>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14"/>
          <p:cNvSpPr txBox="1"/>
          <p:nvPr/>
        </p:nvSpPr>
        <p:spPr>
          <a:xfrm>
            <a:off x="1493650" y="-279718"/>
            <a:ext cx="5700488" cy="1015632"/>
          </a:xfrm>
          <a:prstGeom prst="rect">
            <a:avLst/>
          </a:prstGeom>
          <a:noFill/>
          <a:ln>
            <a:noFill/>
          </a:ln>
        </p:spPr>
        <p:txBody>
          <a:bodyPr spcFirstLastPara="1" wrap="square" lIns="91425" tIns="91425" rIns="91425" bIns="91425" anchor="t" anchorCtr="0">
            <a:spAutoFit/>
          </a:bodyPr>
          <a:lstStyle/>
          <a:p>
            <a:pPr algn="ctr"/>
            <a:br>
              <a:rPr lang="en-US" sz="1800" b="1"/>
            </a:br>
            <a:r>
              <a:rPr lang="en" sz="1800" b="1">
                <a:solidFill>
                  <a:schemeClr val="dk2"/>
                </a:solidFill>
              </a:rPr>
              <a:t>AI-Driven Insider Trading and</a:t>
            </a:r>
            <a:endParaRPr lang="en-US" sz="1800" b="1">
              <a:solidFill>
                <a:schemeClr val="dk2"/>
              </a:solidFill>
            </a:endParaRPr>
          </a:p>
          <a:p>
            <a:pPr algn="ctr"/>
            <a:r>
              <a:rPr lang="en" sz="1800" b="1">
                <a:solidFill>
                  <a:schemeClr val="dk2"/>
                </a:solidFill>
              </a:rPr>
              <a:t>Market Manipulation Detection </a:t>
            </a:r>
            <a:endParaRPr sz="1800" b="1">
              <a:solidFill>
                <a:schemeClr val="dk2"/>
              </a:solidFill>
            </a:endParaRPr>
          </a:p>
        </p:txBody>
      </p:sp>
      <p:sp>
        <p:nvSpPr>
          <p:cNvPr id="73" name="Google Shape;73;p14"/>
          <p:cNvSpPr txBox="1">
            <a:spLocks noGrp="1"/>
          </p:cNvSpPr>
          <p:nvPr>
            <p:ph type="body" idx="1"/>
          </p:nvPr>
        </p:nvSpPr>
        <p:spPr>
          <a:xfrm>
            <a:off x="416475" y="1717288"/>
            <a:ext cx="8520600" cy="3230768"/>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Char char="●"/>
            </a:pPr>
            <a:r>
              <a:rPr lang="en" sz="1150" b="1" dirty="0"/>
              <a:t>Detailed Explanation of proposed solution</a:t>
            </a:r>
          </a:p>
          <a:p>
            <a:pPr marL="114300" lvl="0" indent="0" algn="just" rtl="0">
              <a:lnSpc>
                <a:spcPct val="100000"/>
              </a:lnSpc>
              <a:spcBef>
                <a:spcPts val="0"/>
              </a:spcBef>
              <a:spcAft>
                <a:spcPts val="0"/>
              </a:spcAft>
              <a:buSzPts val="1800"/>
              <a:buNone/>
            </a:pPr>
            <a:r>
              <a:rPr lang="en-US" sz="1150" dirty="0"/>
              <a:t>1. Real-time Monitoring: Continuously tracks stock transactions and flags unusual trading behavior as it occurs.</a:t>
            </a:r>
          </a:p>
          <a:p>
            <a:pPr marL="114300" lvl="0" indent="0" algn="just" rtl="0">
              <a:lnSpc>
                <a:spcPct val="100000"/>
              </a:lnSpc>
              <a:spcBef>
                <a:spcPts val="0"/>
              </a:spcBef>
              <a:spcAft>
                <a:spcPts val="0"/>
              </a:spcAft>
              <a:buSzPts val="1800"/>
              <a:buNone/>
            </a:pPr>
            <a:r>
              <a:rPr lang="en-US" sz="1150" dirty="0"/>
              <a:t>2. AI Anomaly Detection: Uses machine learning to spot subtle deviations in trading patterns that may indicate insider trading.</a:t>
            </a:r>
          </a:p>
          <a:p>
            <a:pPr marL="114300" lvl="0" indent="0" algn="just" rtl="0">
              <a:lnSpc>
                <a:spcPct val="100000"/>
              </a:lnSpc>
              <a:spcBef>
                <a:spcPts val="0"/>
              </a:spcBef>
              <a:spcAft>
                <a:spcPts val="0"/>
              </a:spcAft>
              <a:buSzPts val="1800"/>
              <a:buNone/>
            </a:pPr>
            <a:r>
              <a:rPr lang="en-US" sz="1150" dirty="0"/>
              <a:t>3. Post-Event Identification: When legally allowed, it cross-references flagged trades with personal data to identify potential culprits</a:t>
            </a:r>
            <a:r>
              <a:rPr lang="en-US" sz="1100" dirty="0"/>
              <a:t>.</a:t>
            </a:r>
          </a:p>
          <a:p>
            <a:pPr marL="114300" lvl="0" indent="0" algn="l" rtl="0">
              <a:lnSpc>
                <a:spcPct val="100000"/>
              </a:lnSpc>
              <a:spcBef>
                <a:spcPts val="0"/>
              </a:spcBef>
              <a:spcAft>
                <a:spcPts val="0"/>
              </a:spcAft>
              <a:buSzPts val="1800"/>
              <a:buNone/>
            </a:pPr>
            <a:endParaRPr sz="1100" dirty="0"/>
          </a:p>
          <a:p>
            <a:pPr marL="457200" lvl="0" indent="-342900" algn="l" rtl="0">
              <a:lnSpc>
                <a:spcPct val="100000"/>
              </a:lnSpc>
              <a:spcBef>
                <a:spcPts val="0"/>
              </a:spcBef>
              <a:spcAft>
                <a:spcPts val="0"/>
              </a:spcAft>
              <a:buSzPts val="1800"/>
              <a:buChar char="●"/>
            </a:pPr>
            <a:r>
              <a:rPr lang="en" sz="1150" b="1" dirty="0"/>
              <a:t>How it addresses the problem</a:t>
            </a:r>
          </a:p>
          <a:p>
            <a:pPr marL="114300" lvl="0" indent="0" algn="l" rtl="0">
              <a:lnSpc>
                <a:spcPct val="100000"/>
              </a:lnSpc>
              <a:spcBef>
                <a:spcPts val="0"/>
              </a:spcBef>
              <a:spcAft>
                <a:spcPts val="0"/>
              </a:spcAft>
              <a:buSzPts val="1800"/>
              <a:buNone/>
            </a:pPr>
            <a:r>
              <a:rPr lang="en-US" sz="1150" dirty="0"/>
              <a:t>It improves detection by automating the monitoring process and identifying irregular trading in real time, reducing reliance on delayed, manual audits. The system adds another layer by enabling accountability once personal data access is legal.</a:t>
            </a:r>
          </a:p>
          <a:p>
            <a:pPr marL="114300" lvl="0" indent="0" algn="l" rtl="0">
              <a:lnSpc>
                <a:spcPct val="100000"/>
              </a:lnSpc>
              <a:spcBef>
                <a:spcPts val="0"/>
              </a:spcBef>
              <a:spcAft>
                <a:spcPts val="0"/>
              </a:spcAft>
              <a:buSzPts val="1800"/>
              <a:buNone/>
            </a:pPr>
            <a:endParaRPr lang="en-IN" sz="1150" dirty="0"/>
          </a:p>
          <a:p>
            <a:pPr marL="457200" lvl="0" indent="-342900" algn="l" rtl="0">
              <a:lnSpc>
                <a:spcPct val="100000"/>
              </a:lnSpc>
              <a:spcBef>
                <a:spcPts val="0"/>
              </a:spcBef>
              <a:spcAft>
                <a:spcPts val="0"/>
              </a:spcAft>
              <a:buSzPts val="1800"/>
              <a:buChar char="●"/>
            </a:pPr>
            <a:r>
              <a:rPr lang="en" sz="1150" b="1" dirty="0"/>
              <a:t>Innovation and uniqueness in the problem</a:t>
            </a:r>
          </a:p>
          <a:p>
            <a:pPr marL="114300" lvl="0" indent="0" algn="l" rtl="0">
              <a:lnSpc>
                <a:spcPct val="100000"/>
              </a:lnSpc>
              <a:spcBef>
                <a:spcPts val="0"/>
              </a:spcBef>
              <a:spcAft>
                <a:spcPts val="0"/>
              </a:spcAft>
              <a:buSzPts val="1800"/>
              <a:buNone/>
            </a:pPr>
            <a:r>
              <a:rPr lang="en-US" sz="1150" dirty="0"/>
              <a:t>1. AI-Enhanced Accuracy: Detects hidden patterns that traditional methods often miss.</a:t>
            </a:r>
          </a:p>
          <a:p>
            <a:pPr marL="114300" lvl="0" indent="0" algn="l" rtl="0">
              <a:lnSpc>
                <a:spcPct val="100000"/>
              </a:lnSpc>
              <a:spcBef>
                <a:spcPts val="0"/>
              </a:spcBef>
              <a:spcAft>
                <a:spcPts val="0"/>
              </a:spcAft>
              <a:buSzPts val="1800"/>
              <a:buNone/>
            </a:pPr>
            <a:r>
              <a:rPr lang="en-US" sz="1150" dirty="0"/>
              <a:t>2. Immediate Alerts: Sends instant notifications for faster response to suspicious trades.</a:t>
            </a:r>
          </a:p>
          <a:p>
            <a:pPr marL="114300" lvl="0" indent="0" algn="l" rtl="0">
              <a:lnSpc>
                <a:spcPct val="100000"/>
              </a:lnSpc>
              <a:spcBef>
                <a:spcPts val="0"/>
              </a:spcBef>
              <a:spcAft>
                <a:spcPts val="0"/>
              </a:spcAft>
              <a:buSzPts val="1800"/>
              <a:buNone/>
            </a:pPr>
            <a:r>
              <a:rPr lang="en-US" sz="1150" dirty="0"/>
              <a:t>3. Future-Proof Identification: Links trade analysis with personal data, once legally permitted, for precise identification of insiders.</a:t>
            </a:r>
            <a:endParaRPr sz="11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7322634" y="229750"/>
            <a:ext cx="1509666"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Team Deadlock</a:t>
            </a:r>
            <a:endParaRPr sz="1400" dirty="0"/>
          </a:p>
        </p:txBody>
      </p:sp>
      <p:sp>
        <p:nvSpPr>
          <p:cNvPr id="79" name="Google Shape;79;p15"/>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 name="Google Shape;80;p15"/>
          <p:cNvSpPr txBox="1"/>
          <p:nvPr/>
        </p:nvSpPr>
        <p:spPr>
          <a:xfrm>
            <a:off x="3162324" y="185950"/>
            <a:ext cx="3200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TECHNICAL APPROACH</a:t>
            </a:r>
            <a:endParaRPr sz="1800" b="1">
              <a:solidFill>
                <a:schemeClr val="dk2"/>
              </a:solidFill>
            </a:endParaRPr>
          </a:p>
        </p:txBody>
      </p:sp>
      <p:sp>
        <p:nvSpPr>
          <p:cNvPr id="81" name="Google Shape;81;p15"/>
          <p:cNvSpPr txBox="1"/>
          <p:nvPr/>
        </p:nvSpPr>
        <p:spPr>
          <a:xfrm>
            <a:off x="528600" y="891866"/>
            <a:ext cx="8086800" cy="3231624"/>
          </a:xfrm>
          <a:prstGeom prst="rect">
            <a:avLst/>
          </a:prstGeom>
          <a:noFill/>
          <a:ln>
            <a:noFill/>
          </a:ln>
        </p:spPr>
        <p:txBody>
          <a:bodyPr spcFirstLastPara="1" wrap="square" lIns="91425" tIns="91425" rIns="91425" bIns="91425" anchor="t" anchorCtr="0">
            <a:spAutoFit/>
          </a:bodyPr>
          <a:lstStyle/>
          <a:p>
            <a:pPr marL="457200" indent="-342900">
              <a:buClr>
                <a:schemeClr val="dk2"/>
              </a:buClr>
              <a:buSzPts val="1800"/>
              <a:buChar char="●"/>
            </a:pPr>
            <a:r>
              <a:rPr lang="en" sz="1800" dirty="0">
                <a:solidFill>
                  <a:schemeClr val="dk2"/>
                </a:solidFill>
              </a:rPr>
              <a:t>API: AlphaVantage </a:t>
            </a:r>
            <a:endParaRPr lang="en-US" dirty="0">
              <a:solidFill>
                <a:schemeClr val="dk2"/>
              </a:solidFill>
            </a:endParaRPr>
          </a:p>
          <a:p>
            <a:pPr marL="457200" lvl="0" indent="-342900" algn="l" rtl="0">
              <a:spcBef>
                <a:spcPts val="0"/>
              </a:spcBef>
              <a:spcAft>
                <a:spcPts val="0"/>
              </a:spcAft>
              <a:buClr>
                <a:schemeClr val="dk2"/>
              </a:buClr>
              <a:buSzPts val="1800"/>
              <a:buChar char="●"/>
            </a:pPr>
            <a:r>
              <a:rPr lang="en" sz="1800" dirty="0">
                <a:solidFill>
                  <a:schemeClr val="dk2"/>
                </a:solidFill>
              </a:rPr>
              <a:t>Python libraries:</a:t>
            </a:r>
          </a:p>
          <a:p>
            <a:pPr marL="114300">
              <a:buClr>
                <a:schemeClr val="dk2"/>
              </a:buClr>
              <a:buSzPts val="1800"/>
            </a:pPr>
            <a:r>
              <a:rPr lang="en" sz="1800" dirty="0">
                <a:solidFill>
                  <a:schemeClr val="dk2"/>
                </a:solidFill>
              </a:rPr>
              <a:t>  1. Numpy</a:t>
            </a:r>
          </a:p>
          <a:p>
            <a:pPr marL="114300">
              <a:buClr>
                <a:schemeClr val="dk2"/>
              </a:buClr>
              <a:buSzPts val="1800"/>
            </a:pPr>
            <a:r>
              <a:rPr lang="en" sz="1800" dirty="0">
                <a:solidFill>
                  <a:schemeClr val="dk2"/>
                </a:solidFill>
              </a:rPr>
              <a:t>  2. Pandas</a:t>
            </a:r>
          </a:p>
          <a:p>
            <a:pPr marL="114300">
              <a:buClr>
                <a:schemeClr val="dk2"/>
              </a:buClr>
              <a:buSzPts val="1800"/>
            </a:pPr>
            <a:r>
              <a:rPr lang="en" sz="1800" dirty="0">
                <a:solidFill>
                  <a:schemeClr val="dk2"/>
                </a:solidFill>
              </a:rPr>
              <a:t>  3. Matplotlib</a:t>
            </a:r>
          </a:p>
          <a:p>
            <a:pPr marL="114300">
              <a:buClr>
                <a:schemeClr val="dk2"/>
              </a:buClr>
              <a:buSzPts val="1800"/>
            </a:pPr>
            <a:r>
              <a:rPr lang="en" sz="1800" dirty="0">
                <a:solidFill>
                  <a:schemeClr val="dk2"/>
                </a:solidFill>
              </a:rPr>
              <a:t>  4. Plotly</a:t>
            </a:r>
          </a:p>
          <a:p>
            <a:pPr marL="114300">
              <a:buClr>
                <a:schemeClr val="dk2"/>
              </a:buClr>
              <a:buSzPts val="1800"/>
            </a:pPr>
            <a:r>
              <a:rPr lang="en" sz="1800" dirty="0">
                <a:solidFill>
                  <a:schemeClr val="dk2"/>
                </a:solidFill>
              </a:rPr>
              <a:t>  5. Datetime</a:t>
            </a:r>
          </a:p>
          <a:p>
            <a:pPr marL="114300">
              <a:buClr>
                <a:schemeClr val="dk2"/>
              </a:buClr>
              <a:buSzPts val="1800"/>
            </a:pPr>
            <a:r>
              <a:rPr lang="en" sz="1800" dirty="0">
                <a:solidFill>
                  <a:schemeClr val="dk2"/>
                </a:solidFill>
              </a:rPr>
              <a:t>  6. Requests</a:t>
            </a:r>
          </a:p>
          <a:p>
            <a:pPr marL="114300">
              <a:buClr>
                <a:schemeClr val="dk2"/>
              </a:buClr>
              <a:buSzPts val="1800"/>
            </a:pPr>
            <a:r>
              <a:rPr lang="en" sz="1800" dirty="0">
                <a:solidFill>
                  <a:schemeClr val="dk2"/>
                </a:solidFill>
              </a:rPr>
              <a:t>  7. Ipywidgets</a:t>
            </a:r>
          </a:p>
          <a:p>
            <a:pPr marL="114300">
              <a:buClr>
                <a:schemeClr val="dk2"/>
              </a:buClr>
              <a:buSzPts val="1800"/>
            </a:pPr>
            <a:r>
              <a:rPr lang="en" sz="1800" dirty="0">
                <a:solidFill>
                  <a:schemeClr val="dk2"/>
                </a:solidFill>
              </a:rPr>
              <a:t>  8. I</a:t>
            </a:r>
            <a:r>
              <a:rPr lang="en-IN" sz="1800" dirty="0">
                <a:solidFill>
                  <a:schemeClr val="dk2"/>
                </a:solidFill>
              </a:rPr>
              <a:t>p</a:t>
            </a:r>
            <a:r>
              <a:rPr lang="en" sz="1800" dirty="0">
                <a:solidFill>
                  <a:schemeClr val="dk2"/>
                </a:solidFill>
              </a:rPr>
              <a:t>ython.display</a:t>
            </a:r>
          </a:p>
          <a:p>
            <a:pPr marL="114300">
              <a:buClr>
                <a:schemeClr val="dk2"/>
              </a:buClr>
              <a:buSzPts val="1800"/>
            </a:pPr>
            <a:r>
              <a:rPr lang="en" sz="1800" dirty="0">
                <a:solidFill>
                  <a:schemeClr val="dk2"/>
                </a:solidFill>
              </a:rPr>
              <a:t>  9. SciKit-Learn</a:t>
            </a:r>
          </a:p>
        </p:txBody>
      </p:sp>
      <p:pic>
        <p:nvPicPr>
          <p:cNvPr id="2" name="Picture 1" descr="A blue and yellow snake logo&#10;&#10;Description automatically generated">
            <a:extLst>
              <a:ext uri="{FF2B5EF4-FFF2-40B4-BE49-F238E27FC236}">
                <a16:creationId xmlns:a16="http://schemas.microsoft.com/office/drawing/2014/main" id="{8345B0DC-DA18-CED9-3FC0-D1A2FD9CA77E}"/>
              </a:ext>
            </a:extLst>
          </p:cNvPr>
          <p:cNvPicPr>
            <a:picLocks noChangeAspect="1"/>
          </p:cNvPicPr>
          <p:nvPr/>
        </p:nvPicPr>
        <p:blipFill>
          <a:blip r:embed="rId4"/>
          <a:stretch>
            <a:fillRect/>
          </a:stretch>
        </p:blipFill>
        <p:spPr>
          <a:xfrm>
            <a:off x="6324470" y="715158"/>
            <a:ext cx="597336" cy="597336"/>
          </a:xfrm>
          <a:prstGeom prst="rect">
            <a:avLst/>
          </a:prstGeom>
        </p:spPr>
      </p:pic>
      <p:pic>
        <p:nvPicPr>
          <p:cNvPr id="3" name="Picture 2" descr="A logo with a letter and a dot&#10;&#10;Description automatically generated">
            <a:extLst>
              <a:ext uri="{FF2B5EF4-FFF2-40B4-BE49-F238E27FC236}">
                <a16:creationId xmlns:a16="http://schemas.microsoft.com/office/drawing/2014/main" id="{35BDAB4C-B527-66E4-81D4-8C3A287B37DA}"/>
              </a:ext>
            </a:extLst>
          </p:cNvPr>
          <p:cNvPicPr>
            <a:picLocks noChangeAspect="1"/>
          </p:cNvPicPr>
          <p:nvPr/>
        </p:nvPicPr>
        <p:blipFill>
          <a:blip r:embed="rId5"/>
          <a:stretch>
            <a:fillRect/>
          </a:stretch>
        </p:blipFill>
        <p:spPr>
          <a:xfrm>
            <a:off x="4651135" y="1020088"/>
            <a:ext cx="1282223" cy="723379"/>
          </a:xfrm>
          <a:prstGeom prst="rect">
            <a:avLst/>
          </a:prstGeom>
        </p:spPr>
      </p:pic>
      <p:pic>
        <p:nvPicPr>
          <p:cNvPr id="4" name="Picture 3" descr="A logo of a company&#10;&#10;Description automatically generated">
            <a:extLst>
              <a:ext uri="{FF2B5EF4-FFF2-40B4-BE49-F238E27FC236}">
                <a16:creationId xmlns:a16="http://schemas.microsoft.com/office/drawing/2014/main" id="{A951B9C2-F6C4-BF2B-65B2-B51A15155567}"/>
              </a:ext>
            </a:extLst>
          </p:cNvPr>
          <p:cNvPicPr>
            <a:picLocks noChangeAspect="1"/>
          </p:cNvPicPr>
          <p:nvPr/>
        </p:nvPicPr>
        <p:blipFill>
          <a:blip r:embed="rId6"/>
          <a:stretch>
            <a:fillRect/>
          </a:stretch>
        </p:blipFill>
        <p:spPr>
          <a:xfrm>
            <a:off x="4830676" y="2059878"/>
            <a:ext cx="1103204" cy="444414"/>
          </a:xfrm>
          <a:prstGeom prst="rect">
            <a:avLst/>
          </a:prstGeom>
        </p:spPr>
      </p:pic>
      <p:pic>
        <p:nvPicPr>
          <p:cNvPr id="5" name="Picture 4" descr="A blue and black text&#10;&#10;Description automatically generated">
            <a:extLst>
              <a:ext uri="{FF2B5EF4-FFF2-40B4-BE49-F238E27FC236}">
                <a16:creationId xmlns:a16="http://schemas.microsoft.com/office/drawing/2014/main" id="{A1B6F857-3BB6-444E-9B42-F6C920BA3658}"/>
              </a:ext>
            </a:extLst>
          </p:cNvPr>
          <p:cNvPicPr>
            <a:picLocks noChangeAspect="1"/>
          </p:cNvPicPr>
          <p:nvPr/>
        </p:nvPicPr>
        <p:blipFill>
          <a:blip r:embed="rId7"/>
          <a:stretch>
            <a:fillRect/>
          </a:stretch>
        </p:blipFill>
        <p:spPr>
          <a:xfrm>
            <a:off x="6100633" y="1749794"/>
            <a:ext cx="1115469" cy="461767"/>
          </a:xfrm>
          <a:prstGeom prst="rect">
            <a:avLst/>
          </a:prstGeom>
        </p:spPr>
      </p:pic>
      <p:pic>
        <p:nvPicPr>
          <p:cNvPr id="6" name="Picture 5">
            <a:extLst>
              <a:ext uri="{FF2B5EF4-FFF2-40B4-BE49-F238E27FC236}">
                <a16:creationId xmlns:a16="http://schemas.microsoft.com/office/drawing/2014/main" id="{36DF7818-3FD3-753A-5E9D-2D1983582308}"/>
              </a:ext>
            </a:extLst>
          </p:cNvPr>
          <p:cNvPicPr>
            <a:picLocks noChangeAspect="1"/>
          </p:cNvPicPr>
          <p:nvPr/>
        </p:nvPicPr>
        <p:blipFill>
          <a:blip r:embed="rId8"/>
          <a:stretch>
            <a:fillRect/>
          </a:stretch>
        </p:blipFill>
        <p:spPr>
          <a:xfrm>
            <a:off x="4566128" y="2837275"/>
            <a:ext cx="1193888" cy="658922"/>
          </a:xfrm>
          <a:prstGeom prst="rect">
            <a:avLst/>
          </a:prstGeom>
        </p:spPr>
      </p:pic>
      <p:pic>
        <p:nvPicPr>
          <p:cNvPr id="7" name="Picture 6" descr="A black and blue text&#10;&#10;Description automatically generated">
            <a:extLst>
              <a:ext uri="{FF2B5EF4-FFF2-40B4-BE49-F238E27FC236}">
                <a16:creationId xmlns:a16="http://schemas.microsoft.com/office/drawing/2014/main" id="{92988732-87EE-74D5-AEBF-246DF4C4D601}"/>
              </a:ext>
            </a:extLst>
          </p:cNvPr>
          <p:cNvPicPr>
            <a:picLocks noChangeAspect="1"/>
          </p:cNvPicPr>
          <p:nvPr/>
        </p:nvPicPr>
        <p:blipFill>
          <a:blip r:embed="rId9"/>
          <a:stretch>
            <a:fillRect/>
          </a:stretch>
        </p:blipFill>
        <p:spPr>
          <a:xfrm>
            <a:off x="5937011" y="2505401"/>
            <a:ext cx="1544486" cy="625910"/>
          </a:xfrm>
          <a:prstGeom prst="rect">
            <a:avLst/>
          </a:prstGeom>
        </p:spPr>
      </p:pic>
      <p:pic>
        <p:nvPicPr>
          <p:cNvPr id="8" name="Picture 7" descr="A logo of a group of blue and orange circles&#10;&#10;Description automatically generated">
            <a:extLst>
              <a:ext uri="{FF2B5EF4-FFF2-40B4-BE49-F238E27FC236}">
                <a16:creationId xmlns:a16="http://schemas.microsoft.com/office/drawing/2014/main" id="{9F656D8A-9BA0-D4EB-FAC5-239C79C5A7BF}"/>
              </a:ext>
            </a:extLst>
          </p:cNvPr>
          <p:cNvPicPr>
            <a:picLocks noChangeAspect="1"/>
          </p:cNvPicPr>
          <p:nvPr/>
        </p:nvPicPr>
        <p:blipFill>
          <a:blip r:embed="rId10"/>
          <a:stretch>
            <a:fillRect/>
          </a:stretch>
        </p:blipFill>
        <p:spPr>
          <a:xfrm>
            <a:off x="5255973" y="3502526"/>
            <a:ext cx="1356465" cy="8393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396976" y="229750"/>
            <a:ext cx="1435324"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Team Deadlock</a:t>
            </a:r>
            <a:endParaRPr sz="1400" dirty="0"/>
          </a:p>
        </p:txBody>
      </p:sp>
      <p:sp>
        <p:nvSpPr>
          <p:cNvPr id="87" name="Google Shape;87;p16"/>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6"/>
          <p:cNvSpPr txBox="1"/>
          <p:nvPr/>
        </p:nvSpPr>
        <p:spPr>
          <a:xfrm>
            <a:off x="3536850" y="185950"/>
            <a:ext cx="2070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solidFill>
                  <a:schemeClr val="dk2"/>
                </a:solidFill>
              </a:rPr>
              <a:t>METHODOLOGY</a:t>
            </a:r>
            <a:endParaRPr sz="1800" b="1" dirty="0">
              <a:solidFill>
                <a:schemeClr val="dk2"/>
              </a:solidFill>
            </a:endParaRPr>
          </a:p>
        </p:txBody>
      </p:sp>
      <p:pic>
        <p:nvPicPr>
          <p:cNvPr id="8" name="Picture 7" descr="A diagram of a method of processing&#10;&#10;Description automatically generated with medium confidence">
            <a:extLst>
              <a:ext uri="{FF2B5EF4-FFF2-40B4-BE49-F238E27FC236}">
                <a16:creationId xmlns:a16="http://schemas.microsoft.com/office/drawing/2014/main" id="{65F4C7B9-B9DA-83CB-621B-16E59F5F009C}"/>
              </a:ext>
            </a:extLst>
          </p:cNvPr>
          <p:cNvPicPr>
            <a:picLocks noChangeAspect="1"/>
          </p:cNvPicPr>
          <p:nvPr/>
        </p:nvPicPr>
        <p:blipFill>
          <a:blip r:embed="rId4"/>
          <a:srcRect b="9325"/>
          <a:stretch/>
        </p:blipFill>
        <p:spPr>
          <a:xfrm>
            <a:off x="332710" y="748145"/>
            <a:ext cx="3671709" cy="2804622"/>
          </a:xfrm>
          <a:prstGeom prst="rect">
            <a:avLst/>
          </a:prstGeom>
        </p:spPr>
      </p:pic>
      <p:pic>
        <p:nvPicPr>
          <p:cNvPr id="10" name="Picture 9" descr="A diagram of a process flow">
            <a:extLst>
              <a:ext uri="{FF2B5EF4-FFF2-40B4-BE49-F238E27FC236}">
                <a16:creationId xmlns:a16="http://schemas.microsoft.com/office/drawing/2014/main" id="{8E5922AE-8133-3A37-0262-300A7F8A3012}"/>
              </a:ext>
            </a:extLst>
          </p:cNvPr>
          <p:cNvPicPr>
            <a:picLocks noChangeAspect="1"/>
          </p:cNvPicPr>
          <p:nvPr/>
        </p:nvPicPr>
        <p:blipFill>
          <a:blip r:embed="rId5"/>
          <a:srcRect l="15562" r="14698" b="3648"/>
          <a:stretch/>
        </p:blipFill>
        <p:spPr>
          <a:xfrm>
            <a:off x="4114803" y="748145"/>
            <a:ext cx="1431627" cy="2914612"/>
          </a:xfrm>
          <a:prstGeom prst="rect">
            <a:avLst/>
          </a:prstGeom>
        </p:spPr>
      </p:pic>
      <p:pic>
        <p:nvPicPr>
          <p:cNvPr id="12" name="Picture 11" descr="&#10;">
            <a:extLst>
              <a:ext uri="{FF2B5EF4-FFF2-40B4-BE49-F238E27FC236}">
                <a16:creationId xmlns:a16="http://schemas.microsoft.com/office/drawing/2014/main" id="{F1C0877F-DA7A-51B0-AFE8-CF38C40CF46A}"/>
              </a:ext>
              <a:ext uri="{C183D7F6-B498-43B3-948B-1728B52AA6E4}">
                <adec:decorative xmlns:adec="http://schemas.microsoft.com/office/drawing/2017/decorative" val="0"/>
              </a:ext>
            </a:extLst>
          </p:cNvPr>
          <p:cNvPicPr>
            <a:picLocks noChangeAspect="1"/>
          </p:cNvPicPr>
          <p:nvPr/>
        </p:nvPicPr>
        <p:blipFill>
          <a:blip r:embed="rId6"/>
          <a:srcRect r="10456"/>
          <a:stretch/>
        </p:blipFill>
        <p:spPr>
          <a:xfrm>
            <a:off x="332710" y="3846633"/>
            <a:ext cx="4371975" cy="1110917"/>
          </a:xfrm>
          <a:prstGeom prst="rect">
            <a:avLst/>
          </a:prstGeom>
        </p:spPr>
      </p:pic>
      <p:sp>
        <p:nvSpPr>
          <p:cNvPr id="17" name="TextBox 16">
            <a:extLst>
              <a:ext uri="{FF2B5EF4-FFF2-40B4-BE49-F238E27FC236}">
                <a16:creationId xmlns:a16="http://schemas.microsoft.com/office/drawing/2014/main" id="{DB039DCE-FB6D-BD12-59E8-FA4906B29D7E}"/>
              </a:ext>
            </a:extLst>
          </p:cNvPr>
          <p:cNvSpPr txBox="1"/>
          <p:nvPr/>
        </p:nvSpPr>
        <p:spPr>
          <a:xfrm>
            <a:off x="338761" y="3552767"/>
            <a:ext cx="2642840" cy="307777"/>
          </a:xfrm>
          <a:prstGeom prst="rect">
            <a:avLst/>
          </a:prstGeom>
          <a:noFill/>
        </p:spPr>
        <p:txBody>
          <a:bodyPr wrap="square">
            <a:spAutoFit/>
          </a:bodyPr>
          <a:lstStyle/>
          <a:p>
            <a:r>
              <a:rPr lang="en" b="1" dirty="0">
                <a:solidFill>
                  <a:srgbClr val="595959"/>
                </a:solidFill>
              </a:rPr>
              <a:t>Sample Dataset</a:t>
            </a:r>
            <a:endParaRPr lang="en-IN" dirty="0"/>
          </a:p>
        </p:txBody>
      </p:sp>
      <p:pic>
        <p:nvPicPr>
          <p:cNvPr id="19" name="Picture 18" descr="A graph showing a line&#10;&#10;Description automatically generated">
            <a:extLst>
              <a:ext uri="{FF2B5EF4-FFF2-40B4-BE49-F238E27FC236}">
                <a16:creationId xmlns:a16="http://schemas.microsoft.com/office/drawing/2014/main" id="{BF4165D4-DA08-26CE-C5C6-7D696CF4EDD0}"/>
              </a:ext>
            </a:extLst>
          </p:cNvPr>
          <p:cNvPicPr>
            <a:picLocks noChangeAspect="1"/>
          </p:cNvPicPr>
          <p:nvPr/>
        </p:nvPicPr>
        <p:blipFill>
          <a:blip r:embed="rId7"/>
          <a:srcRect l="1301" t="7555" r="1382" b="3170"/>
          <a:stretch/>
        </p:blipFill>
        <p:spPr>
          <a:xfrm>
            <a:off x="5607150" y="698966"/>
            <a:ext cx="3120538" cy="1451490"/>
          </a:xfrm>
          <a:prstGeom prst="rect">
            <a:avLst/>
          </a:prstGeom>
        </p:spPr>
      </p:pic>
      <p:sp>
        <p:nvSpPr>
          <p:cNvPr id="28" name="TextBox 27">
            <a:extLst>
              <a:ext uri="{FF2B5EF4-FFF2-40B4-BE49-F238E27FC236}">
                <a16:creationId xmlns:a16="http://schemas.microsoft.com/office/drawing/2014/main" id="{C76C7572-BEC7-F6DD-6E72-8B8C18A834D5}"/>
              </a:ext>
            </a:extLst>
          </p:cNvPr>
          <p:cNvSpPr txBox="1"/>
          <p:nvPr/>
        </p:nvSpPr>
        <p:spPr>
          <a:xfrm>
            <a:off x="5824654" y="514548"/>
            <a:ext cx="1572322" cy="261610"/>
          </a:xfrm>
          <a:prstGeom prst="rect">
            <a:avLst/>
          </a:prstGeom>
          <a:noFill/>
        </p:spPr>
        <p:txBody>
          <a:bodyPr wrap="square" lIns="91440" tIns="45720" rIns="91440" bIns="45720" anchor="t">
            <a:spAutoFit/>
          </a:bodyPr>
          <a:lstStyle/>
          <a:p>
            <a:r>
              <a:rPr lang="en" sz="1100" b="1">
                <a:solidFill>
                  <a:schemeClr val="dk2"/>
                </a:solidFill>
              </a:rPr>
              <a:t>Real-Time Data </a:t>
            </a:r>
            <a:endParaRPr lang="en-IN" sz="1100" b="1">
              <a:solidFill>
                <a:schemeClr val="dk2"/>
              </a:solidFill>
            </a:endParaRPr>
          </a:p>
        </p:txBody>
      </p:sp>
      <p:pic>
        <p:nvPicPr>
          <p:cNvPr id="30" name="Picture 29" descr="A graph with red dots and green lines&#10;&#10;Description automatically generated">
            <a:extLst>
              <a:ext uri="{FF2B5EF4-FFF2-40B4-BE49-F238E27FC236}">
                <a16:creationId xmlns:a16="http://schemas.microsoft.com/office/drawing/2014/main" id="{367DA524-0E32-DEFF-FEA9-F3746DDBFBFE}"/>
              </a:ext>
            </a:extLst>
          </p:cNvPr>
          <p:cNvPicPr>
            <a:picLocks noChangeAspect="1"/>
          </p:cNvPicPr>
          <p:nvPr/>
        </p:nvPicPr>
        <p:blipFill>
          <a:blip r:embed="rId8"/>
          <a:srcRect t="15459"/>
          <a:stretch/>
        </p:blipFill>
        <p:spPr>
          <a:xfrm>
            <a:off x="5656814" y="2098037"/>
            <a:ext cx="3175486" cy="1432329"/>
          </a:xfrm>
          <a:prstGeom prst="rect">
            <a:avLst/>
          </a:prstGeom>
        </p:spPr>
      </p:pic>
      <p:pic>
        <p:nvPicPr>
          <p:cNvPr id="32" name="Picture 31" descr="A graph showing the growth of the stock market&#10;&#10;Description automatically generated">
            <a:extLst>
              <a:ext uri="{FF2B5EF4-FFF2-40B4-BE49-F238E27FC236}">
                <a16:creationId xmlns:a16="http://schemas.microsoft.com/office/drawing/2014/main" id="{7A7D4571-948D-38E5-3F5A-6E5B4C8396B2}"/>
              </a:ext>
            </a:extLst>
          </p:cNvPr>
          <p:cNvPicPr>
            <a:picLocks noChangeAspect="1"/>
          </p:cNvPicPr>
          <p:nvPr/>
        </p:nvPicPr>
        <p:blipFill>
          <a:blip r:embed="rId9"/>
          <a:srcRect t="14608" b="-585"/>
          <a:stretch/>
        </p:blipFill>
        <p:spPr>
          <a:xfrm>
            <a:off x="5607150" y="3472335"/>
            <a:ext cx="3274814" cy="1516600"/>
          </a:xfrm>
          <a:prstGeom prst="rect">
            <a:avLst/>
          </a:prstGeom>
        </p:spPr>
      </p:pic>
      <p:sp>
        <p:nvSpPr>
          <p:cNvPr id="34" name="TextBox 33">
            <a:extLst>
              <a:ext uri="{FF2B5EF4-FFF2-40B4-BE49-F238E27FC236}">
                <a16:creationId xmlns:a16="http://schemas.microsoft.com/office/drawing/2014/main" id="{0521BC98-9B3B-300A-4B69-CA074616651B}"/>
              </a:ext>
            </a:extLst>
          </p:cNvPr>
          <p:cNvSpPr txBox="1"/>
          <p:nvPr/>
        </p:nvSpPr>
        <p:spPr>
          <a:xfrm>
            <a:off x="8428768" y="4007663"/>
            <a:ext cx="3824868" cy="307777"/>
          </a:xfrm>
          <a:prstGeom prst="rect">
            <a:avLst/>
          </a:prstGeom>
          <a:noFill/>
        </p:spPr>
        <p:txBody>
          <a:bodyPr wrap="square" lIns="91440" tIns="45720" rIns="91440" bIns="45720" anchor="t">
            <a:spAutoFit/>
          </a:bodyPr>
          <a:lstStyle/>
          <a:p>
            <a:r>
              <a:rPr lang="en" sz="700" b="1" dirty="0">
                <a:solidFill>
                  <a:schemeClr val="dk2"/>
                </a:solidFill>
              </a:rPr>
              <a:t>Market</a:t>
            </a:r>
          </a:p>
          <a:p>
            <a:r>
              <a:rPr lang="en" sz="700" b="1" dirty="0">
                <a:solidFill>
                  <a:schemeClr val="dk2"/>
                </a:solidFill>
              </a:rPr>
              <a:t>Manipulation</a:t>
            </a:r>
            <a:r>
              <a:rPr lang="en" sz="700" dirty="0">
                <a:solidFill>
                  <a:schemeClr val="dk2"/>
                </a:solidFill>
              </a:rPr>
              <a:t> </a:t>
            </a:r>
            <a:endParaRPr lang="en-IN" sz="700" dirty="0">
              <a:solidFill>
                <a:schemeClr val="dk2"/>
              </a:solidFill>
            </a:endParaRPr>
          </a:p>
        </p:txBody>
      </p:sp>
      <p:sp>
        <p:nvSpPr>
          <p:cNvPr id="36" name="TextBox 35">
            <a:extLst>
              <a:ext uri="{FF2B5EF4-FFF2-40B4-BE49-F238E27FC236}">
                <a16:creationId xmlns:a16="http://schemas.microsoft.com/office/drawing/2014/main" id="{E49DAA3A-8B0C-B31D-F5CE-6C34F797C77E}"/>
              </a:ext>
            </a:extLst>
          </p:cNvPr>
          <p:cNvSpPr txBox="1"/>
          <p:nvPr/>
        </p:nvSpPr>
        <p:spPr>
          <a:xfrm>
            <a:off x="8401484" y="2575334"/>
            <a:ext cx="6153150" cy="415498"/>
          </a:xfrm>
          <a:prstGeom prst="rect">
            <a:avLst/>
          </a:prstGeom>
          <a:noFill/>
        </p:spPr>
        <p:txBody>
          <a:bodyPr wrap="square" lIns="91440" tIns="45720" rIns="91440" bIns="45720" anchor="t">
            <a:spAutoFit/>
          </a:bodyPr>
          <a:lstStyle/>
          <a:p>
            <a:r>
              <a:rPr lang="en" sz="700" b="1" dirty="0">
                <a:solidFill>
                  <a:schemeClr val="dk2"/>
                </a:solidFill>
              </a:rPr>
              <a:t>No</a:t>
            </a:r>
          </a:p>
          <a:p>
            <a:r>
              <a:rPr lang="en" sz="700" b="1" dirty="0">
                <a:solidFill>
                  <a:schemeClr val="dk2"/>
                </a:solidFill>
              </a:rPr>
              <a:t>Market</a:t>
            </a:r>
          </a:p>
          <a:p>
            <a:r>
              <a:rPr lang="en" sz="700" b="1" dirty="0">
                <a:solidFill>
                  <a:schemeClr val="dk2"/>
                </a:solidFill>
              </a:rPr>
              <a:t>Manipulation</a:t>
            </a:r>
            <a:r>
              <a:rPr lang="en" sz="700" dirty="0">
                <a:solidFill>
                  <a:schemeClr val="dk2"/>
                </a:solidFill>
              </a:rPr>
              <a:t> </a:t>
            </a:r>
            <a:endParaRPr lang="en-IN" sz="700"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7352371" y="229750"/>
            <a:ext cx="1479929"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Team Deadlock</a:t>
            </a:r>
            <a:endParaRPr sz="1400" dirty="0"/>
          </a:p>
        </p:txBody>
      </p:sp>
      <p:sp>
        <p:nvSpPr>
          <p:cNvPr id="95" name="Google Shape;95;p17"/>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7"/>
          <p:cNvSpPr txBox="1"/>
          <p:nvPr/>
        </p:nvSpPr>
        <p:spPr>
          <a:xfrm>
            <a:off x="2873079" y="185950"/>
            <a:ext cx="337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FEASIBILITY AND VIABILITY</a:t>
            </a:r>
            <a:endParaRPr sz="1800" b="1">
              <a:solidFill>
                <a:schemeClr val="dk2"/>
              </a:solidFill>
            </a:endParaRPr>
          </a:p>
        </p:txBody>
      </p:sp>
      <p:sp>
        <p:nvSpPr>
          <p:cNvPr id="97" name="Google Shape;97;p17"/>
          <p:cNvSpPr txBox="1"/>
          <p:nvPr/>
        </p:nvSpPr>
        <p:spPr>
          <a:xfrm>
            <a:off x="376120" y="864574"/>
            <a:ext cx="7965525" cy="3847177"/>
          </a:xfrm>
          <a:prstGeom prst="rect">
            <a:avLst/>
          </a:prstGeom>
          <a:noFill/>
          <a:ln>
            <a:noFill/>
          </a:ln>
        </p:spPr>
        <p:txBody>
          <a:bodyPr spcFirstLastPara="1" wrap="square" lIns="91425" tIns="91425" rIns="91425" bIns="91425" anchor="t" anchorCtr="0">
            <a:spAutoFit/>
          </a:bodyPr>
          <a:lstStyle/>
          <a:p>
            <a:pPr marL="457200" lvl="0" indent="-342900" rtl="0">
              <a:spcBef>
                <a:spcPts val="0"/>
              </a:spcBef>
              <a:spcAft>
                <a:spcPts val="0"/>
              </a:spcAft>
              <a:buClr>
                <a:schemeClr val="dk2"/>
              </a:buClr>
              <a:buSzPts val="1800"/>
              <a:buChar char="●"/>
            </a:pPr>
            <a:r>
              <a:rPr lang="en-US" dirty="0">
                <a:solidFill>
                  <a:schemeClr val="dk2"/>
                </a:solidFill>
              </a:rPr>
              <a:t>Our proposed solution is highly feasible as it leverages AI-driven, software-based anomaly detection without requiring additional hardware. Integration with existing stock exchange systems ensures smooth deployment, while AI models can be continuously updated, enhancing long-term adaptability.</a:t>
            </a:r>
            <a:endParaRPr lang="en-US"/>
          </a:p>
          <a:p>
            <a:pPr marL="457200" lvl="0" indent="-342900" algn="l" rtl="0">
              <a:spcBef>
                <a:spcPts val="0"/>
              </a:spcBef>
              <a:spcAft>
                <a:spcPts val="0"/>
              </a:spcAft>
              <a:buClr>
                <a:schemeClr val="dk2"/>
              </a:buClr>
              <a:buSzPts val="1800"/>
              <a:buChar char="●"/>
            </a:pPr>
            <a:endParaRPr lang="en-US" dirty="0">
              <a:solidFill>
                <a:schemeClr val="dk2"/>
              </a:solidFill>
            </a:endParaRPr>
          </a:p>
          <a:p>
            <a:pPr marL="457200" lvl="0" indent="-342900" algn="l" rtl="0">
              <a:spcBef>
                <a:spcPts val="0"/>
              </a:spcBef>
              <a:spcAft>
                <a:spcPts val="0"/>
              </a:spcAft>
              <a:buClr>
                <a:schemeClr val="dk2"/>
              </a:buClr>
              <a:buSzPts val="1800"/>
              <a:buChar char="●"/>
            </a:pPr>
            <a:r>
              <a:rPr lang="en-US" dirty="0">
                <a:solidFill>
                  <a:schemeClr val="dk2"/>
                </a:solidFill>
              </a:rPr>
              <a:t>Potential Challenges and Risks</a:t>
            </a:r>
          </a:p>
          <a:p>
            <a:pPr marL="114300" lvl="0" rtl="0">
              <a:spcBef>
                <a:spcPts val="0"/>
              </a:spcBef>
              <a:spcAft>
                <a:spcPts val="0"/>
              </a:spcAft>
              <a:buClr>
                <a:schemeClr val="dk2"/>
              </a:buClr>
              <a:buSzPts val="1800"/>
            </a:pPr>
            <a:r>
              <a:rPr lang="en-US" dirty="0">
                <a:solidFill>
                  <a:schemeClr val="dk2"/>
                </a:solidFill>
              </a:rPr>
              <a:t>        1. Data Access and Privacy Regulations: Legal constraints may limit access to personal</a:t>
            </a:r>
            <a:endParaRPr lang="en-US">
              <a:solidFill>
                <a:schemeClr val="dk2"/>
              </a:solidFill>
            </a:endParaRPr>
          </a:p>
          <a:p>
            <a:pPr marL="114300" lvl="0" rtl="0">
              <a:spcBef>
                <a:spcPts val="0"/>
              </a:spcBef>
              <a:spcAft>
                <a:spcPts val="0"/>
              </a:spcAft>
              <a:buClr>
                <a:schemeClr val="dk2"/>
              </a:buClr>
              <a:buSzPts val="1800"/>
            </a:pPr>
            <a:r>
              <a:rPr lang="en-US" dirty="0">
                <a:solidFill>
                  <a:schemeClr val="dk2"/>
                </a:solidFill>
              </a:rPr>
              <a:t>            data, hindering post-event identification of traders.</a:t>
            </a:r>
            <a:endParaRPr lang="en-US">
              <a:solidFill>
                <a:schemeClr val="dk2"/>
              </a:solidFill>
            </a:endParaRPr>
          </a:p>
          <a:p>
            <a:pPr marL="114300" lvl="0" rtl="0">
              <a:spcBef>
                <a:spcPts val="0"/>
              </a:spcBef>
              <a:spcAft>
                <a:spcPts val="0"/>
              </a:spcAft>
              <a:buClr>
                <a:schemeClr val="dk2"/>
              </a:buClr>
              <a:buSzPts val="1800"/>
            </a:pPr>
            <a:r>
              <a:rPr lang="en-US" dirty="0">
                <a:solidFill>
                  <a:schemeClr val="dk2"/>
                </a:solidFill>
              </a:rPr>
              <a:t>        2. Limited Scalability Without Cloud: Without cloud connectivity, the system would struggle</a:t>
            </a:r>
            <a:endParaRPr lang="en-US">
              <a:solidFill>
                <a:schemeClr val="dk2"/>
              </a:solidFill>
            </a:endParaRPr>
          </a:p>
          <a:p>
            <a:pPr marL="114300" lvl="0" rtl="0">
              <a:spcBef>
                <a:spcPts val="0"/>
              </a:spcBef>
              <a:spcAft>
                <a:spcPts val="0"/>
              </a:spcAft>
              <a:buClr>
                <a:schemeClr val="dk2"/>
              </a:buClr>
              <a:buSzPts val="1800"/>
            </a:pPr>
            <a:r>
              <a:rPr lang="en-US" dirty="0">
                <a:solidFill>
                  <a:schemeClr val="dk2"/>
                </a:solidFill>
              </a:rPr>
              <a:t>            to process large volumes of trading data in real-time.</a:t>
            </a:r>
            <a:endParaRPr lang="en-US">
              <a:solidFill>
                <a:schemeClr val="dk2"/>
              </a:solidFill>
            </a:endParaRPr>
          </a:p>
          <a:p>
            <a:pPr marL="114300" lvl="0" rtl="0">
              <a:spcBef>
                <a:spcPts val="0"/>
              </a:spcBef>
              <a:spcAft>
                <a:spcPts val="0"/>
              </a:spcAft>
              <a:buClr>
                <a:schemeClr val="dk2"/>
              </a:buClr>
              <a:buSzPts val="1800"/>
            </a:pPr>
            <a:endParaRPr lang="en-US" dirty="0">
              <a:solidFill>
                <a:schemeClr val="dk2"/>
              </a:solidFill>
            </a:endParaRPr>
          </a:p>
          <a:p>
            <a:pPr marL="457200" lvl="0" indent="-342900" algn="l" rtl="0">
              <a:spcBef>
                <a:spcPts val="0"/>
              </a:spcBef>
              <a:spcAft>
                <a:spcPts val="0"/>
              </a:spcAft>
              <a:buClr>
                <a:schemeClr val="dk2"/>
              </a:buClr>
              <a:buSzPts val="1800"/>
              <a:buChar char="●"/>
            </a:pPr>
            <a:r>
              <a:rPr lang="en-US" sz="1400" dirty="0">
                <a:solidFill>
                  <a:schemeClr val="dk2"/>
                </a:solidFill>
              </a:rPr>
              <a:t>Strategies for Overcoming These Challenges</a:t>
            </a:r>
          </a:p>
          <a:p>
            <a:pPr marL="114300" lvl="0" algn="l" rtl="0">
              <a:spcBef>
                <a:spcPts val="0"/>
              </a:spcBef>
              <a:spcAft>
                <a:spcPts val="0"/>
              </a:spcAft>
              <a:buClr>
                <a:schemeClr val="dk2"/>
              </a:buClr>
              <a:buSzPts val="1800"/>
            </a:pPr>
            <a:r>
              <a:rPr lang="en-US" sz="1400" dirty="0">
                <a:solidFill>
                  <a:schemeClr val="dk2"/>
                </a:solidFill>
              </a:rPr>
              <a:t>        </a:t>
            </a:r>
            <a:r>
              <a:rPr lang="en-US" dirty="0">
                <a:solidFill>
                  <a:schemeClr val="dk2"/>
                </a:solidFill>
              </a:rPr>
              <a:t>1. </a:t>
            </a:r>
            <a:r>
              <a:rPr lang="en-US" sz="1400" dirty="0">
                <a:solidFill>
                  <a:schemeClr val="dk2"/>
                </a:solidFill>
              </a:rPr>
              <a:t>Legal and Regulatory Compliance: Work closely with legal experts and regulatory bodies</a:t>
            </a:r>
          </a:p>
          <a:p>
            <a:pPr marL="114300" lvl="0" algn="l" rtl="0">
              <a:spcBef>
                <a:spcPts val="0"/>
              </a:spcBef>
              <a:spcAft>
                <a:spcPts val="0"/>
              </a:spcAft>
              <a:buClr>
                <a:schemeClr val="dk2"/>
              </a:buClr>
              <a:buSzPts val="1800"/>
            </a:pPr>
            <a:r>
              <a:rPr lang="en-US" dirty="0">
                <a:solidFill>
                  <a:schemeClr val="dk2"/>
                </a:solidFill>
              </a:rPr>
              <a:t>            </a:t>
            </a:r>
            <a:r>
              <a:rPr lang="en-US" sz="1400" dirty="0">
                <a:solidFill>
                  <a:schemeClr val="dk2"/>
                </a:solidFill>
              </a:rPr>
              <a:t>to ensure your system aligns with evolving data privacy laws, accessing personal details</a:t>
            </a:r>
          </a:p>
          <a:p>
            <a:pPr marL="114300" lvl="0" algn="l" rtl="0">
              <a:spcBef>
                <a:spcPts val="0"/>
              </a:spcBef>
              <a:spcAft>
                <a:spcPts val="0"/>
              </a:spcAft>
              <a:buClr>
                <a:schemeClr val="dk2"/>
              </a:buClr>
              <a:buSzPts val="1800"/>
            </a:pPr>
            <a:r>
              <a:rPr lang="en-US" dirty="0">
                <a:solidFill>
                  <a:schemeClr val="dk2"/>
                </a:solidFill>
              </a:rPr>
              <a:t>            </a:t>
            </a:r>
            <a:r>
              <a:rPr lang="en-US" sz="1400" dirty="0">
                <a:solidFill>
                  <a:schemeClr val="dk2"/>
                </a:solidFill>
              </a:rPr>
              <a:t>only when permissible.</a:t>
            </a:r>
          </a:p>
          <a:p>
            <a:pPr marL="114300" lvl="0" algn="l" rtl="0">
              <a:spcBef>
                <a:spcPts val="0"/>
              </a:spcBef>
              <a:spcAft>
                <a:spcPts val="0"/>
              </a:spcAft>
              <a:buClr>
                <a:schemeClr val="dk2"/>
              </a:buClr>
              <a:buSzPts val="1800"/>
            </a:pPr>
            <a:r>
              <a:rPr lang="en-US" sz="1400" dirty="0">
                <a:solidFill>
                  <a:schemeClr val="dk2"/>
                </a:solidFill>
              </a:rPr>
              <a:t>        2. Cloud-Based Scalability: Use cloud computing solutions to manage the computational</a:t>
            </a:r>
          </a:p>
          <a:p>
            <a:pPr marL="114300" lvl="0" algn="l" rtl="0">
              <a:spcBef>
                <a:spcPts val="0"/>
              </a:spcBef>
              <a:spcAft>
                <a:spcPts val="0"/>
              </a:spcAft>
              <a:buClr>
                <a:schemeClr val="dk2"/>
              </a:buClr>
              <a:buSzPts val="1800"/>
            </a:pPr>
            <a:r>
              <a:rPr lang="en-US" dirty="0">
                <a:solidFill>
                  <a:schemeClr val="dk2"/>
                </a:solidFill>
              </a:rPr>
              <a:t>            </a:t>
            </a:r>
            <a:r>
              <a:rPr lang="en-US" sz="1400" dirty="0">
                <a:solidFill>
                  <a:schemeClr val="dk2"/>
                </a:solidFill>
              </a:rPr>
              <a:t>load, scaling resources as needed to handle large data volumes efficiently.</a:t>
            </a:r>
            <a:endParaRPr lang="en-US"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7389541" y="229750"/>
            <a:ext cx="1442759"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Team Deadlock</a:t>
            </a:r>
            <a:endParaRPr sz="1400" dirty="0"/>
          </a:p>
        </p:txBody>
      </p:sp>
      <p:sp>
        <p:nvSpPr>
          <p:cNvPr id="103" name="Google Shape;103;p18"/>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18"/>
          <p:cNvSpPr txBox="1"/>
          <p:nvPr/>
        </p:nvSpPr>
        <p:spPr>
          <a:xfrm>
            <a:off x="3125550" y="185950"/>
            <a:ext cx="2867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IMPACT AND BENEFITS</a:t>
            </a:r>
            <a:endParaRPr sz="1800" b="1">
              <a:solidFill>
                <a:schemeClr val="dk2"/>
              </a:solidFill>
            </a:endParaRPr>
          </a:p>
        </p:txBody>
      </p:sp>
      <p:sp>
        <p:nvSpPr>
          <p:cNvPr id="105" name="Google Shape;105;p18"/>
          <p:cNvSpPr txBox="1"/>
          <p:nvPr/>
        </p:nvSpPr>
        <p:spPr>
          <a:xfrm>
            <a:off x="357584" y="733347"/>
            <a:ext cx="5192054" cy="4224203"/>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Clr>
                <a:schemeClr val="dk2"/>
              </a:buClr>
              <a:buSzPts val="1800"/>
            </a:pPr>
            <a:r>
              <a:rPr lang="en-US" sz="1250" b="1" dirty="0">
                <a:solidFill>
                  <a:schemeClr val="dk2"/>
                </a:solidFill>
              </a:rPr>
              <a:t>Potential Impact on Target Audience</a:t>
            </a:r>
          </a:p>
          <a:p>
            <a:pPr marL="457200" lvl="0" indent="-342900" algn="l" rtl="0">
              <a:spcBef>
                <a:spcPts val="0"/>
              </a:spcBef>
              <a:spcAft>
                <a:spcPts val="0"/>
              </a:spcAft>
              <a:buClr>
                <a:schemeClr val="dk2"/>
              </a:buClr>
              <a:buSzPts val="1800"/>
              <a:buChar char="●"/>
            </a:pPr>
            <a:endParaRPr lang="en-US" sz="1250" b="1" dirty="0">
              <a:solidFill>
                <a:schemeClr val="dk2"/>
              </a:solidFill>
            </a:endParaRPr>
          </a:p>
          <a:p>
            <a:pPr marL="457200" lvl="0" indent="-342900" algn="just" rtl="0">
              <a:spcBef>
                <a:spcPts val="0"/>
              </a:spcBef>
              <a:spcAft>
                <a:spcPts val="0"/>
              </a:spcAft>
              <a:buClr>
                <a:schemeClr val="dk2"/>
              </a:buClr>
              <a:buSzPts val="1800"/>
              <a:buChar char="●"/>
            </a:pPr>
            <a:r>
              <a:rPr lang="en-US" sz="1250" dirty="0">
                <a:solidFill>
                  <a:schemeClr val="dk2"/>
                </a:solidFill>
              </a:rPr>
              <a:t>Regulators and Exchanges: Enhanced ability to detect and address insider trading, leading to more transparent and fair markets.</a:t>
            </a:r>
          </a:p>
          <a:p>
            <a:pPr marL="457200" lvl="0" indent="-342900" algn="just" rtl="0">
              <a:spcBef>
                <a:spcPts val="0"/>
              </a:spcBef>
              <a:spcAft>
                <a:spcPts val="0"/>
              </a:spcAft>
              <a:buClr>
                <a:schemeClr val="dk2"/>
              </a:buClr>
              <a:buSzPts val="1800"/>
              <a:buChar char="●"/>
            </a:pPr>
            <a:r>
              <a:rPr lang="en-US" sz="1250" dirty="0">
                <a:solidFill>
                  <a:schemeClr val="dk2"/>
                </a:solidFill>
              </a:rPr>
              <a:t>Investors and Traders: Increased confidence in market integrity due to improved detection of illicit trading activities.</a:t>
            </a:r>
          </a:p>
          <a:p>
            <a:pPr marL="457200" lvl="0" indent="-342900" algn="just" rtl="0">
              <a:spcBef>
                <a:spcPts val="0"/>
              </a:spcBef>
              <a:spcAft>
                <a:spcPts val="0"/>
              </a:spcAft>
              <a:buClr>
                <a:schemeClr val="dk2"/>
              </a:buClr>
              <a:buSzPts val="1800"/>
              <a:buChar char="●"/>
            </a:pPr>
            <a:r>
              <a:rPr lang="en-US" sz="1250" dirty="0">
                <a:solidFill>
                  <a:schemeClr val="dk2"/>
                </a:solidFill>
              </a:rPr>
              <a:t>Companies: Reduced risk of market manipulation and improved compliance with regulations.</a:t>
            </a:r>
          </a:p>
          <a:p>
            <a:pPr marL="457200" lvl="0" indent="-342900" algn="l" rtl="0">
              <a:spcBef>
                <a:spcPts val="0"/>
              </a:spcBef>
              <a:spcAft>
                <a:spcPts val="0"/>
              </a:spcAft>
              <a:buClr>
                <a:schemeClr val="dk2"/>
              </a:buClr>
              <a:buSzPts val="1800"/>
              <a:buChar char="●"/>
            </a:pPr>
            <a:endParaRPr lang="en-US" sz="1250" dirty="0">
              <a:solidFill>
                <a:schemeClr val="dk2"/>
              </a:solidFill>
            </a:endParaRPr>
          </a:p>
          <a:p>
            <a:pPr marL="114300" lvl="0" algn="l" rtl="0">
              <a:spcBef>
                <a:spcPts val="0"/>
              </a:spcBef>
              <a:spcAft>
                <a:spcPts val="0"/>
              </a:spcAft>
              <a:buClr>
                <a:schemeClr val="dk2"/>
              </a:buClr>
              <a:buSzPts val="1800"/>
            </a:pPr>
            <a:r>
              <a:rPr lang="en-US" sz="1250" b="1" dirty="0">
                <a:solidFill>
                  <a:schemeClr val="dk2"/>
                </a:solidFill>
              </a:rPr>
              <a:t>Benefits of the Solution</a:t>
            </a:r>
          </a:p>
          <a:p>
            <a:pPr marL="457200" lvl="0" indent="-342900" algn="l" rtl="0">
              <a:spcBef>
                <a:spcPts val="0"/>
              </a:spcBef>
              <a:spcAft>
                <a:spcPts val="0"/>
              </a:spcAft>
              <a:buClr>
                <a:schemeClr val="dk2"/>
              </a:buClr>
              <a:buSzPts val="1800"/>
              <a:buChar char="●"/>
            </a:pPr>
            <a:endParaRPr lang="en-US" sz="1250" dirty="0">
              <a:solidFill>
                <a:schemeClr val="dk2"/>
              </a:solidFill>
            </a:endParaRPr>
          </a:p>
          <a:p>
            <a:pPr marL="457200" lvl="0" indent="-342900" algn="just" rtl="0">
              <a:spcBef>
                <a:spcPts val="0"/>
              </a:spcBef>
              <a:spcAft>
                <a:spcPts val="0"/>
              </a:spcAft>
              <a:buClr>
                <a:schemeClr val="dk2"/>
              </a:buClr>
              <a:buSzPts val="1800"/>
              <a:buChar char="●"/>
            </a:pPr>
            <a:r>
              <a:rPr lang="en-US" sz="1250" dirty="0">
                <a:solidFill>
                  <a:schemeClr val="dk2"/>
                </a:solidFill>
              </a:rPr>
              <a:t>Social: Promotes fairness and transparency in financial markets, reducing opportunities for unethical behavior and increasing trust among investors.</a:t>
            </a:r>
          </a:p>
          <a:p>
            <a:pPr marL="457200" lvl="0" indent="-342900" algn="just" rtl="0">
              <a:spcBef>
                <a:spcPts val="0"/>
              </a:spcBef>
              <a:spcAft>
                <a:spcPts val="0"/>
              </a:spcAft>
              <a:buClr>
                <a:schemeClr val="dk2"/>
              </a:buClr>
              <a:buSzPts val="1800"/>
              <a:buChar char="●"/>
            </a:pPr>
            <a:r>
              <a:rPr lang="en-US" sz="1250" dirty="0">
                <a:solidFill>
                  <a:schemeClr val="dk2"/>
                </a:solidFill>
              </a:rPr>
              <a:t>Economic: Improves market efficiency by quickly identifying and addressing irregular trading, potentially reducing financial losses due to insider trading.</a:t>
            </a:r>
          </a:p>
          <a:p>
            <a:pPr marL="457200" lvl="0" indent="-342900" algn="just" rtl="0">
              <a:spcBef>
                <a:spcPts val="0"/>
              </a:spcBef>
              <a:spcAft>
                <a:spcPts val="0"/>
              </a:spcAft>
              <a:buClr>
                <a:schemeClr val="dk2"/>
              </a:buClr>
              <a:buSzPts val="1800"/>
              <a:buChar char="●"/>
            </a:pPr>
            <a:r>
              <a:rPr lang="en-US" sz="1250" dirty="0">
                <a:solidFill>
                  <a:schemeClr val="dk2"/>
                </a:solidFill>
              </a:rPr>
              <a:t>Environmental: Minimal direct environmental impact, but reduced need for physical infrastructure and paper-based processes support overall sustainability goals.</a:t>
            </a:r>
            <a:endParaRPr sz="1250" dirty="0">
              <a:solidFill>
                <a:schemeClr val="dk2"/>
              </a:solidFill>
            </a:endParaRPr>
          </a:p>
        </p:txBody>
      </p:sp>
      <p:pic>
        <p:nvPicPr>
          <p:cNvPr id="3" name="Picture 2" descr="A diagram of a business&#10;&#10;Description automatically generated">
            <a:extLst>
              <a:ext uri="{FF2B5EF4-FFF2-40B4-BE49-F238E27FC236}">
                <a16:creationId xmlns:a16="http://schemas.microsoft.com/office/drawing/2014/main" id="{FA14032E-C519-A5B0-80B3-B70678A42217}"/>
              </a:ext>
            </a:extLst>
          </p:cNvPr>
          <p:cNvPicPr>
            <a:picLocks noChangeAspect="1"/>
          </p:cNvPicPr>
          <p:nvPr/>
        </p:nvPicPr>
        <p:blipFill>
          <a:blip r:embed="rId4"/>
          <a:stretch>
            <a:fillRect/>
          </a:stretch>
        </p:blipFill>
        <p:spPr>
          <a:xfrm>
            <a:off x="5549637" y="1204759"/>
            <a:ext cx="3527455" cy="1126303"/>
          </a:xfrm>
          <a:prstGeom prst="rect">
            <a:avLst/>
          </a:prstGeom>
        </p:spPr>
      </p:pic>
      <p:pic>
        <p:nvPicPr>
          <p:cNvPr id="5" name="Picture 4" descr="A diagram of a solution&#10;&#10;Description automatically generated">
            <a:extLst>
              <a:ext uri="{FF2B5EF4-FFF2-40B4-BE49-F238E27FC236}">
                <a16:creationId xmlns:a16="http://schemas.microsoft.com/office/drawing/2014/main" id="{B4435135-1BEC-B040-4317-423996A0092E}"/>
              </a:ext>
            </a:extLst>
          </p:cNvPr>
          <p:cNvPicPr>
            <a:picLocks noChangeAspect="1"/>
          </p:cNvPicPr>
          <p:nvPr/>
        </p:nvPicPr>
        <p:blipFill>
          <a:blip r:embed="rId5"/>
          <a:stretch>
            <a:fillRect/>
          </a:stretch>
        </p:blipFill>
        <p:spPr>
          <a:xfrm>
            <a:off x="5549637" y="3173268"/>
            <a:ext cx="3527455" cy="12368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body" idx="1"/>
          </p:nvPr>
        </p:nvSpPr>
        <p:spPr>
          <a:xfrm>
            <a:off x="311700" y="1152474"/>
            <a:ext cx="8520600" cy="3635115"/>
          </a:xfrm>
          <a:prstGeom prst="rect">
            <a:avLst/>
          </a:prstGeom>
        </p:spPr>
        <p:txBody>
          <a:bodyPr spcFirstLastPara="1" wrap="square" lIns="91425" tIns="91425" rIns="91425" bIns="91425" anchor="t" anchorCtr="0">
            <a:normAutofit/>
          </a:bodyPr>
          <a:lstStyle/>
          <a:p>
            <a:pPr marL="114300" indent="0">
              <a:lnSpc>
                <a:spcPct val="114999"/>
              </a:lnSpc>
              <a:buNone/>
            </a:pPr>
            <a:r>
              <a:rPr lang="en-IN" sz="1600"/>
              <a:t>This project aims </a:t>
            </a:r>
            <a:r>
              <a:rPr lang="en-IN" sz="1600" dirty="0"/>
              <a:t>to </a:t>
            </a:r>
            <a:r>
              <a:rPr lang="en-IN" sz="1600"/>
              <a:t>detect potential insider trading by observing real-time stock price data and judging unusual activities like sudden spike/drop by a machine learning model.</a:t>
            </a:r>
            <a:r>
              <a:rPr lang="en-IN" sz="1600" dirty="0"/>
              <a:t> </a:t>
            </a:r>
            <a:r>
              <a:rPr lang="en-US" sz="1600" dirty="0"/>
              <a:t>By improving detection capabilities for regulators, increasing investor confidence, and reducing manipulation risks for companies, it delivers substantial benefits across social, economic, and environmental dimensions. </a:t>
            </a:r>
            <a:r>
              <a:rPr lang="en-US" sz="1600"/>
              <a:t>Given</a:t>
            </a:r>
            <a:r>
              <a:rPr lang="en-US" sz="1600" dirty="0"/>
              <a:t> the negligence towards addressing insider trading, our solution becomes even more crucial. By providing a robust, proactive approach to detecting and addressing insider trading, we fill a critical gap and push for greater regulatory and enforcement action in the financial markets.</a:t>
            </a:r>
            <a:endParaRPr lang="en-US"/>
          </a:p>
          <a:p>
            <a:pPr marL="457200" lvl="0" indent="-342900" algn="l" rtl="0">
              <a:spcBef>
                <a:spcPts val="0"/>
              </a:spcBef>
              <a:spcAft>
                <a:spcPts val="0"/>
              </a:spcAft>
              <a:buSzPts val="1800"/>
              <a:buChar char="●"/>
            </a:pPr>
            <a:endParaRPr lang="en-IN" dirty="0"/>
          </a:p>
        </p:txBody>
      </p:sp>
      <p:sp>
        <p:nvSpPr>
          <p:cNvPr id="111" name="Google Shape;111;p19"/>
          <p:cNvSpPr txBox="1">
            <a:spLocks noGrp="1"/>
          </p:cNvSpPr>
          <p:nvPr>
            <p:ph type="title"/>
          </p:nvPr>
        </p:nvSpPr>
        <p:spPr>
          <a:xfrm>
            <a:off x="7367239" y="229750"/>
            <a:ext cx="1465061" cy="37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Team Deadlock</a:t>
            </a:r>
            <a:endParaRPr sz="1400" dirty="0"/>
          </a:p>
        </p:txBody>
      </p:sp>
      <p:sp>
        <p:nvSpPr>
          <p:cNvPr id="112" name="Google Shape;112;p19"/>
          <p:cNvSpPr/>
          <p:nvPr/>
        </p:nvSpPr>
        <p:spPr>
          <a:xfrm>
            <a:off x="200025" y="195444"/>
            <a:ext cx="1460156" cy="442711"/>
          </a:xfrm>
          <a:custGeom>
            <a:avLst/>
            <a:gdLst/>
            <a:ahLst/>
            <a:cxnLst/>
            <a:rect l="l" t="t" r="r" b="b"/>
            <a:pathLst>
              <a:path w="13906247" h="4786067" extrusionOk="0">
                <a:moveTo>
                  <a:pt x="0" y="0"/>
                </a:moveTo>
                <a:lnTo>
                  <a:pt x="13906246" y="0"/>
                </a:lnTo>
                <a:lnTo>
                  <a:pt x="13906246" y="4786067"/>
                </a:lnTo>
                <a:lnTo>
                  <a:pt x="0" y="478606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19"/>
          <p:cNvSpPr txBox="1"/>
          <p:nvPr/>
        </p:nvSpPr>
        <p:spPr>
          <a:xfrm>
            <a:off x="3538505" y="185950"/>
            <a:ext cx="2067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2"/>
                </a:solidFill>
              </a:rPr>
              <a:t>CONCLUSION</a:t>
            </a:r>
            <a:endParaRPr sz="1800" b="1">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630</TotalTime>
  <Words>746</Words>
  <Application>Microsoft Office PowerPoint</Application>
  <PresentationFormat>On-screen Show (16:9)</PresentationFormat>
  <Paragraphs>79</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Simple Light</vt:lpstr>
      <vt:lpstr>PowerPoint Presentation</vt:lpstr>
      <vt:lpstr>Team Deadlock</vt:lpstr>
      <vt:lpstr>Team Deadlock</vt:lpstr>
      <vt:lpstr>Team Deadlock</vt:lpstr>
      <vt:lpstr>Team Deadlock</vt:lpstr>
      <vt:lpstr>Team Deadlock</vt:lpstr>
      <vt:lpstr>Team Deadlock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Siddharth lal</dc:creator>
  <cp:lastModifiedBy>Siddharth lal</cp:lastModifiedBy>
  <cp:revision>2</cp:revision>
  <dcterms:modified xsi:type="dcterms:W3CDTF">2024-09-05T20:58:48Z</dcterms:modified>
</cp:coreProperties>
</file>