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9" r:id="rId1"/>
  </p:sldMasterIdLst>
  <p:sldIdLst>
    <p:sldId id="256" r:id="rId2"/>
    <p:sldId id="257" r:id="rId3"/>
    <p:sldId id="259" r:id="rId4"/>
    <p:sldId id="258" r:id="rId5"/>
    <p:sldId id="260" r:id="rId6"/>
    <p:sldId id="267" r:id="rId7"/>
    <p:sldId id="261" r:id="rId8"/>
    <p:sldId id="262" r:id="rId9"/>
    <p:sldId id="263" r:id="rId10"/>
    <p:sldId id="264" r:id="rId11"/>
    <p:sldId id="265" r:id="rId12"/>
    <p:sldId id="266" r:id="rId13"/>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99500" autoAdjust="0"/>
  </p:normalViewPr>
  <p:slideViewPr>
    <p:cSldViewPr snapToGrid="0">
      <p:cViewPr varScale="1">
        <p:scale>
          <a:sx n="74" d="100"/>
          <a:sy n="74" d="100"/>
        </p:scale>
        <p:origin x="902" y="53"/>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ctrTitle"/>
          </p:nvPr>
        </p:nvSpPr>
        <p:spPr>
          <a:xfrm>
            <a:off x="1524000" y="1122363"/>
            <a:ext cx="9144000" cy="238760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6000" b="0" i="0" u="none" strike="noStrike" kern="1200" cap="none" spc="0" baseline="0">
                <a:solidFill>
                  <a:schemeClr val="tx1"/>
                </a:solidFill>
                <a:latin typeface="Aptos Display" charset="0"/>
                <a:ea typeface="等线 Light" charset="0"/>
                <a:cs typeface="Lucida Sans" charset="0"/>
              </a:rPr>
              <a:t>Click to edit Master title style</a:t>
            </a:r>
            <a:endParaRPr lang="zh-CN" altLang="en-US" sz="6000" b="0" i="0" u="none" strike="noStrike" kern="1200" cap="none" spc="0" baseline="0">
              <a:solidFill>
                <a:schemeClr val="tx1"/>
              </a:solidFill>
              <a:latin typeface="Aptos Display" charset="0"/>
              <a:ea typeface="等线 Light" charset="0"/>
              <a:cs typeface="Lucida Sans" charset="0"/>
            </a:endParaRPr>
          </a:p>
        </p:txBody>
      </p:sp>
      <p:sp>
        <p:nvSpPr>
          <p:cNvPr id="8" name="文本框"/>
          <p:cNvSpPr>
            <a:spLocks noGrp="1"/>
          </p:cNvSpPr>
          <p:nvPr>
            <p:ph type="subTitle" idx="1"/>
          </p:nvPr>
        </p:nvSpPr>
        <p:spPr>
          <a:xfrm>
            <a:off x="1524000" y="3602038"/>
            <a:ext cx="9144000" cy="16557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90000"/>
              </a:lnSpc>
              <a:spcBef>
                <a:spcPts val="1000"/>
              </a:spcBef>
              <a:spcAft>
                <a:spcPts val="0"/>
              </a:spcAft>
              <a:buNone/>
            </a:pPr>
            <a:r>
              <a:rPr lang="en-US" altLang="zh-CN" sz="2400" b="0" i="0" u="none" strike="noStrike" kern="1200" cap="none" spc="0" baseline="0">
                <a:solidFill>
                  <a:schemeClr val="tx1"/>
                </a:solidFill>
                <a:latin typeface="Aptos" charset="0"/>
                <a:ea typeface="等线" charset="0"/>
                <a:cs typeface="Lucida Sans" charset="0"/>
              </a:rPr>
              <a:t>Click to edit Master subtitle style</a:t>
            </a:r>
            <a:endParaRPr lang="zh-CN" altLang="en-US" sz="2400" b="0" i="0" u="none" strike="noStrike" kern="1200" cap="none" spc="0" baseline="0">
              <a:solidFill>
                <a:schemeClr val="tx1"/>
              </a:solidFill>
              <a:latin typeface="Aptos" charset="0"/>
              <a:ea typeface="等线" charset="0"/>
              <a:cs typeface="Lucida Sans" charset="0"/>
            </a:endParaRPr>
          </a:p>
        </p:txBody>
      </p:sp>
      <p:sp>
        <p:nvSpPr>
          <p:cNvPr id="9" name="文本框"/>
          <p:cNvSpPr>
            <a:spLocks noGrp="1"/>
          </p:cNvSpPr>
          <p:nvPr>
            <p:ph type="dt" idx="10"/>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l">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0" name="文本框"/>
          <p:cNvSpPr>
            <a:spLocks noGrp="1"/>
          </p:cNvSpPr>
          <p:nvPr>
            <p:ph type="ftr"/>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ctr">
              <a:lnSpc>
                <a:spcPct val="100000"/>
              </a:lnSpc>
              <a:spcBef>
                <a:spcPts val="0"/>
              </a:spcBef>
              <a:spcAft>
                <a:spcPts val="0"/>
              </a:spcAft>
              <a:buNone/>
            </a:pPr>
            <a:endParaRPr lang="zh-CN" altLang="en-US" sz="1200" b="0" i="0" u="none" strike="noStrike" kern="1200" cap="none" spc="0" baseline="0">
              <a:solidFill>
                <a:srgbClr val="767676"/>
              </a:solidFill>
              <a:latin typeface="Aptos" charset="0"/>
              <a:ea typeface="等线" charset="0"/>
              <a:cs typeface="Aptos" charset="0"/>
            </a:endParaRPr>
          </a:p>
        </p:txBody>
      </p:sp>
      <p:sp>
        <p:nvSpPr>
          <p:cNvPr id="11" name="文本框"/>
          <p:cNvSpPr>
            <a:spLocks noGrp="1"/>
          </p:cNvSpPr>
          <p:nvPr>
            <p:ph type="sldNum"/>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marL="0" indent="0" algn="r">
              <a:lnSpc>
                <a:spcPct val="100000"/>
              </a:lnSpc>
              <a:spcBef>
                <a:spcPts val="0"/>
              </a:spcBef>
              <a:spcAft>
                <a:spcPts val="0"/>
              </a:spcAft>
              <a:buNone/>
            </a:pP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b="0" i="0" u="none" strike="noStrike" kern="1200" cap="none" spc="0" baseline="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59280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9647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99359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28607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80849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79966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572270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04000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3125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53717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2025/4/12</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200176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l"/>
            <a:fld id="{CAD2D6BD-DE1B-4B5F-8B41-2702339687B9}" type="datetime1">
              <a:rPr lang="en-US" altLang="zh-CN" sz="1200">
                <a:solidFill>
                  <a:srgbClr val="767676"/>
                </a:solidFill>
                <a:latin typeface="Aptos" charset="0"/>
                <a:ea typeface="等线" charset="0"/>
                <a:cs typeface="Aptos" charset="0"/>
              </a:rPr>
              <a:t>4/12/2025</a:t>
            </a:fld>
            <a:endParaRPr lang="zh-CN" altLang="en-US" sz="1200">
              <a:solidFill>
                <a:srgbClr val="767676"/>
              </a:solidFill>
              <a:latin typeface="Aptos" charset="0"/>
              <a:ea typeface="等线" charset="0"/>
              <a:cs typeface="Aptos"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ctr"/>
            <a:endParaRPr lang="zh-CN" altLang="en-US" sz="1200">
              <a:solidFill>
                <a:srgbClr val="767676"/>
              </a:solidFill>
              <a:latin typeface="Aptos" charset="0"/>
              <a:ea typeface="等线" charset="0"/>
              <a:cs typeface="Aptos"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prstTxWarp prst="textNoShape">
              <a:avLst/>
            </a:prstTxWarp>
          </a:bodyPr>
          <a:lstStyle/>
          <a:p>
            <a:pPr algn="r"/>
            <a:fld id="{CAD2D6BD-DE1B-4B5F-8B41-2702339687B9}" type="slidenum">
              <a:rPr lang="en-US" altLang="zh-CN" sz="1200" b="0" i="0" u="none" strike="noStrike" kern="1200" cap="none" spc="0" baseline="0">
                <a:solidFill>
                  <a:srgbClr val="767676"/>
                </a:solidFill>
                <a:latin typeface="Aptos" charset="0"/>
                <a:ea typeface="等线" charset="0"/>
                <a:cs typeface="Aptos" charset="0"/>
              </a:rPr>
              <a:t>‹#›</a:t>
            </a:fld>
            <a:endParaRPr lang="zh-CN" altLang="en-US" sz="1200">
              <a:solidFill>
                <a:srgbClr val="767676"/>
              </a:solidFill>
              <a:latin typeface="Aptos" charset="0"/>
              <a:ea typeface="等线" charset="0"/>
              <a:cs typeface="Aptos" charset="0"/>
            </a:endParaRPr>
          </a:p>
        </p:txBody>
      </p:sp>
    </p:spTree>
    <p:extLst>
      <p:ext uri="{BB962C8B-B14F-4D97-AF65-F5344CB8AC3E}">
        <p14:creationId xmlns:p14="http://schemas.microsoft.com/office/powerpoint/2010/main" val="1683552448"/>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Aptos Display" charset="0"/>
          <a:ea typeface="等线 Light" charset="0"/>
          <a:cs typeface="Aptos Display"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800" kern="1200">
          <a:solidFill>
            <a:schemeClr val="tx1"/>
          </a:solidFill>
          <a:latin typeface="Aptos" charset="0"/>
          <a:ea typeface="等线" charset="0"/>
          <a:cs typeface="Aptos" charset="0"/>
        </a:defRPr>
      </a:lvl1pPr>
      <a:lvl2pPr marL="685800" indent="-228600" algn="l" defTabSz="914400" eaLnBrk="1" fontAlgn="auto" latinLnBrk="0" hangingPunct="1">
        <a:lnSpc>
          <a:spcPct val="90000"/>
        </a:lnSpc>
        <a:spcBef>
          <a:spcPts val="500"/>
        </a:spcBef>
        <a:buFont typeface="Arial" pitchFamily="34" charset="0"/>
        <a:buChar char="•"/>
        <a:defRPr sz="2400" kern="1200">
          <a:solidFill>
            <a:schemeClr val="tx1"/>
          </a:solidFill>
          <a:latin typeface="Aptos" charset="0"/>
          <a:ea typeface="等线" charset="0"/>
          <a:cs typeface="Aptos" charset="0"/>
        </a:defRPr>
      </a:lvl2pPr>
      <a:lvl3pPr marL="11430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Aptos" charset="0"/>
          <a:ea typeface="等线" charset="0"/>
          <a:cs typeface="Aptos" charset="0"/>
        </a:defRPr>
      </a:lvl3pPr>
      <a:lvl4pPr marL="16002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4pPr>
      <a:lvl5pPr marL="20574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5pPr>
      <a:lvl6pPr marL="25146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6pPr>
      <a:lvl7pPr marL="29718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7pPr>
      <a:lvl8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8pPr>
      <a:lvl9pPr marL="3429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Aptos" charset="0"/>
          <a:ea typeface="等线" charset="0"/>
          <a:cs typeface="Aptos"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ctrTitle"/>
          </p:nvPr>
        </p:nvSpPr>
        <p:spPr>
          <a:xfrm>
            <a:off x="1025407" y="1401143"/>
            <a:ext cx="10378190" cy="2173330"/>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marL="0" indent="0" algn="ctr">
              <a:lnSpc>
                <a:spcPct val="90000"/>
              </a:lnSpc>
              <a:spcBef>
                <a:spcPts val="0"/>
              </a:spcBef>
              <a:spcAft>
                <a:spcPts val="0"/>
              </a:spcAft>
              <a:buNone/>
            </a:pPr>
            <a:r>
              <a:rPr lang="en-US" altLang="zh-CN" sz="2800" b="1" i="0" u="none" strike="noStrike" kern="1200" cap="none" spc="0" baseline="0" dirty="0">
                <a:solidFill>
                  <a:srgbClr val="C00000"/>
                </a:solidFill>
                <a:latin typeface="Times New Roman" pitchFamily="18" charset="0"/>
                <a:ea typeface="等线 Light" charset="0"/>
                <a:cs typeface="Times New Roman" pitchFamily="18" charset="0"/>
              </a:rPr>
              <a:t>PREDICT PRESON’S PERSONALITY TRAITS BASED ON TEXUAL DATA USING MACHINE LEARNING MODEL</a:t>
            </a:r>
            <a:endParaRPr lang="zh-CN" altLang="en-US" sz="2800" b="1" i="0" u="none" strike="noStrike" kern="1200" cap="none" spc="0" baseline="0" dirty="0">
              <a:solidFill>
                <a:srgbClr val="C00000"/>
              </a:solidFill>
              <a:latin typeface="Times New Roman" pitchFamily="18" charset="0"/>
              <a:ea typeface="等线 Light" charset="0"/>
              <a:cs typeface="Times New Roman" pitchFamily="18" charset="0"/>
            </a:endParaRPr>
          </a:p>
        </p:txBody>
      </p:sp>
      <p:sp>
        <p:nvSpPr>
          <p:cNvPr id="13" name="文本框"/>
          <p:cNvSpPr>
            <a:spLocks noGrp="1"/>
          </p:cNvSpPr>
          <p:nvPr>
            <p:ph type="subTitle" idx="1"/>
          </p:nvPr>
        </p:nvSpPr>
        <p:spPr>
          <a:xfrm>
            <a:off x="1170114" y="4007386"/>
            <a:ext cx="9363226" cy="1945235"/>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70000"/>
              </a:lnSpc>
              <a:spcBef>
                <a:spcPts val="1000"/>
              </a:spcBef>
              <a:spcAft>
                <a:spcPts val="0"/>
              </a:spcAft>
              <a:buNone/>
            </a:pPr>
            <a:endParaRPr lang="en-US" altLang="zh-CN" sz="1400" b="1" i="0" u="none" strike="noStrike" kern="1200" cap="none" spc="0" baseline="0" dirty="0">
              <a:solidFill>
                <a:srgbClr val="C00000"/>
              </a:solidFill>
              <a:latin typeface="Times New Roman" pitchFamily="18" charset="0"/>
              <a:ea typeface="等线" charset="0"/>
              <a:cs typeface="Times New Roman" pitchFamily="18" charset="0"/>
            </a:endParaRPr>
          </a:p>
          <a:p>
            <a:pPr marL="0" indent="0" algn="ctr">
              <a:lnSpc>
                <a:spcPct val="70000"/>
              </a:lnSpc>
              <a:spcBef>
                <a:spcPts val="1000"/>
              </a:spcBef>
              <a:spcAft>
                <a:spcPts val="0"/>
              </a:spcAft>
              <a:buNone/>
            </a:pPr>
            <a:r>
              <a:rPr lang="en-US" altLang="zh-CN" sz="1400" b="1" i="0" u="none" strike="noStrike" kern="1200" cap="none" spc="0" baseline="0" dirty="0">
                <a:solidFill>
                  <a:srgbClr val="C00000"/>
                </a:solidFill>
                <a:latin typeface="Times New Roman" pitchFamily="18" charset="0"/>
                <a:ea typeface="等线" charset="0"/>
                <a:cs typeface="Times New Roman" pitchFamily="18" charset="0"/>
              </a:rPr>
              <a:t>TEAM MEMBERS:</a:t>
            </a:r>
          </a:p>
          <a:p>
            <a:pPr marL="0" indent="0" algn="ctr">
              <a:lnSpc>
                <a:spcPct val="70000"/>
              </a:lnSpc>
              <a:spcBef>
                <a:spcPts val="100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ANUSHKA PATHAK</a:t>
            </a:r>
          </a:p>
          <a:p>
            <a:pPr marL="0" indent="0" algn="ctr">
              <a:lnSpc>
                <a:spcPct val="70000"/>
              </a:lnSpc>
              <a:spcBef>
                <a:spcPts val="100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     NUSRATH SULTHANA S</a:t>
            </a:r>
          </a:p>
          <a:p>
            <a:pPr marL="0" indent="0" algn="ctr">
              <a:lnSpc>
                <a:spcPct val="70000"/>
              </a:lnSpc>
              <a:spcBef>
                <a:spcPts val="100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MEENALOSHINI S</a:t>
            </a:r>
          </a:p>
          <a:p>
            <a:pPr marL="0" indent="0" algn="ctr">
              <a:lnSpc>
                <a:spcPct val="70000"/>
              </a:lnSpc>
              <a:spcBef>
                <a:spcPts val="100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SAKTHIPRIYA K</a:t>
            </a:r>
          </a:p>
          <a:p>
            <a:pPr marL="0" indent="0" algn="ctr">
              <a:lnSpc>
                <a:spcPct val="70000"/>
              </a:lnSpc>
              <a:spcBef>
                <a:spcPts val="1000"/>
              </a:spcBef>
              <a:spcAft>
                <a:spcPts val="0"/>
              </a:spcAft>
              <a:buNone/>
            </a:pPr>
            <a:endParaRPr lang="en-US" altLang="zh-CN" sz="1400" dirty="0">
              <a:latin typeface="Times New Roman" pitchFamily="18" charset="0"/>
              <a:cs typeface="Times New Roman" pitchFamily="18" charset="0"/>
            </a:endParaRPr>
          </a:p>
          <a:p>
            <a:pPr marL="0" indent="0" algn="ctr">
              <a:lnSpc>
                <a:spcPct val="70000"/>
              </a:lnSpc>
              <a:spcBef>
                <a:spcPts val="1000"/>
              </a:spcBef>
              <a:spcAft>
                <a:spcPts val="0"/>
              </a:spcAft>
              <a:buNone/>
            </a:pPr>
            <a:r>
              <a:rPr lang="en-US" altLang="zh-CN" sz="1400" b="1" i="0" u="none" strike="noStrike" kern="1200" cap="none" spc="0" baseline="0" dirty="0">
                <a:solidFill>
                  <a:srgbClr val="C00000"/>
                </a:solidFill>
                <a:latin typeface="Times New Roman" pitchFamily="18" charset="0"/>
                <a:ea typeface="等线" charset="0"/>
                <a:cs typeface="Times New Roman" pitchFamily="18" charset="0"/>
              </a:rPr>
              <a:t>DEPARMENT:</a:t>
            </a:r>
          </a:p>
          <a:p>
            <a:pPr marL="0" indent="0" algn="ctr">
              <a:lnSpc>
                <a:spcPct val="70000"/>
              </a:lnSpc>
              <a:spcBef>
                <a:spcPts val="100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III BSC (CS-DS)</a:t>
            </a:r>
            <a:endParaRPr lang="zh-CN" altLang="en-US" sz="1400" b="0" i="0" u="none" strike="noStrike" kern="1200" cap="none" spc="0" baseline="0" dirty="0">
              <a:solidFill>
                <a:schemeClr val="tx1"/>
              </a:solidFill>
              <a:latin typeface="Times New Roman" pitchFamily="18" charset="0"/>
              <a:ea typeface="等线" charset="0"/>
              <a:cs typeface="Times New Roman" pitchFamily="18" charset="0"/>
            </a:endParaRPr>
          </a:p>
          <a:p>
            <a:pPr marL="0" indent="0" algn="ctr">
              <a:lnSpc>
                <a:spcPct val="70000"/>
              </a:lnSpc>
              <a:spcBef>
                <a:spcPts val="1000"/>
              </a:spcBef>
              <a:spcAft>
                <a:spcPts val="0"/>
              </a:spcAft>
              <a:buNone/>
            </a:pPr>
            <a:endParaRPr lang="zh-CN" altLang="en-US" sz="1400" b="0" i="0" u="none" strike="noStrike" kern="1200" cap="none" spc="0" baseline="0" dirty="0">
              <a:solidFill>
                <a:schemeClr val="tx1"/>
              </a:solidFill>
              <a:latin typeface="Times New Roman" pitchFamily="18" charset="0"/>
              <a:ea typeface="等线" charset="0"/>
              <a:cs typeface="Times New Roman" pitchFamily="18" charset="0"/>
            </a:endParaRPr>
          </a:p>
        </p:txBody>
      </p:sp>
      <p:graphicFrame>
        <p:nvGraphicFramePr>
          <p:cNvPr id="14" name="Table"/>
          <p:cNvGraphicFramePr>
            <a:graphicFrameLocks noGrp="1"/>
          </p:cNvGraphicFramePr>
          <p:nvPr>
            <p:ph type="tbl"/>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sp>
        <p:nvSpPr>
          <p:cNvPr id="15" name="矩形"/>
          <p:cNvSpPr>
            <a:spLocks/>
          </p:cNvSpPr>
          <p:nvPr/>
        </p:nvSpPr>
        <p:spPr>
          <a:xfrm>
            <a:off x="1891249" y="2482623"/>
            <a:ext cx="8416376" cy="442618"/>
          </a:xfrm>
          <a:prstGeom prst="rect">
            <a:avLst/>
          </a:prstGeom>
          <a:noFill/>
          <a:ln w="12700" cap="flat" cmpd="sng">
            <a:noFill/>
            <a:prstDash val="solid"/>
            <a:miter/>
          </a:ln>
        </p:spPr>
      </p:sp>
      <p:sp>
        <p:nvSpPr>
          <p:cNvPr id="16" name="矩形"/>
          <p:cNvSpPr>
            <a:spLocks/>
          </p:cNvSpPr>
          <p:nvPr/>
        </p:nvSpPr>
        <p:spPr>
          <a:xfrm>
            <a:off x="2147302" y="4165071"/>
            <a:ext cx="9256296" cy="754924"/>
          </a:xfrm>
          <a:prstGeom prst="rect">
            <a:avLst/>
          </a:prstGeom>
          <a:noFill/>
          <a:ln w="12700" cap="flat" cmpd="sng">
            <a:noFill/>
            <a:prstDash val="solid"/>
            <a:miter/>
          </a:ln>
        </p:spPr>
      </p:sp>
      <p:sp>
        <p:nvSpPr>
          <p:cNvPr id="17" name="矩形"/>
          <p:cNvSpPr>
            <a:spLocks/>
          </p:cNvSpPr>
          <p:nvPr/>
        </p:nvSpPr>
        <p:spPr>
          <a:xfrm>
            <a:off x="-319743" y="2003512"/>
            <a:ext cx="8903369" cy="448425"/>
          </a:xfrm>
          <a:prstGeom prst="rect">
            <a:avLst/>
          </a:prstGeom>
          <a:noFill/>
          <a:ln w="12700" cap="flat" cmpd="sng">
            <a:noFill/>
            <a:prstDash val="solid"/>
            <a:miter/>
          </a:ln>
        </p:spPr>
      </p:sp>
      <p:graphicFrame>
        <p:nvGraphicFramePr>
          <p:cNvPr id="18" name="Table"/>
          <p:cNvGraphicFramePr>
            <a:graphicFrameLocks noGrp="1"/>
          </p:cNvGraphicFramePr>
          <p:nvPr>
            <p:extLst>
              <p:ext uri="{D42A27DB-BD31-4B8C-83A1-F6EECF244321}">
                <p14:modId xmlns:p14="http://schemas.microsoft.com/office/powerpoint/2010/main" val="2787692638"/>
              </p:ext>
            </p:extLst>
          </p:nvPr>
        </p:nvGraphicFramePr>
        <p:xfrm>
          <a:off x="-39162" y="1628001"/>
          <a:ext cx="12237987" cy="738233"/>
        </p:xfrm>
        <a:graphic>
          <a:graphicData uri="http://schemas.openxmlformats.org/drawingml/2006/table">
            <a:tbl>
              <a:tblPr bandRow="1">
                <a:noFill/>
              </a:tblPr>
              <a:tblGrid>
                <a:gridCol w="12237987">
                  <a:extLst>
                    <a:ext uri="{9D8B030D-6E8A-4147-A177-3AD203B41FA5}">
                      <a16:colId xmlns:a16="http://schemas.microsoft.com/office/drawing/2014/main" val="20000"/>
                    </a:ext>
                  </a:extLst>
                </a:gridCol>
              </a:tblGrid>
              <a:tr h="738233">
                <a:tc>
                  <a:txBody>
                    <a:bodyPr/>
                    <a:lstStyle/>
                    <a:p>
                      <a:pPr marL="0" indent="0" algn="ctr" eaLnBrk="1" latinLnBrk="0" hangingPunct="1">
                        <a:lnSpc>
                          <a:spcPct val="100000"/>
                        </a:lnSpc>
                        <a:spcBef>
                          <a:spcPts val="0"/>
                        </a:spcBef>
                        <a:spcAft>
                          <a:spcPts val="0"/>
                        </a:spcAft>
                        <a:buNone/>
                      </a:pPr>
                      <a:r>
                        <a:rPr lang="en-US" altLang="zh-CN" sz="2200" b="1" i="0" u="none" strike="noStrike" kern="1200" cap="none" spc="0" baseline="0" dirty="0">
                          <a:solidFill>
                            <a:srgbClr val="002060"/>
                          </a:solidFill>
                          <a:latin typeface="Bookman Old Style" pitchFamily="18" charset="0"/>
                          <a:ea typeface="Tahoma" pitchFamily="34" charset="0"/>
                          <a:cs typeface="Tahoma" pitchFamily="34" charset="0"/>
                        </a:rPr>
                        <a:t>DEPARTMENT OF COMPUTER SCIENCE WITH DATA SCIENCE</a:t>
                      </a:r>
                      <a:endParaRPr lang="zh-CN" altLang="en-US" sz="2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19"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671775" cy="659465"/>
          </a:xfrm>
          <a:prstGeom prst="rect">
            <a:avLst/>
          </a:prstGeom>
          <a:noFill/>
          <a:ln w="12700" cap="flat" cmpd="sng">
            <a:noFill/>
            <a:prstDash val="solid"/>
            <a:round/>
          </a:ln>
        </p:spPr>
      </p:pic>
      <p:pic>
        <p:nvPicPr>
          <p:cNvPr id="20"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21" name="Table"/>
          <p:cNvGraphicFramePr>
            <a:graphicFrameLocks noGrp="1"/>
          </p:cNvGraphicFramePr>
          <p:nvPr/>
        </p:nvGraphicFramePr>
        <p:xfrm>
          <a:off x="0" y="6475445"/>
          <a:ext cx="12198833" cy="546421"/>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546421">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22" name="图片"/>
          <p:cNvPicPr>
            <a:picLocks noChangeAspect="1"/>
          </p:cNvPicPr>
          <p:nvPr/>
        </p:nvPicPr>
        <p:blipFill>
          <a:blip r:embed="rId4" cstate="print"/>
          <a:stretch>
            <a:fillRect/>
          </a:stretch>
        </p:blipFill>
        <p:spPr>
          <a:xfrm>
            <a:off x="4824858" y="72115"/>
            <a:ext cx="1466176" cy="659465"/>
          </a:xfrm>
          <a:prstGeom prst="rect">
            <a:avLst/>
          </a:prstGeom>
          <a:noFill/>
          <a:ln w="12700" cap="flat" cmpd="sng">
            <a:noFill/>
            <a:prstDash val="solid"/>
            <a:miter/>
          </a:ln>
        </p:spPr>
      </p:pic>
      <p:sp>
        <p:nvSpPr>
          <p:cNvPr id="23" name="矩形"/>
          <p:cNvSpPr>
            <a:spLocks/>
          </p:cNvSpPr>
          <p:nvPr/>
        </p:nvSpPr>
        <p:spPr>
          <a:xfrm>
            <a:off x="-149290" y="921717"/>
            <a:ext cx="12341290" cy="634325"/>
          </a:xfrm>
          <a:prstGeom prst="rect">
            <a:avLst/>
          </a:prstGeom>
          <a:noFill/>
          <a:ln w="12700" cap="flat" cmpd="sng">
            <a:noFill/>
            <a:prstDash val="solid"/>
            <a:round/>
          </a:ln>
        </p:spPr>
        <p:txBody>
          <a:bodyPr vert="horz" wrap="square" lIns="91425" tIns="45700" rIns="91425" bIns="45700" anchor="t" anchorCtr="0">
            <a:prstTxWarp prst="textNoShape">
              <a:avLst/>
            </a:prstTxWarp>
            <a:spAutoFit/>
          </a:bodyPr>
          <a:lstStyle/>
          <a:p>
            <a:pPr marL="0" indent="0" algn="ctr">
              <a:lnSpc>
                <a:spcPct val="100000"/>
              </a:lnSpc>
              <a:spcBef>
                <a:spcPts val="0"/>
              </a:spcBef>
              <a:spcAft>
                <a:spcPts val="0"/>
              </a:spcAft>
              <a:buNone/>
            </a:pPr>
            <a:r>
              <a:rPr lang="en-US" altLang="zh-CN" sz="3600" b="1" i="0" u="none" strike="noStrike" kern="1200" cap="none" spc="0" baseline="0" dirty="0">
                <a:solidFill>
                  <a:srgbClr val="C00000"/>
                </a:solidFill>
                <a:latin typeface="Bookman Old Style" pitchFamily="18" charset="0"/>
                <a:ea typeface="Bookman Old Style" pitchFamily="18" charset="0"/>
                <a:cs typeface="Bookman Old Style" pitchFamily="18" charset="0"/>
                <a:sym typeface="Bookman Old Style" pitchFamily="18" charset="0"/>
              </a:rPr>
              <a:t>SHRI KRISHNASWAMY  COLLEGE  FOR WOMEN</a:t>
            </a:r>
            <a:endParaRPr lang="zh-CN" altLang="en-US" sz="3600" b="1" i="0" u="none" strike="noStrike" kern="1200" cap="none" spc="0" baseline="0" dirty="0">
              <a:solidFill>
                <a:srgbClr val="C00000"/>
              </a:solidFill>
              <a:latin typeface="Bookman Old Style" pitchFamily="18" charset="0"/>
              <a:ea typeface="Bookman Old Style" pitchFamily="18" charset="0"/>
              <a:cs typeface="Bookman Old Style" pitchFamily="18" charset="0"/>
              <a:sym typeface="Bookman Old Style" pitchFamily="18" charset="0"/>
            </a:endParaRPr>
          </a:p>
        </p:txBody>
      </p:sp>
      <p:sp>
        <p:nvSpPr>
          <p:cNvPr id="24" name="矩形"/>
          <p:cNvSpPr>
            <a:spLocks/>
          </p:cNvSpPr>
          <p:nvPr/>
        </p:nvSpPr>
        <p:spPr>
          <a:xfrm>
            <a:off x="1025407" y="3197423"/>
            <a:ext cx="10072084" cy="102316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ctr">
              <a:lnSpc>
                <a:spcPct val="150000"/>
              </a:lnSpc>
              <a:spcBef>
                <a:spcPts val="0"/>
              </a:spcBef>
              <a:spcAft>
                <a:spcPts val="0"/>
              </a:spcAft>
              <a:buNone/>
            </a:pPr>
            <a:endParaRPr lang="en-US" altLang="zh-CN" sz="1400" b="1" i="0" u="none" strike="noStrike" kern="1200" cap="none" spc="0" baseline="0" dirty="0">
              <a:solidFill>
                <a:srgbClr val="C00000"/>
              </a:solidFill>
              <a:latin typeface="Times New Roman" pitchFamily="18" charset="0"/>
              <a:ea typeface="等线" charset="0"/>
              <a:cs typeface="Times New Roman" pitchFamily="18" charset="0"/>
            </a:endParaRPr>
          </a:p>
          <a:p>
            <a:pPr marL="0" indent="0" algn="ctr">
              <a:lnSpc>
                <a:spcPct val="150000"/>
              </a:lnSpc>
              <a:spcBef>
                <a:spcPts val="0"/>
              </a:spcBef>
              <a:spcAft>
                <a:spcPts val="0"/>
              </a:spcAft>
              <a:buNone/>
            </a:pPr>
            <a:r>
              <a:rPr lang="en-US" altLang="zh-CN" sz="1400" b="1" i="0" u="none" strike="noStrike" kern="1200" cap="none" spc="0" baseline="0" dirty="0">
                <a:solidFill>
                  <a:srgbClr val="C00000"/>
                </a:solidFill>
                <a:latin typeface="Times New Roman" pitchFamily="18" charset="0"/>
                <a:ea typeface="等线" charset="0"/>
                <a:cs typeface="Times New Roman" pitchFamily="18" charset="0"/>
              </a:rPr>
              <a:t>GUIDE</a:t>
            </a:r>
          </a:p>
          <a:p>
            <a:pPr marL="0" indent="0" algn="ctr">
              <a:lnSpc>
                <a:spcPct val="150000"/>
              </a:lnSpc>
              <a:spcBef>
                <a:spcPts val="0"/>
              </a:spcBef>
              <a:spcAft>
                <a:spcPts val="0"/>
              </a:spcAft>
              <a:buNone/>
            </a:pPr>
            <a:r>
              <a:rPr lang="en-US" altLang="zh-CN" sz="1400" b="0" i="0" u="none" strike="noStrike" kern="1200" cap="none" spc="0" baseline="0" dirty="0">
                <a:solidFill>
                  <a:schemeClr val="tx1"/>
                </a:solidFill>
                <a:latin typeface="Times New Roman" pitchFamily="18" charset="0"/>
                <a:ea typeface="等线" charset="0"/>
                <a:cs typeface="Times New Roman" pitchFamily="18" charset="0"/>
              </a:rPr>
              <a:t>Ms. RADHA.D, MCA,M.E,(PH.D)</a:t>
            </a:r>
            <a:endParaRPr lang="zh-CN" altLang="en-US" sz="14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153732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05"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106" name="Table"/>
          <p:cNvGraphicFramePr>
            <a:graphicFrameLocks noGrp="1"/>
          </p:cNvGraphicFramePr>
          <p:nvPr>
            <p:extLst>
              <p:ext uri="{D42A27DB-BD31-4B8C-83A1-F6EECF244321}">
                <p14:modId xmlns:p14="http://schemas.microsoft.com/office/powerpoint/2010/main" val="4267591835"/>
              </p:ext>
            </p:extLst>
          </p:nvPr>
        </p:nvGraphicFramePr>
        <p:xfrm>
          <a:off x="-6875" y="964100"/>
          <a:ext cx="12198833" cy="719526"/>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719526">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RESULTS AND DISCUSSION</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107"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108"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109"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110" name="图片"/>
          <p:cNvPicPr>
            <a:picLocks noChangeAspect="1"/>
          </p:cNvPicPr>
          <p:nvPr/>
        </p:nvPicPr>
        <p:blipFill>
          <a:blip r:embed="rId4" cstate="print"/>
          <a:stretch>
            <a:fillRect/>
          </a:stretch>
        </p:blipFill>
        <p:spPr>
          <a:xfrm>
            <a:off x="4633260" y="161628"/>
            <a:ext cx="1466177" cy="659465"/>
          </a:xfrm>
          <a:prstGeom prst="rect">
            <a:avLst/>
          </a:prstGeom>
          <a:noFill/>
          <a:ln w="12700" cap="flat" cmpd="sng">
            <a:noFill/>
            <a:prstDash val="solid"/>
            <a:miter/>
          </a:ln>
        </p:spPr>
      </p:pic>
      <p:pic>
        <p:nvPicPr>
          <p:cNvPr id="3" name="Picture 2">
            <a:extLst>
              <a:ext uri="{FF2B5EF4-FFF2-40B4-BE49-F238E27FC236}">
                <a16:creationId xmlns:a16="http://schemas.microsoft.com/office/drawing/2014/main" id="{86840CD0-6C5A-137E-3DBD-F841FF4D1DFB}"/>
              </a:ext>
            </a:extLst>
          </p:cNvPr>
          <p:cNvPicPr>
            <a:picLocks noChangeAspect="1"/>
          </p:cNvPicPr>
          <p:nvPr/>
        </p:nvPicPr>
        <p:blipFill>
          <a:blip r:embed="rId5"/>
          <a:srcRect t="7763" b="4553"/>
          <a:stretch/>
        </p:blipFill>
        <p:spPr>
          <a:xfrm>
            <a:off x="228601" y="1779918"/>
            <a:ext cx="5392882" cy="4113982"/>
          </a:xfrm>
          <a:prstGeom prst="rect">
            <a:avLst/>
          </a:prstGeom>
        </p:spPr>
      </p:pic>
      <p:sp>
        <p:nvSpPr>
          <p:cNvPr id="5" name="Rectangle 1">
            <a:extLst>
              <a:ext uri="{FF2B5EF4-FFF2-40B4-BE49-F238E27FC236}">
                <a16:creationId xmlns:a16="http://schemas.microsoft.com/office/drawing/2014/main" id="{0CFB1F16-E57F-B34A-D7AC-D7EB05D125C6}"/>
              </a:ext>
            </a:extLst>
          </p:cNvPr>
          <p:cNvSpPr>
            <a:spLocks noChangeArrowheads="1"/>
          </p:cNvSpPr>
          <p:nvPr/>
        </p:nvSpPr>
        <p:spPr bwMode="auto">
          <a:xfrm>
            <a:off x="5621483" y="1961467"/>
            <a:ext cx="6670961"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The performance of various models was evaluated based on their accuracy in predicting personality traits from user-generated text. Among traditional machine learning models, Random Forest outperformed Logistic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Regression</a:t>
            </a:r>
            <a:r>
              <a:rPr kumimoji="0" lang="en-US" altLang="en-US" sz="2000" b="0" i="0" u="none" strike="noStrike" cap="none" normalizeH="0" baseline="0" dirty="0">
                <a:ln>
                  <a:noFill/>
                </a:ln>
                <a:solidFill>
                  <a:schemeClr val="tx1"/>
                </a:solidFill>
                <a:effectLst/>
                <a:latin typeface="Arial" panose="020B0604020202020204" pitchFamily="34" charset="0"/>
              </a:rPr>
              <a:t> and SVM, achieving an accuracy of 85%. Deep learning models, particularly LSTM and BERT, showed even higher accuracy, with BERT leading at 89%. This indicates that models capable of understanding contextual relationships in text (like BERT) provide better predictions compared to traditional approaches. These results validate the effectiveness of advanced NLP models in personality analysis tasks.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63466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13"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114" name="Table"/>
          <p:cNvGraphicFramePr>
            <a:graphicFrameLocks noGrp="1"/>
          </p:cNvGraphicFramePr>
          <p:nvPr/>
        </p:nvGraphicFramePr>
        <p:xfrm>
          <a:off x="-6875" y="936631"/>
          <a:ext cx="12198833" cy="691523"/>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691523">
                <a:tc>
                  <a:txBody>
                    <a:bodyPr/>
                    <a:lstStyle/>
                    <a:p>
                      <a:pPr marL="0" indent="0" algn="ctr" eaLnBrk="1" fontAlgn="auto" latinLnBrk="0" hangingPunct="1">
                        <a:lnSpc>
                          <a:spcPct val="100000"/>
                        </a:lnSpc>
                        <a:spcBef>
                          <a:spcPts val="0"/>
                        </a:spcBef>
                        <a:spcAft>
                          <a:spcPts val="0"/>
                        </a:spcAft>
                        <a:buNone/>
                      </a:pPr>
                      <a:r>
                        <a:rPr lang="en-US" altLang="zh-CN" sz="2800" b="1" i="0" u="none" strike="noStrike" kern="1200" cap="none" spc="0" baseline="0" dirty="0">
                          <a:solidFill>
                            <a:srgbClr val="002060"/>
                          </a:solidFill>
                          <a:latin typeface="Times New Roman" pitchFamily="18" charset="0"/>
                          <a:ea typeface="等线" charset="0"/>
                          <a:cs typeface="Times New Roman" pitchFamily="18" charset="0"/>
                        </a:rPr>
                        <a:t>CONCLUSION AND FUTURE WORK</a:t>
                      </a:r>
                      <a:endParaRPr lang="zh-CN" altLang="en-US" sz="28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115"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116"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117"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118" name="图片"/>
          <p:cNvPicPr>
            <a:picLocks noChangeAspect="1"/>
          </p:cNvPicPr>
          <p:nvPr/>
        </p:nvPicPr>
        <p:blipFill>
          <a:blip r:embed="rId4" cstate="print"/>
          <a:stretch>
            <a:fillRect/>
          </a:stretch>
        </p:blipFill>
        <p:spPr>
          <a:xfrm>
            <a:off x="4824757" y="112602"/>
            <a:ext cx="1466177" cy="659465"/>
          </a:xfrm>
          <a:prstGeom prst="rect">
            <a:avLst/>
          </a:prstGeom>
          <a:noFill/>
          <a:ln w="12700" cap="flat" cmpd="sng">
            <a:noFill/>
            <a:prstDash val="solid"/>
            <a:miter/>
          </a:ln>
        </p:spPr>
      </p:pic>
      <p:sp>
        <p:nvSpPr>
          <p:cNvPr id="119" name="矩形"/>
          <p:cNvSpPr>
            <a:spLocks/>
          </p:cNvSpPr>
          <p:nvPr/>
        </p:nvSpPr>
        <p:spPr>
          <a:xfrm>
            <a:off x="187036" y="1628155"/>
            <a:ext cx="11724226" cy="526297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Conclusion:</a:t>
            </a: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The system successfully predicts personality traits from user-generated text using NLP and ML techniques, achieving high accuracy (up to 85%) through models like Random Forest.</a:t>
            </a:r>
          </a:p>
          <a:p>
            <a:pPr marL="285750" indent="-285750" algn="l">
              <a:lnSpc>
                <a:spcPct val="100000"/>
              </a:lnSpc>
              <a:spcBef>
                <a:spcPts val="0"/>
              </a:spcBef>
              <a:spcAft>
                <a:spcPts val="0"/>
              </a:spcAft>
              <a:buFont typeface="Wingdings" panose="05000000000000000000"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It provides a real-time, automated, and scalable solution with a user-friendly interface, making it suitable for applications in HR, education, and social media analysis.</a:t>
            </a:r>
          </a:p>
          <a:p>
            <a:pPr marL="285750" indent="-285750" algn="l">
              <a:lnSpc>
                <a:spcPct val="100000"/>
              </a:lnSpc>
              <a:spcBef>
                <a:spcPts val="0"/>
              </a:spcBef>
              <a:spcAft>
                <a:spcPts val="0"/>
              </a:spcAft>
              <a:buFont typeface="Wingdings" panose="05000000000000000000"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The integration of </a:t>
            </a:r>
            <a:r>
              <a:rPr lang="en-US" altLang="zh-CN" sz="2000" b="0" i="0" u="none" strike="noStrike" kern="1200" cap="none" spc="0" baseline="0" dirty="0">
                <a:latin typeface="Times New Roman" pitchFamily="18" charset="0"/>
                <a:ea typeface="等线" charset="0"/>
                <a:cs typeface="Times New Roman" pitchFamily="18" charset="0"/>
              </a:rPr>
              <a:t>Gradio</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for frontend interaction enhances accessibility and engagement for users without technical background.</a:t>
            </a:r>
            <a:endParaRPr lang="en-US" altLang="zh-CN" sz="2000" b="1" dirty="0">
              <a:latin typeface="Times New Roman" pitchFamily="18" charset="0"/>
              <a:ea typeface="等线" charset="0"/>
              <a:cs typeface="Times New Roman" pitchFamily="18" charset="0"/>
            </a:endParaRPr>
          </a:p>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Future Enhancements :</a:t>
            </a:r>
          </a:p>
          <a:p>
            <a:pPr marL="342900" indent="-342900" algn="l">
              <a:lnSpc>
                <a:spcPct val="100000"/>
              </a:lnSpc>
              <a:spcBef>
                <a:spcPts val="0"/>
              </a:spcBef>
              <a:spcAft>
                <a:spcPts val="0"/>
              </a:spcAft>
              <a:buFont typeface="Wingdings" panose="05000000000000000000" pitchFamily="2" charset="2"/>
              <a:buChar char="Ø"/>
            </a:pPr>
            <a:r>
              <a:rPr lang="en-US" altLang="zh-CN" sz="2000" i="0" u="none" strike="noStrike" kern="1200" cap="none" spc="0" baseline="0" dirty="0">
                <a:solidFill>
                  <a:schemeClr val="tx1"/>
                </a:solidFill>
                <a:latin typeface="Times New Roman" pitchFamily="18" charset="0"/>
                <a:ea typeface="等线" charset="0"/>
                <a:cs typeface="Times New Roman" pitchFamily="18" charset="0"/>
              </a:rPr>
              <a:t>Multimodal Inputs: Integrate voice and facial expression analysis using CNNs and RNNs for more comprehensive and holistic personality predictions.</a:t>
            </a:r>
          </a:p>
          <a:p>
            <a:pPr marL="342900" indent="-342900" algn="l">
              <a:lnSpc>
                <a:spcPct val="100000"/>
              </a:lnSpc>
              <a:spcBef>
                <a:spcPts val="0"/>
              </a:spcBef>
              <a:spcAft>
                <a:spcPts val="0"/>
              </a:spcAft>
              <a:buFont typeface="Wingdings" panose="05000000000000000000" pitchFamily="2" charset="2"/>
              <a:buChar char="Ø"/>
            </a:pPr>
            <a:r>
              <a:rPr lang="en-US" altLang="zh-CN" sz="2000" i="0" u="none" strike="noStrike" kern="1200" cap="none" spc="0" baseline="0" dirty="0">
                <a:solidFill>
                  <a:schemeClr val="tx1"/>
                </a:solidFill>
                <a:latin typeface="Times New Roman" pitchFamily="18" charset="0"/>
                <a:ea typeface="等线" charset="0"/>
                <a:cs typeface="Times New Roman" pitchFamily="18" charset="0"/>
              </a:rPr>
              <a:t>Advanced Deep Learning: Incorporate models like BERT and GPT-3 to enhance prediction accuracy and adapt to diverse text inputs across various domains.</a:t>
            </a:r>
          </a:p>
          <a:p>
            <a:pPr marL="342900" indent="-342900" algn="l">
              <a:lnSpc>
                <a:spcPct val="100000"/>
              </a:lnSpc>
              <a:spcBef>
                <a:spcPts val="0"/>
              </a:spcBef>
              <a:spcAft>
                <a:spcPts val="0"/>
              </a:spcAft>
              <a:buFont typeface="Wingdings" panose="05000000000000000000" pitchFamily="2" charset="2"/>
              <a:buChar char="Ø"/>
            </a:pPr>
            <a:r>
              <a:rPr lang="en-US" altLang="zh-CN" sz="2000" i="0" u="none" strike="noStrike" kern="1200" cap="none" spc="0" baseline="0" dirty="0">
                <a:solidFill>
                  <a:schemeClr val="tx1"/>
                </a:solidFill>
                <a:latin typeface="Times New Roman" pitchFamily="18" charset="0"/>
                <a:ea typeface="等线" charset="0"/>
                <a:cs typeface="Times New Roman" pitchFamily="18" charset="0"/>
              </a:rPr>
              <a:t>Emotion-Aware Prediction: Add emotion detection to improve personality profiling by understanding the emotional tone of the text.</a:t>
            </a:r>
          </a:p>
          <a:p>
            <a:pPr marL="0" indent="0" algn="l">
              <a:lnSpc>
                <a:spcPct val="100000"/>
              </a:lnSpc>
              <a:spcBef>
                <a:spcPts val="0"/>
              </a:spcBef>
              <a:spcAft>
                <a:spcPts val="0"/>
              </a:spcAft>
              <a:buNone/>
            </a:pPr>
            <a:endParaRPr lang="en-US" altLang="zh-CN" sz="1400" b="1"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1400" b="1" dirty="0">
              <a:latin typeface="Times New Roman" pitchFamily="18" charset="0"/>
              <a:ea typeface="等线"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1400" b="1"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l">
              <a:lnSpc>
                <a:spcPct val="100000"/>
              </a:lnSpc>
              <a:spcBef>
                <a:spcPts val="0"/>
              </a:spcBef>
              <a:spcAft>
                <a:spcPts val="0"/>
              </a:spcAft>
              <a:buClrTx/>
              <a:buAutoNum type="arabicPeriod"/>
            </a:pPr>
            <a:endParaRPr lang="en-US" altLang="zh-CN" sz="14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615762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120" name="Table"/>
          <p:cNvGraphicFramePr>
            <a:graphicFrameLocks noGrp="1"/>
          </p:cNvGraphicFramePr>
          <p:nvPr/>
        </p:nvGraphicFramePr>
        <p:xfrm>
          <a:off x="-6874" y="-9103"/>
          <a:ext cx="12198845" cy="953638"/>
        </p:xfrm>
        <a:graphic>
          <a:graphicData uri="http://schemas.openxmlformats.org/drawingml/2006/table">
            <a:tbl>
              <a:tblPr bandRow="1">
                <a:noFill/>
              </a:tblPr>
              <a:tblGrid>
                <a:gridCol w="12198845">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121" name="Table"/>
          <p:cNvGraphicFramePr>
            <a:graphicFrameLocks noGrp="1"/>
          </p:cNvGraphicFramePr>
          <p:nvPr>
            <p:extLst>
              <p:ext uri="{D42A27DB-BD31-4B8C-83A1-F6EECF244321}">
                <p14:modId xmlns:p14="http://schemas.microsoft.com/office/powerpoint/2010/main" val="1875680030"/>
              </p:ext>
            </p:extLst>
          </p:nvPr>
        </p:nvGraphicFramePr>
        <p:xfrm>
          <a:off x="-6874" y="944536"/>
          <a:ext cx="12205703" cy="853440"/>
        </p:xfrm>
        <a:graphic>
          <a:graphicData uri="http://schemas.openxmlformats.org/drawingml/2006/table">
            <a:tbl>
              <a:tblPr bandRow="1">
                <a:noFill/>
              </a:tblPr>
              <a:tblGrid>
                <a:gridCol w="12205703">
                  <a:extLst>
                    <a:ext uri="{9D8B030D-6E8A-4147-A177-3AD203B41FA5}">
                      <a16:colId xmlns:a16="http://schemas.microsoft.com/office/drawing/2014/main" val="20000"/>
                    </a:ext>
                  </a:extLst>
                </a:gridCol>
              </a:tblGrid>
              <a:tr h="790746">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REFERENCES</a:t>
                      </a:r>
                    </a:p>
                    <a:p>
                      <a:pPr marL="0" indent="0" algn="ctr" eaLnBrk="1" fontAlgn="auto" latinLnBrk="0" hangingPunct="1">
                        <a:lnSpc>
                          <a:spcPct val="100000"/>
                        </a:lnSpc>
                        <a:spcBef>
                          <a:spcPts val="0"/>
                        </a:spcBef>
                        <a:spcAft>
                          <a:spcPts val="0"/>
                        </a:spcAft>
                        <a:buNone/>
                      </a:pPr>
                      <a:endParaRPr lang="zh-CN" altLang="en-US" sz="24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122"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123"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124" name="Table"/>
          <p:cNvGraphicFramePr>
            <a:graphicFrameLocks noGrp="1"/>
          </p:cNvGraphicFramePr>
          <p:nvPr/>
        </p:nvGraphicFramePr>
        <p:xfrm>
          <a:off x="0" y="6068236"/>
          <a:ext cx="12198845" cy="953638"/>
        </p:xfrm>
        <a:graphic>
          <a:graphicData uri="http://schemas.openxmlformats.org/drawingml/2006/table">
            <a:tbl>
              <a:tblPr bandRow="1">
                <a:noFill/>
              </a:tblPr>
              <a:tblGrid>
                <a:gridCol w="12198845">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125" name="图片"/>
          <p:cNvPicPr>
            <a:picLocks noChangeAspect="1"/>
          </p:cNvPicPr>
          <p:nvPr/>
        </p:nvPicPr>
        <p:blipFill>
          <a:blip r:embed="rId4" cstate="print"/>
          <a:stretch>
            <a:fillRect/>
          </a:stretch>
        </p:blipFill>
        <p:spPr>
          <a:xfrm>
            <a:off x="4759443" y="77822"/>
            <a:ext cx="1466177" cy="659465"/>
          </a:xfrm>
          <a:prstGeom prst="rect">
            <a:avLst/>
          </a:prstGeom>
          <a:noFill/>
          <a:ln w="12700" cap="flat" cmpd="sng">
            <a:noFill/>
            <a:prstDash val="solid"/>
            <a:miter/>
          </a:ln>
        </p:spPr>
      </p:pic>
      <p:sp>
        <p:nvSpPr>
          <p:cNvPr id="126" name="矩形"/>
          <p:cNvSpPr>
            <a:spLocks/>
          </p:cNvSpPr>
          <p:nvPr/>
        </p:nvSpPr>
        <p:spPr>
          <a:xfrm>
            <a:off x="83127" y="1454727"/>
            <a:ext cx="12115702" cy="4708981"/>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000" b="1"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Goldberg, L. R. (1990). An Alternative Description of Personality: The Big-Five Factor Structure. Journal of Personality and Social Psychology, 59(6), 1216–1229.</a:t>
            </a:r>
          </a:p>
          <a:p>
            <a:pPr marL="342900" indent="-342900" algn="just">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McCrae, R. R., &amp; Costa, P. T. (1997). Personality Trait Structure as a Human Universal. American Psychologist, 52(5), 509–516.</a:t>
            </a:r>
          </a:p>
          <a:p>
            <a:pPr marL="342900" indent="-342900" algn="just">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Pennebaker, J. W., &amp; King, L. A. (1999). Linguistic Styles: Clues to Personality. Journal of Personality and Social Psychology, 77(6), 1296–1312.</a:t>
            </a:r>
          </a:p>
          <a:p>
            <a:pPr marL="342900" indent="-342900" algn="just">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Qiu, L., Lin, H., Ramsay, J. E., &amp; Yang, F. (2012). You Are What You Tweet: Personality Expression and Perception on Twitter. Journal of Research in Personality, 46(6), 710–718.</a:t>
            </a:r>
          </a:p>
          <a:p>
            <a:pPr marL="342900" indent="-342900" algn="just">
              <a:lnSpc>
                <a:spcPct val="100000"/>
              </a:lnSpc>
              <a:spcBef>
                <a:spcPts val="0"/>
              </a:spcBef>
              <a:spcAft>
                <a:spcPts val="0"/>
              </a:spcAft>
              <a:buClrTx/>
              <a:buAutoNum type="arabicPeriod"/>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a:p>
            <a:pPr marL="342900" indent="-342900" algn="just">
              <a:lnSpc>
                <a:spcPct val="100000"/>
              </a:lnSpc>
              <a:spcBef>
                <a:spcPts val="0"/>
              </a:spcBef>
              <a:spcAft>
                <a:spcPts val="0"/>
              </a:spcAft>
              <a:buClrTx/>
              <a:buAutoNum type="arabicPeriod"/>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Kaur, P., &amp; Kaur, G. (2019). Personality Prediction Using Text Classification Based on Logistic Regression and Naive Bayes. International Journal of Computer Sciences and Engineering, 7(2), 374–379.</a:t>
            </a:r>
            <a:endParaRPr lang="zh-CN" altLang="en-US" sz="20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21493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5"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26" name="Table"/>
          <p:cNvGraphicFramePr>
            <a:graphicFrameLocks noGrp="1"/>
          </p:cNvGraphicFramePr>
          <p:nvPr>
            <p:extLst>
              <p:ext uri="{D42A27DB-BD31-4B8C-83A1-F6EECF244321}">
                <p14:modId xmlns:p14="http://schemas.microsoft.com/office/powerpoint/2010/main" val="3541789966"/>
              </p:ext>
            </p:extLst>
          </p:nvPr>
        </p:nvGraphicFramePr>
        <p:xfrm>
          <a:off x="-6875" y="893774"/>
          <a:ext cx="12198833" cy="836549"/>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836549">
                <a:tc>
                  <a:txBody>
                    <a:bodyPr/>
                    <a:lstStyle/>
                    <a:p>
                      <a:pPr marL="0" indent="0" algn="ctr" eaLnBrk="1"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Bookman Old Style" pitchFamily="18" charset="0"/>
                          <a:ea typeface="Tahoma" pitchFamily="34" charset="0"/>
                          <a:cs typeface="Tahoma" pitchFamily="34" charset="0"/>
                        </a:rPr>
                        <a:t>OUTLINE</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27"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28"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29" name="Table"/>
          <p:cNvGraphicFramePr>
            <a:graphicFrameLocks noGrp="1"/>
          </p:cNvGraphicFramePr>
          <p:nvPr/>
        </p:nvGraphicFramePr>
        <p:xfrm>
          <a:off x="0" y="6469625"/>
          <a:ext cx="12198833" cy="552251"/>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552251">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30" name="图片"/>
          <p:cNvPicPr>
            <a:picLocks noChangeAspect="1"/>
          </p:cNvPicPr>
          <p:nvPr/>
        </p:nvPicPr>
        <p:blipFill>
          <a:blip r:embed="rId4" cstate="print"/>
          <a:stretch>
            <a:fillRect/>
          </a:stretch>
        </p:blipFill>
        <p:spPr>
          <a:xfrm>
            <a:off x="4507516" y="112603"/>
            <a:ext cx="1466177" cy="659462"/>
          </a:xfrm>
          <a:prstGeom prst="rect">
            <a:avLst/>
          </a:prstGeom>
          <a:noFill/>
          <a:ln w="12700" cap="flat" cmpd="sng">
            <a:noFill/>
            <a:prstDash val="solid"/>
            <a:miter/>
          </a:ln>
        </p:spPr>
      </p:pic>
      <p:sp>
        <p:nvSpPr>
          <p:cNvPr id="31" name="矩形"/>
          <p:cNvSpPr>
            <a:spLocks/>
          </p:cNvSpPr>
          <p:nvPr/>
        </p:nvSpPr>
        <p:spPr>
          <a:xfrm>
            <a:off x="270620" y="1788045"/>
            <a:ext cx="11672564" cy="424644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Abstract</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Introduction </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Existing Approaches/Related Works </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Problems in Existing Approaches</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Proposed Methodology /Algorithm used</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Architecture/ Block diagram</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Results and Discussion</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Conclusions and Future Work</a:t>
            </a:r>
          </a:p>
          <a:p>
            <a:pPr marL="514350" indent="-285750" algn="just" eaLnBrk="1" latinLnBrk="0" hangingPunct="1">
              <a:lnSpc>
                <a:spcPct val="100000"/>
              </a:lnSpc>
              <a:spcBef>
                <a:spcPts val="1000"/>
              </a:spcBef>
              <a:spcAft>
                <a:spcPts val="0"/>
              </a:spcAft>
              <a:buFont typeface="Wingdings" pitchFamily="2" charset="2"/>
              <a:buChar char="q"/>
            </a:pPr>
            <a:r>
              <a:rPr lang="en-US" altLang="zh-CN" sz="2400" b="1" i="0" u="none" strike="noStrike" kern="1200" cap="none" spc="0" baseline="0" dirty="0">
                <a:solidFill>
                  <a:srgbClr val="002060"/>
                </a:solidFill>
                <a:latin typeface="Times New Roman" pitchFamily="18" charset="0"/>
                <a:ea typeface="等线" charset="0"/>
                <a:cs typeface="Times New Roman" pitchFamily="18" charset="0"/>
              </a:rPr>
              <a:t>References</a:t>
            </a:r>
            <a:endParaRPr lang="en-US" altLang="zh-CN" sz="2400" b="1" i="1" u="none" strike="noStrike" kern="1200" cap="none" spc="0" baseline="0" dirty="0">
              <a:solidFill>
                <a:srgbClr val="002060"/>
              </a:solidFill>
              <a:latin typeface="Times New Roman" pitchFamily="18" charset="0"/>
              <a:ea typeface="等线" charset="0"/>
              <a:cs typeface="Times New Roman" pitchFamily="18" charset="0"/>
            </a:endParaRPr>
          </a:p>
          <a:p>
            <a:pPr marL="285750" indent="-285750" algn="l" eaLnBrk="1" latinLnBrk="0" hangingPunct="1">
              <a:lnSpc>
                <a:spcPct val="90000"/>
              </a:lnSpc>
              <a:spcBef>
                <a:spcPts val="1000"/>
              </a:spcBef>
              <a:spcAft>
                <a:spcPts val="0"/>
              </a:spcAft>
              <a:buFont typeface="Arial" pitchFamily="34" charset="0"/>
              <a:buChar char="•"/>
            </a:pPr>
            <a:endParaRPr lang="zh-CN" altLang="en-US" sz="2800" b="0" i="0" u="none" strike="noStrike" kern="1200" cap="none" spc="0" baseline="0" dirty="0">
              <a:solidFill>
                <a:schemeClr val="tx1"/>
              </a:solidFill>
              <a:latin typeface="Times New Roman" pitchFamily="18" charset="0"/>
              <a:ea typeface="Tahoma" pitchFamily="34" charset="0"/>
              <a:cs typeface="Times New Roman" pitchFamily="18" charset="0"/>
            </a:endParaRPr>
          </a:p>
        </p:txBody>
      </p:sp>
    </p:spTree>
    <p:extLst>
      <p:ext uri="{BB962C8B-B14F-4D97-AF65-F5344CB8AC3E}">
        <p14:creationId xmlns:p14="http://schemas.microsoft.com/office/powerpoint/2010/main" val="1073748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9"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40" name="Table"/>
          <p:cNvGraphicFramePr>
            <a:graphicFrameLocks noGrp="1"/>
          </p:cNvGraphicFramePr>
          <p:nvPr>
            <p:extLst>
              <p:ext uri="{D42A27DB-BD31-4B8C-83A1-F6EECF244321}">
                <p14:modId xmlns:p14="http://schemas.microsoft.com/office/powerpoint/2010/main" val="2548018352"/>
              </p:ext>
            </p:extLst>
          </p:nvPr>
        </p:nvGraphicFramePr>
        <p:xfrm>
          <a:off x="0" y="893774"/>
          <a:ext cx="12191949" cy="794039"/>
        </p:xfrm>
        <a:graphic>
          <a:graphicData uri="http://schemas.openxmlformats.org/drawingml/2006/table">
            <a:tbl>
              <a:tblPr bandRow="1">
                <a:noFill/>
              </a:tblPr>
              <a:tblGrid>
                <a:gridCol w="12191949">
                  <a:extLst>
                    <a:ext uri="{9D8B030D-6E8A-4147-A177-3AD203B41FA5}">
                      <a16:colId xmlns:a16="http://schemas.microsoft.com/office/drawing/2014/main" val="20000"/>
                    </a:ext>
                  </a:extLst>
                </a:gridCol>
              </a:tblGrid>
              <a:tr h="794039">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Bookman Old Style" pitchFamily="18" charset="0"/>
                          <a:ea typeface="等线" charset="0"/>
                          <a:cs typeface="Times New Roman" pitchFamily="18" charset="0"/>
                        </a:rPr>
                        <a:t>ABSTRACT</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41"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42"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43"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44" name="图片"/>
          <p:cNvPicPr>
            <a:picLocks noChangeAspect="1"/>
          </p:cNvPicPr>
          <p:nvPr/>
        </p:nvPicPr>
        <p:blipFill>
          <a:blip r:embed="rId4" cstate="print"/>
          <a:stretch>
            <a:fillRect/>
          </a:stretch>
        </p:blipFill>
        <p:spPr>
          <a:xfrm>
            <a:off x="4579612" y="112602"/>
            <a:ext cx="1466175" cy="659465"/>
          </a:xfrm>
          <a:prstGeom prst="rect">
            <a:avLst/>
          </a:prstGeom>
          <a:noFill/>
          <a:ln w="12700" cap="flat" cmpd="sng">
            <a:noFill/>
            <a:prstDash val="solid"/>
            <a:miter/>
          </a:ln>
        </p:spPr>
      </p:pic>
      <p:sp>
        <p:nvSpPr>
          <p:cNvPr id="45" name="矩形"/>
          <p:cNvSpPr>
            <a:spLocks/>
          </p:cNvSpPr>
          <p:nvPr/>
        </p:nvSpPr>
        <p:spPr>
          <a:xfrm>
            <a:off x="245290" y="1951525"/>
            <a:ext cx="11252886" cy="3477875"/>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This project focuses on predicting a person’s MBTI (Myers-Briggs Type Indicator) personality type using Natural Language Processing (NLP) techniques.</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User-generated text data is analyzed to classify individuals into one of the 16 MBTI personality types.</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A dataset containing thousands of personal blog posts labeled with personality types is used for model training.</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Text preprocessing involves cleaning, tokenization, stop word removal, and vectorization using TF-IDF</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A machine learning pipeline is built using Logistic Regression for accurate classification.</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The final output is integrated with a Gradio-based user interface, showing predicted personality type, cartoon images, and a creative description.</a:t>
            </a:r>
          </a:p>
          <a:p>
            <a:pPr marL="285750" indent="-285750" algn="just">
              <a:lnSpc>
                <a:spcPct val="100000"/>
              </a:lnSpc>
              <a:spcBef>
                <a:spcPts val="0"/>
              </a:spcBef>
              <a:spcAft>
                <a:spcPts val="0"/>
              </a:spcAft>
              <a:buFont typeface="Wingdings"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This system can help in career guidance, team building, and understanding individual traits better through AI-powered analysis.</a:t>
            </a:r>
            <a:endParaRPr lang="zh-CN" altLang="en-US" sz="20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9076946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32"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33" name="Table"/>
          <p:cNvGraphicFramePr>
            <a:graphicFrameLocks noGrp="1"/>
          </p:cNvGraphicFramePr>
          <p:nvPr>
            <p:extLst>
              <p:ext uri="{D42A27DB-BD31-4B8C-83A1-F6EECF244321}">
                <p14:modId xmlns:p14="http://schemas.microsoft.com/office/powerpoint/2010/main" val="346998176"/>
              </p:ext>
            </p:extLst>
          </p:nvPr>
        </p:nvGraphicFramePr>
        <p:xfrm>
          <a:off x="0" y="893774"/>
          <a:ext cx="12191949" cy="794039"/>
        </p:xfrm>
        <a:graphic>
          <a:graphicData uri="http://schemas.openxmlformats.org/drawingml/2006/table">
            <a:tbl>
              <a:tblPr bandRow="1">
                <a:noFill/>
              </a:tblPr>
              <a:tblGrid>
                <a:gridCol w="12191949">
                  <a:extLst>
                    <a:ext uri="{9D8B030D-6E8A-4147-A177-3AD203B41FA5}">
                      <a16:colId xmlns:a16="http://schemas.microsoft.com/office/drawing/2014/main" val="20000"/>
                    </a:ext>
                  </a:extLst>
                </a:gridCol>
              </a:tblGrid>
              <a:tr h="794039">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Bookman Old Style" pitchFamily="18" charset="0"/>
                          <a:ea typeface="等线" charset="0"/>
                          <a:cs typeface="Times New Roman" pitchFamily="18" charset="0"/>
                        </a:rPr>
                        <a:t>INTRODUCTION</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34"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35"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36" name="Table"/>
          <p:cNvGraphicFramePr>
            <a:graphicFrameLocks noGrp="1"/>
          </p:cNvGraphicFramePr>
          <p:nvPr>
            <p:extLst>
              <p:ext uri="{D42A27DB-BD31-4B8C-83A1-F6EECF244321}">
                <p14:modId xmlns:p14="http://schemas.microsoft.com/office/powerpoint/2010/main" val="3340108918"/>
              </p:ext>
            </p:extLst>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Times New Roman" panose="02020603050405020304" pitchFamily="18" charset="0"/>
                        <a:ea typeface="等线" charset="0"/>
                        <a:cs typeface="Times New Roman" panose="02020603050405020304" pitchFamily="18"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37" name="图片"/>
          <p:cNvPicPr>
            <a:picLocks noChangeAspect="1"/>
          </p:cNvPicPr>
          <p:nvPr/>
        </p:nvPicPr>
        <p:blipFill>
          <a:blip r:embed="rId4" cstate="print"/>
          <a:stretch>
            <a:fillRect/>
          </a:stretch>
        </p:blipFill>
        <p:spPr>
          <a:xfrm>
            <a:off x="4579612" y="112602"/>
            <a:ext cx="1466175" cy="659465"/>
          </a:xfrm>
          <a:prstGeom prst="rect">
            <a:avLst/>
          </a:prstGeom>
          <a:noFill/>
          <a:ln w="12700" cap="flat" cmpd="sng">
            <a:noFill/>
            <a:prstDash val="solid"/>
            <a:miter/>
          </a:ln>
        </p:spPr>
      </p:pic>
      <p:sp>
        <p:nvSpPr>
          <p:cNvPr id="3" name="TextBox 2">
            <a:extLst>
              <a:ext uri="{FF2B5EF4-FFF2-40B4-BE49-F238E27FC236}">
                <a16:creationId xmlns:a16="http://schemas.microsoft.com/office/drawing/2014/main" id="{28186803-7D9E-2E16-2FA3-F495C2F06325}"/>
              </a:ext>
            </a:extLst>
          </p:cNvPr>
          <p:cNvSpPr txBox="1"/>
          <p:nvPr/>
        </p:nvSpPr>
        <p:spPr>
          <a:xfrm>
            <a:off x="353632" y="2011069"/>
            <a:ext cx="11151417" cy="3477875"/>
          </a:xfrm>
          <a:prstGeom prst="rect">
            <a:avLst/>
          </a:prstGeom>
          <a:noFill/>
        </p:spPr>
        <p:txBody>
          <a:bodyPr wrap="square">
            <a:spAutoFit/>
          </a:bodyPr>
          <a:lstStyle/>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Personality prediction plays a vital role in areas such as psychology, recruitment, counseling, and personalized recommendations.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MBTI framework classifies people into 16 types based on four dichotomies: Introversion/Extraversion, Sensing/Intuition, Thinking/Feeling, and Judging/Perceiving.</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Social media and user-generated text provide rich behavioral data that can be analyzed using NLP techniques.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This project leverages machine learning to interpret text and classify the user’s personality accurately.</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 The motivation is to create an engaging, intelligent system that can predict personality based on natural language rather than traditional tests.</a:t>
            </a:r>
          </a:p>
          <a:p>
            <a:pPr marL="342900" indent="-3429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 model is trained on real MBTI-labeled data and evaluated for performance, providing an innovative use of NLP in psychological profiling.</a:t>
            </a:r>
          </a:p>
        </p:txBody>
      </p:sp>
    </p:spTree>
    <p:extLst>
      <p:ext uri="{BB962C8B-B14F-4D97-AF65-F5344CB8AC3E}">
        <p14:creationId xmlns:p14="http://schemas.microsoft.com/office/powerpoint/2010/main" val="1301897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6"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47" name="Table"/>
          <p:cNvGraphicFramePr>
            <a:graphicFrameLocks noGrp="1"/>
          </p:cNvGraphicFramePr>
          <p:nvPr>
            <p:extLst>
              <p:ext uri="{D42A27DB-BD31-4B8C-83A1-F6EECF244321}">
                <p14:modId xmlns:p14="http://schemas.microsoft.com/office/powerpoint/2010/main" val="4252299426"/>
              </p:ext>
            </p:extLst>
          </p:nvPr>
        </p:nvGraphicFramePr>
        <p:xfrm>
          <a:off x="0" y="936631"/>
          <a:ext cx="12191949" cy="691523"/>
        </p:xfrm>
        <a:graphic>
          <a:graphicData uri="http://schemas.openxmlformats.org/drawingml/2006/table">
            <a:tbl>
              <a:tblPr bandRow="1">
                <a:noFill/>
              </a:tblPr>
              <a:tblGrid>
                <a:gridCol w="12191949">
                  <a:extLst>
                    <a:ext uri="{9D8B030D-6E8A-4147-A177-3AD203B41FA5}">
                      <a16:colId xmlns:a16="http://schemas.microsoft.com/office/drawing/2014/main" val="20000"/>
                    </a:ext>
                  </a:extLst>
                </a:gridCol>
              </a:tblGrid>
              <a:tr h="691523">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EXISTING APPROACHES / RELATED WORK</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48"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49"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50"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51" name="图片"/>
          <p:cNvPicPr>
            <a:picLocks noChangeAspect="1"/>
          </p:cNvPicPr>
          <p:nvPr/>
        </p:nvPicPr>
        <p:blipFill>
          <a:blip r:embed="rId4" cstate="print"/>
          <a:stretch>
            <a:fillRect/>
          </a:stretch>
        </p:blipFill>
        <p:spPr>
          <a:xfrm>
            <a:off x="4498186" y="112602"/>
            <a:ext cx="1466177" cy="659465"/>
          </a:xfrm>
          <a:prstGeom prst="rect">
            <a:avLst/>
          </a:prstGeom>
          <a:noFill/>
          <a:ln w="12700" cap="flat" cmpd="sng">
            <a:noFill/>
            <a:prstDash val="solid"/>
            <a:miter/>
          </a:ln>
        </p:spPr>
      </p:pic>
      <p:sp>
        <p:nvSpPr>
          <p:cNvPr id="52" name="矩形"/>
          <p:cNvSpPr>
            <a:spLocks/>
          </p:cNvSpPr>
          <p:nvPr/>
        </p:nvSpPr>
        <p:spPr>
          <a:xfrm>
            <a:off x="144368" y="1802340"/>
            <a:ext cx="11903263" cy="409342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Big Five Personality Traits Foundation: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Goldberg (1993) introduced the Big Five model, which became a cornerstone for both psychological and computational personality analysis.</a:t>
            </a:r>
          </a:p>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Text-Based Personality Classification: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Jha and Ghosh (2020) showcased the effectiveness of NLP techniques such as TF-IDF and word embeddings in predicting personality traits from unstructured text sources.</a:t>
            </a:r>
          </a:p>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Cross-Cultural Validation :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Costa and McCrae (1992) confirmed that the Big Five traits are consistent across diverse cultures and demographics, validating their use in automated personality detection system</a:t>
            </a:r>
          </a:p>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Machine Learning Algorithms: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Kaur and Kaur (2019) implemented machine learning techniques like Decision Trees, Support Vector Machines (SVM), and deep learning to extract and classify personality traits from textual data with promising accuracy.</a:t>
            </a:r>
          </a:p>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Data Sources: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Most existing approaches use blog posts, social media updates, and forum threads to capture natural language-based personality traits.</a:t>
            </a:r>
          </a:p>
          <a:p>
            <a:pPr marL="342900" indent="-342900" algn="just">
              <a:lnSpc>
                <a:spcPct val="100000"/>
              </a:lnSpc>
              <a:spcBef>
                <a:spcPts val="0"/>
              </a:spcBef>
              <a:spcAft>
                <a:spcPts val="0"/>
              </a:spcAft>
              <a:buFont typeface="Wingdings"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Challenges Identified: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Common issues include noisy data, poor generalization to unseen text, and the requirement for advanced feature engineering for reliable predictions</a:t>
            </a:r>
            <a:endParaRPr lang="zh-CN" altLang="en-US" sz="20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818740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589C7B-1BA5-B1A9-A569-173C61D412DC}"/>
            </a:ext>
          </a:extLst>
        </p:cNvPr>
        <p:cNvGrpSpPr/>
        <p:nvPr/>
      </p:nvGrpSpPr>
      <p:grpSpPr>
        <a:xfrm>
          <a:off x="0" y="0"/>
          <a:ext cx="0" cy="0"/>
          <a:chOff x="0" y="0"/>
          <a:chExt cx="0" cy="0"/>
        </a:xfrm>
      </p:grpSpPr>
      <p:graphicFrame>
        <p:nvGraphicFramePr>
          <p:cNvPr id="53" name="Table">
            <a:extLst>
              <a:ext uri="{FF2B5EF4-FFF2-40B4-BE49-F238E27FC236}">
                <a16:creationId xmlns:a16="http://schemas.microsoft.com/office/drawing/2014/main" id="{2AC8F220-12CB-DBFA-F50A-41D70DCF9672}"/>
              </a:ext>
            </a:extLst>
          </p:cNvPr>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54" name="Table">
            <a:extLst>
              <a:ext uri="{FF2B5EF4-FFF2-40B4-BE49-F238E27FC236}">
                <a16:creationId xmlns:a16="http://schemas.microsoft.com/office/drawing/2014/main" id="{5D07F2DA-D3D3-6A18-A69B-D75F72EC98BC}"/>
              </a:ext>
            </a:extLst>
          </p:cNvPr>
          <p:cNvGraphicFramePr>
            <a:graphicFrameLocks noGrp="1"/>
          </p:cNvGraphicFramePr>
          <p:nvPr>
            <p:extLst>
              <p:ext uri="{D42A27DB-BD31-4B8C-83A1-F6EECF244321}">
                <p14:modId xmlns:p14="http://schemas.microsoft.com/office/powerpoint/2010/main" val="2693918460"/>
              </p:ext>
            </p:extLst>
          </p:nvPr>
        </p:nvGraphicFramePr>
        <p:xfrm>
          <a:off x="-6875" y="936631"/>
          <a:ext cx="12198833" cy="691523"/>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691523">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PROBLEMS IN EXISTING APPROACHES</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55" name="图片" descr="https://lh3.googleusercontent.com/IRWfnSuHWR7XLYd9B2-OXSXXrKa17A04hW9DfepxLMz2XDYzhh9AchA54gx0vhHWXAo54ZtQHAvpUz29msyRATdhrwDGrOGIdiDQvAn6KCkB4Gsi81nlZyV4ELiuFEJn-3rM7IOflFo--sOI0DZb7qqfkTGCz1VaD9jiSf-f5XGUvsnQSJFQ1J3iYIZtxNFLcPRCsjLhxA">
            <a:extLst>
              <a:ext uri="{FF2B5EF4-FFF2-40B4-BE49-F238E27FC236}">
                <a16:creationId xmlns:a16="http://schemas.microsoft.com/office/drawing/2014/main" id="{5AA93F9E-2F40-47DB-2E8A-6520BB6D458B}"/>
              </a:ext>
            </a:extLst>
          </p:cNvPr>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56" name="图片" descr="C:\Documents and Settings\asad\Desktop\chairman.png">
            <a:extLst>
              <a:ext uri="{FF2B5EF4-FFF2-40B4-BE49-F238E27FC236}">
                <a16:creationId xmlns:a16="http://schemas.microsoft.com/office/drawing/2014/main" id="{DA5CD094-1137-AFDC-FA35-174A64885B62}"/>
              </a:ext>
            </a:extLst>
          </p:cNvPr>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57" name="Table">
            <a:extLst>
              <a:ext uri="{FF2B5EF4-FFF2-40B4-BE49-F238E27FC236}">
                <a16:creationId xmlns:a16="http://schemas.microsoft.com/office/drawing/2014/main" id="{0C794747-B5AB-26E5-B1F9-2C16408D9C9A}"/>
              </a:ext>
            </a:extLst>
          </p:cNvPr>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58" name="图片">
            <a:extLst>
              <a:ext uri="{FF2B5EF4-FFF2-40B4-BE49-F238E27FC236}">
                <a16:creationId xmlns:a16="http://schemas.microsoft.com/office/drawing/2014/main" id="{BEEBBB62-F50E-7A25-A3F4-8AC9E94F6138}"/>
              </a:ext>
            </a:extLst>
          </p:cNvPr>
          <p:cNvPicPr>
            <a:picLocks noChangeAspect="1"/>
          </p:cNvPicPr>
          <p:nvPr/>
        </p:nvPicPr>
        <p:blipFill>
          <a:blip r:embed="rId4" cstate="print"/>
          <a:stretch>
            <a:fillRect/>
          </a:stretch>
        </p:blipFill>
        <p:spPr>
          <a:xfrm>
            <a:off x="4759443" y="112602"/>
            <a:ext cx="1466177" cy="659465"/>
          </a:xfrm>
          <a:prstGeom prst="rect">
            <a:avLst/>
          </a:prstGeom>
          <a:noFill/>
          <a:ln w="12700" cap="flat" cmpd="sng">
            <a:noFill/>
            <a:prstDash val="solid"/>
            <a:miter/>
          </a:ln>
        </p:spPr>
      </p:pic>
      <p:sp>
        <p:nvSpPr>
          <p:cNvPr id="59" name="矩形">
            <a:extLst>
              <a:ext uri="{FF2B5EF4-FFF2-40B4-BE49-F238E27FC236}">
                <a16:creationId xmlns:a16="http://schemas.microsoft.com/office/drawing/2014/main" id="{F15AC1F8-E356-AF15-DF3A-726DD116FC37}"/>
              </a:ext>
            </a:extLst>
          </p:cNvPr>
          <p:cNvSpPr>
            <a:spLocks/>
          </p:cNvSpPr>
          <p:nvPr/>
        </p:nvSpPr>
        <p:spPr>
          <a:xfrm>
            <a:off x="213595" y="1451588"/>
            <a:ext cx="11757891" cy="461664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algn="l">
              <a:lnSpc>
                <a:spcPct val="100000"/>
              </a:lnSpc>
              <a:spcBef>
                <a:spcPts val="0"/>
              </a:spcBef>
              <a:spcAft>
                <a:spcPts val="0"/>
              </a:spcAft>
            </a:pPr>
            <a:endParaRPr lang="en-US" altLang="zh-CN" sz="1400" dirty="0">
              <a:latin typeface="Times New Roman" pitchFamily="18" charset="0"/>
              <a:ea typeface="等线" charset="0"/>
              <a:cs typeface="Times New Roman"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Subjectivity and Bias: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Traditional methods depend on self-assessment questionnaires, which are susceptible to social desirability bias and inaccurate self-perception.</a:t>
            </a:r>
          </a:p>
          <a:p>
            <a:pPr marL="342900" indent="-342900" algn="l">
              <a:lnSpc>
                <a:spcPct val="100000"/>
              </a:lnSpc>
              <a:spcBef>
                <a:spcPts val="0"/>
              </a:spcBef>
              <a:spcAft>
                <a:spcPts val="0"/>
              </a:spcAft>
              <a:buFont typeface="Wingdings" panose="05000000000000000000" pitchFamily="2" charset="2"/>
              <a:buChar char="Ø"/>
            </a:pP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 </a:t>
            </a: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Inconsistency Over Time: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User inputs in surveys can vary based on emotional state or context, affecting the consistency of the results.</a:t>
            </a:r>
          </a:p>
          <a:p>
            <a:pPr marL="342900" indent="-34290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Manual Evaluation Dependency: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Results often require professional interpretation (psychologists/HR), making it resource-heavy and inefficient for large-scale applications.</a:t>
            </a:r>
          </a:p>
          <a:p>
            <a:pPr marL="342900" indent="-34290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No Real-Time Capability: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Existing tools lack the ability to analyze personality dynamically from real-time text like social media interactions or chat transcripts.</a:t>
            </a:r>
          </a:p>
          <a:p>
            <a:pPr marL="342900" indent="-34290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Limited Adaptability: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Older systems are not designed to adapt to evolving language trends, emojis, or internet slang, which reduces their relevance in modern digital communication.</a:t>
            </a:r>
          </a:p>
          <a:p>
            <a:pPr marL="342900" indent="-34290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Salability Issues: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Manual systems and traditional tools struggle to process large datasets efficiently for mass personality profiling.</a:t>
            </a:r>
          </a:p>
          <a:p>
            <a:pPr marL="342900" indent="-342900" algn="l">
              <a:lnSpc>
                <a:spcPct val="100000"/>
              </a:lnSpc>
              <a:spcBef>
                <a:spcPts val="0"/>
              </a:spcBef>
              <a:spcAft>
                <a:spcPts val="0"/>
              </a:spcAft>
              <a:buFont typeface="Wingdings" panose="05000000000000000000" pitchFamily="2" charset="2"/>
              <a:buChar char="Ø"/>
            </a:pPr>
            <a:r>
              <a:rPr lang="en-US" altLang="zh-CN" sz="2000" b="1" i="0" u="none" strike="noStrike" kern="1200" cap="none" spc="0" baseline="0" dirty="0">
                <a:solidFill>
                  <a:schemeClr val="tx1"/>
                </a:solidFill>
                <a:latin typeface="Times New Roman" pitchFamily="18" charset="0"/>
                <a:ea typeface="等线" charset="0"/>
                <a:cs typeface="Times New Roman" pitchFamily="18" charset="0"/>
              </a:rPr>
              <a:t>Lack of Engagement : </a:t>
            </a:r>
            <a:r>
              <a:rPr lang="en-US" altLang="zh-CN" sz="2000" b="0" i="0" u="none" strike="noStrike" kern="1200" cap="none" spc="0" baseline="0" dirty="0">
                <a:solidFill>
                  <a:schemeClr val="tx1"/>
                </a:solidFill>
                <a:latin typeface="Times New Roman" pitchFamily="18" charset="0"/>
                <a:ea typeface="等线" charset="0"/>
                <a:cs typeface="Times New Roman" pitchFamily="18" charset="0"/>
              </a:rPr>
              <a:t>Survey-based systems may feel impersonal and static, whereas text-based prediction can be integrated into interactive applications like chatbots or online platforms.</a:t>
            </a:r>
            <a:endParaRPr lang="zh-CN" altLang="en-US" sz="2000" b="0" i="0" u="none" strike="noStrike" kern="1200" cap="none" spc="0" baseline="0" dirty="0">
              <a:solidFill>
                <a:schemeClr val="tx1"/>
              </a:solidFill>
              <a:latin typeface="Times New Roman" pitchFamily="18" charset="0"/>
              <a:ea typeface="等线" charset="0"/>
              <a:cs typeface="Times New Roman" pitchFamily="18" charset="0"/>
            </a:endParaRPr>
          </a:p>
        </p:txBody>
      </p:sp>
    </p:spTree>
    <p:extLst>
      <p:ext uri="{BB962C8B-B14F-4D97-AF65-F5344CB8AC3E}">
        <p14:creationId xmlns:p14="http://schemas.microsoft.com/office/powerpoint/2010/main" val="1667508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3"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54" name="Table"/>
          <p:cNvGraphicFramePr>
            <a:graphicFrameLocks noGrp="1"/>
          </p:cNvGraphicFramePr>
          <p:nvPr>
            <p:extLst>
              <p:ext uri="{D42A27DB-BD31-4B8C-83A1-F6EECF244321}">
                <p14:modId xmlns:p14="http://schemas.microsoft.com/office/powerpoint/2010/main" val="2420755361"/>
              </p:ext>
            </p:extLst>
          </p:nvPr>
        </p:nvGraphicFramePr>
        <p:xfrm>
          <a:off x="-6875" y="936631"/>
          <a:ext cx="12198833" cy="914400"/>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6915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PROPOSED METHODOLOGY/ALGORITHMS USED</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p>
                      <a:pPr marL="0" indent="0" algn="ctr" eaLnBrk="1" fontAlgn="auto" latinLnBrk="0" hangingPunct="1">
                        <a:lnSpc>
                          <a:spcPct val="100000"/>
                        </a:lnSpc>
                        <a:spcBef>
                          <a:spcPts val="0"/>
                        </a:spcBef>
                        <a:spcAft>
                          <a:spcPts val="0"/>
                        </a:spcAft>
                        <a:buNone/>
                      </a:pPr>
                      <a:endParaRPr lang="zh-CN" altLang="en-US" sz="28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55"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56"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57"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58" name="图片"/>
          <p:cNvPicPr>
            <a:picLocks noChangeAspect="1"/>
          </p:cNvPicPr>
          <p:nvPr/>
        </p:nvPicPr>
        <p:blipFill>
          <a:blip r:embed="rId4" cstate="print"/>
          <a:stretch>
            <a:fillRect/>
          </a:stretch>
        </p:blipFill>
        <p:spPr>
          <a:xfrm>
            <a:off x="4759443" y="112602"/>
            <a:ext cx="1466177" cy="659465"/>
          </a:xfrm>
          <a:prstGeom prst="rect">
            <a:avLst/>
          </a:prstGeom>
          <a:noFill/>
          <a:ln w="12700" cap="flat" cmpd="sng">
            <a:noFill/>
            <a:prstDash val="solid"/>
            <a:miter/>
          </a:ln>
        </p:spPr>
      </p:pic>
      <p:sp>
        <p:nvSpPr>
          <p:cNvPr id="3" name="TextBox 2">
            <a:extLst>
              <a:ext uri="{FF2B5EF4-FFF2-40B4-BE49-F238E27FC236}">
                <a16:creationId xmlns:a16="http://schemas.microsoft.com/office/drawing/2014/main" id="{BECFC658-9353-4199-8F48-703A4B3C1BD9}"/>
              </a:ext>
            </a:extLst>
          </p:cNvPr>
          <p:cNvSpPr txBox="1"/>
          <p:nvPr/>
        </p:nvSpPr>
        <p:spPr>
          <a:xfrm>
            <a:off x="3041939" y="3332656"/>
            <a:ext cx="6125440" cy="400110"/>
          </a:xfrm>
          <a:prstGeom prst="rect">
            <a:avLst/>
          </a:prstGeom>
          <a:noFill/>
        </p:spPr>
        <p:txBody>
          <a:bodyPr wrap="square">
            <a:spAutoFit/>
          </a:bodyPr>
          <a:lstStyle/>
          <a:p>
            <a:pPr marL="171450" indent="-171450" algn="just">
              <a:lnSpc>
                <a:spcPct val="100000"/>
              </a:lnSpc>
              <a:spcBef>
                <a:spcPts val="0"/>
              </a:spcBef>
              <a:spcAft>
                <a:spcPts val="0"/>
              </a:spcAft>
              <a:buFont typeface="Wingdings" panose="05000000000000000000" pitchFamily="2" charset="2"/>
              <a:buChar char="Ø"/>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p:txBody>
      </p:sp>
      <p:sp>
        <p:nvSpPr>
          <p:cNvPr id="4" name="Rectangle 1">
            <a:extLst>
              <a:ext uri="{FF2B5EF4-FFF2-40B4-BE49-F238E27FC236}">
                <a16:creationId xmlns:a16="http://schemas.microsoft.com/office/drawing/2014/main" id="{49CF802C-E41D-A32E-3652-C44A58D987F5}"/>
              </a:ext>
            </a:extLst>
          </p:cNvPr>
          <p:cNvSpPr>
            <a:spLocks noChangeArrowheads="1"/>
          </p:cNvSpPr>
          <p:nvPr/>
        </p:nvSpPr>
        <p:spPr bwMode="auto">
          <a:xfrm>
            <a:off x="218209" y="1893941"/>
            <a:ext cx="11523518"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Traditional ML Algorithms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Logistic Regression: Effective for binary and multiclass classification of personality types.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Random Forest: Uses multiple decision trees to improve prediction accuracy.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SVM: Suitable for high-dimensional text classification using optimal hyperplanes.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Deep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Learning</a:t>
            </a:r>
            <a:r>
              <a:rPr kumimoji="0" lang="en-US" altLang="en-US" sz="2000" b="1" i="0" u="none" strike="noStrike" cap="none" normalizeH="0" baseline="0" dirty="0">
                <a:ln>
                  <a:noFill/>
                </a:ln>
                <a:solidFill>
                  <a:schemeClr val="tx1"/>
                </a:solidFill>
                <a:effectLst/>
                <a:latin typeface="Arial" panose="020B0604020202020204" pitchFamily="34" charset="0"/>
              </a:rPr>
              <a:t> Models: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LSTM: Captures long-term dependencies in text, useful for understanding sequence and flow.</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BERT: Understands word context in both directions for better accuracy.</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Purpose: Classify personality traits using processed text; models are compared to choose the best.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Flask Framework for Web Application :</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Purpose: Deploys the trained model as a web-based application.</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Key Features: Lightweight and ideal for small-scale apps; uses Jinja2 for dynamic HTML rendering.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38714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0" name="Table"/>
          <p:cNvGraphicFramePr>
            <a:graphicFrameLocks noGrp="1"/>
          </p:cNvGraphicFramePr>
          <p:nvPr>
            <p:extLst>
              <p:ext uri="{D42A27DB-BD31-4B8C-83A1-F6EECF244321}">
                <p14:modId xmlns:p14="http://schemas.microsoft.com/office/powerpoint/2010/main" val="3055798409"/>
              </p:ext>
            </p:extLst>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61" name="Table"/>
          <p:cNvGraphicFramePr>
            <a:graphicFrameLocks noGrp="1"/>
          </p:cNvGraphicFramePr>
          <p:nvPr>
            <p:extLst>
              <p:ext uri="{D42A27DB-BD31-4B8C-83A1-F6EECF244321}">
                <p14:modId xmlns:p14="http://schemas.microsoft.com/office/powerpoint/2010/main" val="1973284571"/>
              </p:ext>
            </p:extLst>
          </p:nvPr>
        </p:nvGraphicFramePr>
        <p:xfrm>
          <a:off x="-6874" y="908019"/>
          <a:ext cx="12205691" cy="691523"/>
        </p:xfrm>
        <a:graphic>
          <a:graphicData uri="http://schemas.openxmlformats.org/drawingml/2006/table">
            <a:tbl>
              <a:tblPr bandRow="1">
                <a:noFill/>
              </a:tblPr>
              <a:tblGrid>
                <a:gridCol w="12205691">
                  <a:extLst>
                    <a:ext uri="{9D8B030D-6E8A-4147-A177-3AD203B41FA5}">
                      <a16:colId xmlns:a16="http://schemas.microsoft.com/office/drawing/2014/main" val="20000"/>
                    </a:ext>
                  </a:extLst>
                </a:gridCol>
              </a:tblGrid>
              <a:tr h="691523">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PROPOSED METHODOLOGY/ALGORITHMS USED</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62"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63"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64"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dirty="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65" name="图片"/>
          <p:cNvPicPr>
            <a:picLocks noChangeAspect="1"/>
          </p:cNvPicPr>
          <p:nvPr/>
        </p:nvPicPr>
        <p:blipFill>
          <a:blip r:embed="rId4" cstate="print"/>
          <a:stretch>
            <a:fillRect/>
          </a:stretch>
        </p:blipFill>
        <p:spPr>
          <a:xfrm>
            <a:off x="4712790" y="77822"/>
            <a:ext cx="1466177" cy="659465"/>
          </a:xfrm>
          <a:prstGeom prst="rect">
            <a:avLst/>
          </a:prstGeom>
          <a:noFill/>
          <a:ln w="12700" cap="flat" cmpd="sng">
            <a:noFill/>
            <a:prstDash val="solid"/>
            <a:miter/>
          </a:ln>
        </p:spPr>
      </p:pic>
      <p:sp>
        <p:nvSpPr>
          <p:cNvPr id="66" name="矩形"/>
          <p:cNvSpPr>
            <a:spLocks/>
          </p:cNvSpPr>
          <p:nvPr/>
        </p:nvSpPr>
        <p:spPr>
          <a:xfrm>
            <a:off x="3127664" y="737287"/>
            <a:ext cx="9150763" cy="1262366"/>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342900" indent="-342900" algn="just">
              <a:lnSpc>
                <a:spcPct val="100000"/>
              </a:lnSpc>
              <a:spcBef>
                <a:spcPts val="0"/>
              </a:spcBef>
              <a:spcAft>
                <a:spcPts val="0"/>
              </a:spcAft>
              <a:buFont typeface="Wingdings" pitchFamily="2" charset="2"/>
              <a:buChar char="Ø"/>
            </a:pPr>
            <a:endParaRPr lang="en-US" altLang="zh-CN" sz="2000" b="0" i="0" u="none" strike="noStrike" kern="1200" cap="none" spc="0" baseline="0" dirty="0">
              <a:solidFill>
                <a:schemeClr val="tx1"/>
              </a:solidFill>
              <a:latin typeface="Times New Roman" pitchFamily="18" charset="0"/>
              <a:ea typeface="等线" charset="0"/>
              <a:cs typeface="Times New Roman" pitchFamily="18" charset="0"/>
            </a:endParaRPr>
          </a:p>
        </p:txBody>
      </p:sp>
      <p:sp>
        <p:nvSpPr>
          <p:cNvPr id="8" name="Rectangle 6">
            <a:extLst>
              <a:ext uri="{FF2B5EF4-FFF2-40B4-BE49-F238E27FC236}">
                <a16:creationId xmlns:a16="http://schemas.microsoft.com/office/drawing/2014/main" id="{4D6F8CA6-43CF-4B4D-99EB-44269F9CD4FB}"/>
              </a:ext>
            </a:extLst>
          </p:cNvPr>
          <p:cNvSpPr>
            <a:spLocks noChangeArrowheads="1"/>
          </p:cNvSpPr>
          <p:nvPr/>
        </p:nvSpPr>
        <p:spPr bwMode="auto">
          <a:xfrm>
            <a:off x="3051500" y="-448710"/>
            <a:ext cx="914049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Sure! Here's the shortened version, perfect for a slide:</a:t>
            </a:r>
          </a:p>
        </p:txBody>
      </p:sp>
      <p:sp>
        <p:nvSpPr>
          <p:cNvPr id="10" name="Rectangle 8">
            <a:extLst>
              <a:ext uri="{FF2B5EF4-FFF2-40B4-BE49-F238E27FC236}">
                <a16:creationId xmlns:a16="http://schemas.microsoft.com/office/drawing/2014/main" id="{1FE94647-7F3C-18AB-C6E2-0AE0DB0AB44B}"/>
              </a:ext>
            </a:extLst>
          </p:cNvPr>
          <p:cNvSpPr>
            <a:spLocks noChangeArrowheads="1"/>
          </p:cNvSpPr>
          <p:nvPr/>
        </p:nvSpPr>
        <p:spPr bwMode="auto">
          <a:xfrm>
            <a:off x="353632" y="1458828"/>
            <a:ext cx="10278643" cy="4370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Algorithms Used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ML Models: Logistic Regression, Random Forest, SVM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DL Models: LSTM and BERT for deeper language understanding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Source: Public datasets (e.g., Kaggle)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Based on Big Five (OCEAN) personality traits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Data Size: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of text samples (essays, social media posts)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Each labeled with trait scores (e.g., Openness, Neuroticism)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Tokenization &amp; Feature Extraction: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Preprocessing: Lemmatization, stopword removal, normalization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tx1"/>
                </a:solidFill>
                <a:effectLst/>
                <a:latin typeface="Arial" panose="020B0604020202020204" pitchFamily="34" charset="0"/>
              </a:rPr>
              <a:t>Methods: TF-IDF, Word2Vec, GloVe, BERT embeddings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064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7" name="Table"/>
          <p:cNvGraphicFramePr>
            <a:graphicFrameLocks noGrp="1"/>
          </p:cNvGraphicFramePr>
          <p:nvPr/>
        </p:nvGraphicFramePr>
        <p:xfrm>
          <a:off x="-6874" y="-9103"/>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graphicFrame>
        <p:nvGraphicFramePr>
          <p:cNvPr id="68" name="Table"/>
          <p:cNvGraphicFramePr>
            <a:graphicFrameLocks noGrp="1"/>
          </p:cNvGraphicFramePr>
          <p:nvPr>
            <p:extLst>
              <p:ext uri="{D42A27DB-BD31-4B8C-83A1-F6EECF244321}">
                <p14:modId xmlns:p14="http://schemas.microsoft.com/office/powerpoint/2010/main" val="624792997"/>
              </p:ext>
            </p:extLst>
          </p:nvPr>
        </p:nvGraphicFramePr>
        <p:xfrm>
          <a:off x="-6874" y="908019"/>
          <a:ext cx="12205691" cy="691523"/>
        </p:xfrm>
        <a:graphic>
          <a:graphicData uri="http://schemas.openxmlformats.org/drawingml/2006/table">
            <a:tbl>
              <a:tblPr bandRow="1">
                <a:noFill/>
              </a:tblPr>
              <a:tblGrid>
                <a:gridCol w="12205691">
                  <a:extLst>
                    <a:ext uri="{9D8B030D-6E8A-4147-A177-3AD203B41FA5}">
                      <a16:colId xmlns:a16="http://schemas.microsoft.com/office/drawing/2014/main" val="20000"/>
                    </a:ext>
                  </a:extLst>
                </a:gridCol>
              </a:tblGrid>
              <a:tr h="691523">
                <a:tc>
                  <a:txBody>
                    <a:bodyPr/>
                    <a:lstStyle/>
                    <a:p>
                      <a:pPr marL="0" indent="0" algn="ctr" eaLnBrk="1" fontAlgn="auto" latinLnBrk="0" hangingPunct="1">
                        <a:lnSpc>
                          <a:spcPct val="100000"/>
                        </a:lnSpc>
                        <a:spcBef>
                          <a:spcPts val="0"/>
                        </a:spcBef>
                        <a:spcAft>
                          <a:spcPts val="0"/>
                        </a:spcAft>
                        <a:buNone/>
                      </a:pPr>
                      <a:r>
                        <a:rPr lang="en-US" altLang="zh-CN" sz="3200" b="1" i="0" u="none" strike="noStrike" kern="1200" cap="none" spc="0" baseline="0" dirty="0">
                          <a:solidFill>
                            <a:srgbClr val="002060"/>
                          </a:solidFill>
                          <a:latin typeface="Times New Roman" pitchFamily="18" charset="0"/>
                          <a:ea typeface="等线" charset="0"/>
                          <a:cs typeface="Times New Roman" pitchFamily="18" charset="0"/>
                        </a:rPr>
                        <a:t>ARCHITECTURE/BLOCK DIAGRAM</a:t>
                      </a:r>
                      <a:endParaRPr lang="zh-CN" altLang="en-US" sz="3200" b="1" i="0" u="none" strike="noStrike" kern="1200" cap="none" spc="0" baseline="0" dirty="0">
                        <a:solidFill>
                          <a:srgbClr val="002060"/>
                        </a:solidFill>
                        <a:latin typeface="Bookman Old Style" pitchFamily="18" charset="0"/>
                        <a:ea typeface="Tahoma" pitchFamily="34" charset="0"/>
                        <a:cs typeface="Tahoma" pitchFamily="34"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FFF4D1"/>
                    </a:solidFill>
                  </a:tcPr>
                </a:tc>
                <a:extLst>
                  <a:ext uri="{0D108BD9-81ED-4DB2-BD59-A6C34878D82A}">
                    <a16:rowId xmlns:a16="http://schemas.microsoft.com/office/drawing/2014/main" val="10000"/>
                  </a:ext>
                </a:extLst>
              </a:tr>
            </a:tbl>
          </a:graphicData>
        </a:graphic>
      </p:graphicFrame>
      <p:pic>
        <p:nvPicPr>
          <p:cNvPr id="69" name="图片" descr="https://lh3.googleusercontent.com/IRWfnSuHWR7XLYd9B2-OXSXXrKa17A04hW9DfepxLMz2XDYzhh9AchA54gx0vhHWXAo54ZtQHAvpUz29msyRATdhrwDGrOGIdiDQvAn6KCkB4Gsi81nlZyV4ELiuFEJn-3rM7IOflFo--sOI0DZb7qqfkTGCz1VaD9jiSf-f5XGUvsnQSJFQ1J3iYIZtxNFLcPRCsjLhxA"/>
          <p:cNvPicPr>
            <a:picLocks/>
          </p:cNvPicPr>
          <p:nvPr/>
        </p:nvPicPr>
        <p:blipFill>
          <a:blip r:embed="rId2" cstate="print"/>
          <a:stretch>
            <a:fillRect/>
          </a:stretch>
        </p:blipFill>
        <p:spPr>
          <a:xfrm>
            <a:off x="353632" y="77822"/>
            <a:ext cx="747378" cy="659465"/>
          </a:xfrm>
          <a:prstGeom prst="rect">
            <a:avLst/>
          </a:prstGeom>
          <a:noFill/>
          <a:ln w="12700" cap="flat" cmpd="sng">
            <a:noFill/>
            <a:prstDash val="solid"/>
            <a:round/>
          </a:ln>
        </p:spPr>
      </p:pic>
      <p:pic>
        <p:nvPicPr>
          <p:cNvPr id="70" name="图片" descr="C:\Documents and Settings\asad\Desktop\chairman.png"/>
          <p:cNvPicPr>
            <a:picLocks/>
          </p:cNvPicPr>
          <p:nvPr/>
        </p:nvPicPr>
        <p:blipFill>
          <a:blip r:embed="rId3" cstate="print"/>
          <a:stretch>
            <a:fillRect/>
          </a:stretch>
        </p:blipFill>
        <p:spPr>
          <a:xfrm>
            <a:off x="10632275" y="77822"/>
            <a:ext cx="865901" cy="743272"/>
          </a:xfrm>
          <a:prstGeom prst="rect">
            <a:avLst/>
          </a:prstGeom>
          <a:noFill/>
          <a:ln w="12700" cap="flat" cmpd="sng">
            <a:noFill/>
            <a:prstDash val="solid"/>
            <a:round/>
          </a:ln>
        </p:spPr>
      </p:pic>
      <p:graphicFrame>
        <p:nvGraphicFramePr>
          <p:cNvPr id="71" name="Table"/>
          <p:cNvGraphicFramePr>
            <a:graphicFrameLocks noGrp="1"/>
          </p:cNvGraphicFramePr>
          <p:nvPr/>
        </p:nvGraphicFramePr>
        <p:xfrm>
          <a:off x="0" y="6068236"/>
          <a:ext cx="12198833" cy="953638"/>
        </p:xfrm>
        <a:graphic>
          <a:graphicData uri="http://schemas.openxmlformats.org/drawingml/2006/table">
            <a:tbl>
              <a:tblPr bandRow="1">
                <a:noFill/>
              </a:tblPr>
              <a:tblGrid>
                <a:gridCol w="12198833">
                  <a:extLst>
                    <a:ext uri="{9D8B030D-6E8A-4147-A177-3AD203B41FA5}">
                      <a16:colId xmlns:a16="http://schemas.microsoft.com/office/drawing/2014/main" val="20000"/>
                    </a:ext>
                  </a:extLst>
                </a:gridCol>
              </a:tblGrid>
              <a:tr h="953638">
                <a:tc>
                  <a:txBody>
                    <a:bodyPr/>
                    <a:lstStyle/>
                    <a:p>
                      <a:pPr marL="0" indent="0" algn="l" eaLnBrk="1" latinLnBrk="0" hangingPunct="1">
                        <a:lnSpc>
                          <a:spcPct val="100000"/>
                        </a:lnSpc>
                        <a:spcBef>
                          <a:spcPts val="0"/>
                        </a:spcBef>
                        <a:spcAft>
                          <a:spcPts val="0"/>
                        </a:spcAft>
                        <a:buNone/>
                      </a:pPr>
                      <a:endParaRPr lang="zh-CN" altLang="en-US" sz="1800" b="1" i="0" u="none" strike="noStrike" kern="1200" cap="none" spc="0" baseline="0">
                        <a:solidFill>
                          <a:srgbClr val="C2F0C7"/>
                        </a:solidFill>
                        <a:latin typeface="Aptos" charset="0"/>
                        <a:ea typeface="等线" charset="0"/>
                        <a:cs typeface="Aptos" charset="0"/>
                      </a:endParaRPr>
                    </a:p>
                  </a:txBody>
                  <a:tcPr marL="0" marR="0" marT="0" marB="0">
                    <a:lnL w="12700">
                      <a:solidFill>
                        <a:srgbClr val="FFFFFF"/>
                      </a:solidFill>
                      <a:prstDash val="solid"/>
                      <a:headEnd type="none" w="med" len="med"/>
                      <a:tailEnd type="none" w="med" len="med"/>
                    </a:lnL>
                    <a:lnR w="12700">
                      <a:solidFill>
                        <a:srgbClr val="FFFFFF"/>
                      </a:solidFill>
                      <a:prstDash val="solid"/>
                      <a:headEnd type="none" w="med" len="med"/>
                      <a:tailEnd type="none" w="med" len="med"/>
                    </a:lnR>
                    <a:lnT w="12700">
                      <a:solidFill>
                        <a:srgbClr val="FFFFFF"/>
                      </a:solidFill>
                      <a:prstDash val="solid"/>
                      <a:headEnd type="none" w="med" len="med"/>
                      <a:tailEnd type="none" w="med" len="med"/>
                    </a:lnT>
                    <a:lnB w="38100">
                      <a:solidFill>
                        <a:srgbClr val="FFFFFF"/>
                      </a:solidFill>
                      <a:prstDash val="solid"/>
                      <a:headEnd type="none" w="med" len="med"/>
                      <a:tailEnd type="none" w="med" len="med"/>
                    </a:lnB>
                    <a:solidFill>
                      <a:srgbClr val="9A0000">
                        <a:alpha val="97000"/>
                      </a:srgbClr>
                    </a:solidFill>
                  </a:tcPr>
                </a:tc>
                <a:extLst>
                  <a:ext uri="{0D108BD9-81ED-4DB2-BD59-A6C34878D82A}">
                    <a16:rowId xmlns:a16="http://schemas.microsoft.com/office/drawing/2014/main" val="10000"/>
                  </a:ext>
                </a:extLst>
              </a:tr>
            </a:tbl>
          </a:graphicData>
        </a:graphic>
      </p:graphicFrame>
      <p:pic>
        <p:nvPicPr>
          <p:cNvPr id="72" name="图片"/>
          <p:cNvPicPr>
            <a:picLocks noChangeAspect="1"/>
          </p:cNvPicPr>
          <p:nvPr/>
        </p:nvPicPr>
        <p:blipFill>
          <a:blip r:embed="rId4" cstate="print"/>
          <a:stretch>
            <a:fillRect/>
          </a:stretch>
        </p:blipFill>
        <p:spPr>
          <a:xfrm>
            <a:off x="4633260" y="77821"/>
            <a:ext cx="1466177" cy="659465"/>
          </a:xfrm>
          <a:prstGeom prst="rect">
            <a:avLst/>
          </a:prstGeom>
          <a:noFill/>
          <a:ln w="12700" cap="flat" cmpd="sng">
            <a:noFill/>
            <a:prstDash val="solid"/>
            <a:miter/>
          </a:ln>
        </p:spPr>
      </p:pic>
      <p:sp>
        <p:nvSpPr>
          <p:cNvPr id="73" name="矩形"/>
          <p:cNvSpPr>
            <a:spLocks/>
          </p:cNvSpPr>
          <p:nvPr/>
        </p:nvSpPr>
        <p:spPr>
          <a:xfrm>
            <a:off x="200526" y="1635232"/>
            <a:ext cx="11782927" cy="32956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600" b="1" i="0" u="none" strike="noStrike" kern="1200" cap="none" spc="0" baseline="0" dirty="0">
                <a:solidFill>
                  <a:schemeClr val="tx1"/>
                </a:solidFill>
                <a:latin typeface="Times New Roman" pitchFamily="18" charset="0"/>
                <a:ea typeface="等线" charset="0"/>
                <a:cs typeface="Times New Roman" pitchFamily="18" charset="0"/>
              </a:rPr>
              <a:t>DIAGRAM:</a:t>
            </a:r>
            <a:endParaRPr lang="zh-CN" altLang="en-US" sz="1600" b="1" i="0" u="none" strike="noStrike" kern="1200" cap="none" spc="0" baseline="0">
              <a:solidFill>
                <a:schemeClr val="tx1"/>
              </a:solidFill>
              <a:latin typeface="Times New Roman" pitchFamily="18" charset="0"/>
              <a:ea typeface="等线" charset="0"/>
              <a:cs typeface="Times New Roman" pitchFamily="18" charset="0"/>
            </a:endParaRPr>
          </a:p>
        </p:txBody>
      </p:sp>
      <p:sp>
        <p:nvSpPr>
          <p:cNvPr id="74" name="矩形"/>
          <p:cNvSpPr>
            <a:spLocks noChangeAspect="1"/>
          </p:cNvSpPr>
          <p:nvPr/>
        </p:nvSpPr>
        <p:spPr>
          <a:xfrm>
            <a:off x="5943599" y="3276600"/>
            <a:ext cx="304800" cy="304800"/>
          </a:xfrm>
          <a:prstGeom prst="rect">
            <a:avLst/>
          </a:prstGeom>
          <a:noFill/>
          <a:ln w="12700" cap="flat" cmpd="sng">
            <a:noFill/>
            <a:prstDash val="solid"/>
            <a:miter/>
          </a:ln>
        </p:spPr>
      </p:sp>
      <p:sp>
        <p:nvSpPr>
          <p:cNvPr id="75" name="矩形"/>
          <p:cNvSpPr>
            <a:spLocks noChangeAspect="1"/>
          </p:cNvSpPr>
          <p:nvPr/>
        </p:nvSpPr>
        <p:spPr>
          <a:xfrm>
            <a:off x="6096000" y="3429000"/>
            <a:ext cx="3015916" cy="3015915"/>
          </a:xfrm>
          <a:prstGeom prst="rect">
            <a:avLst/>
          </a:prstGeom>
          <a:noFill/>
          <a:ln w="12700" cap="flat" cmpd="sng">
            <a:noFill/>
            <a:prstDash val="solid"/>
            <a:miter/>
          </a:ln>
        </p:spPr>
      </p:sp>
      <p:pic>
        <p:nvPicPr>
          <p:cNvPr id="77" name="图片"/>
          <p:cNvPicPr>
            <a:picLocks noChangeAspect="1"/>
          </p:cNvPicPr>
          <p:nvPr/>
        </p:nvPicPr>
        <p:blipFill>
          <a:blip r:embed="rId5" cstate="print"/>
          <a:srcRect t="2122" b="7909"/>
          <a:stretch/>
        </p:blipFill>
        <p:spPr>
          <a:xfrm>
            <a:off x="8029978" y="1686467"/>
            <a:ext cx="3245609" cy="4381769"/>
          </a:xfrm>
          <a:prstGeom prst="rect">
            <a:avLst/>
          </a:prstGeom>
          <a:noFill/>
          <a:ln w="12700" cap="flat" cmpd="sng">
            <a:noFill/>
            <a:prstDash val="solid"/>
            <a:miter/>
          </a:ln>
        </p:spPr>
      </p:pic>
      <p:pic>
        <p:nvPicPr>
          <p:cNvPr id="3" name="Picture 2">
            <a:extLst>
              <a:ext uri="{FF2B5EF4-FFF2-40B4-BE49-F238E27FC236}">
                <a16:creationId xmlns:a16="http://schemas.microsoft.com/office/drawing/2014/main" id="{E90383A5-6972-4E02-291C-3276F3673C7D}"/>
              </a:ext>
            </a:extLst>
          </p:cNvPr>
          <p:cNvPicPr>
            <a:picLocks noChangeAspect="1"/>
          </p:cNvPicPr>
          <p:nvPr/>
        </p:nvPicPr>
        <p:blipFill>
          <a:blip r:embed="rId6"/>
          <a:srcRect t="7036" r="5222" b="11040"/>
          <a:stretch/>
        </p:blipFill>
        <p:spPr>
          <a:xfrm>
            <a:off x="1720751" y="1654408"/>
            <a:ext cx="6388573" cy="4246681"/>
          </a:xfrm>
          <a:prstGeom prst="rect">
            <a:avLst/>
          </a:prstGeom>
        </p:spPr>
      </p:pic>
    </p:spTree>
    <p:extLst>
      <p:ext uri="{BB962C8B-B14F-4D97-AF65-F5344CB8AC3E}">
        <p14:creationId xmlns:p14="http://schemas.microsoft.com/office/powerpoint/2010/main" val="43420995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444</TotalTime>
  <Words>1389</Words>
  <Application>Microsoft Office PowerPoint</Application>
  <PresentationFormat>Widescreen</PresentationFormat>
  <Paragraphs>109</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Aptos</vt:lpstr>
      <vt:lpstr>Aptos Display</vt:lpstr>
      <vt:lpstr>Arial</vt:lpstr>
      <vt:lpstr>Bookman Old Style</vt:lpstr>
      <vt:lpstr>Droid Sans</vt:lpstr>
      <vt:lpstr>Times New Roman</vt:lpstr>
      <vt:lpstr>Wingdings</vt:lpstr>
      <vt:lpstr>Office Theme</vt:lpstr>
      <vt:lpstr>PREDICT PRESON’S PERSONALITY TRAITS BASED ON TEXUAL DATA USING MACHINE LEARNING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Aanjey Mani Tripathi</dc:creator>
  <cp:lastModifiedBy>anushkapathak2020@outlook.com</cp:lastModifiedBy>
  <cp:revision>48</cp:revision>
  <dcterms:created xsi:type="dcterms:W3CDTF">2024-01-23T06:26:43Z</dcterms:created>
  <dcterms:modified xsi:type="dcterms:W3CDTF">2025-04-11T19:03:07Z</dcterms:modified>
</cp:coreProperties>
</file>