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64" r:id="rId5"/>
    <p:sldId id="259" r:id="rId6"/>
    <p:sldId id="265" r:id="rId7"/>
    <p:sldId id="260" r:id="rId8"/>
    <p:sldId id="266" r:id="rId9"/>
    <p:sldId id="261" r:id="rId10"/>
    <p:sldId id="262" r:id="rId11"/>
    <p:sldId id="263" r:id="rId12"/>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77D2"/>
    <a:srgbClr val="0F6BBC"/>
    <a:srgbClr val="0D5A9C"/>
    <a:srgbClr val="0B4475"/>
    <a:srgbClr val="0B42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Prashant\Downloads\KPMG_VI_New_raw_data_update_final%20(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Prashant\Downloads\KPMG_VI_New_raw_data_update_final%20(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Prashant\Downloads\KPMG_VI_New_raw_data_update_final%20(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Prashant\Downloads\KPMG_VI_New_raw_data_update_final%20(1).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Prashant\Downloads\KPMG_VI_New_raw_data_update_final%20(1).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Prashant\Downloads\KPMG_VI_New_raw_data_update_final%20(1).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Prashant\Downloads\KPMG_VI_New_raw_data_update_final%20(1).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pivotSource>
    <c:name>[KPMG_VI_New_raw_data_update_final (1).xlsx]BrandPivot!PivotTable8</c:name>
    <c:fmtId val="6"/>
  </c:pivotSource>
  <c:chart>
    <c:autoTitleDeleted val="0"/>
    <c:pivotFmts>
      <c:pivotFmt>
        <c:idx val="0"/>
        <c:spPr>
          <a:solidFill>
            <a:schemeClr val="accent5"/>
          </a:solidFill>
          <a:ln>
            <a:noFill/>
          </a:ln>
          <a:effectLst/>
        </c:spPr>
        <c:marker>
          <c:symbol val="diamond"/>
          <c:size val="6"/>
          <c:spPr>
            <a:solidFill>
              <a:schemeClr val="accent5"/>
            </a:solidFill>
            <a:ln w="9525">
              <a:solidFill>
                <a:schemeClr val="accent5"/>
              </a:solidFill>
              <a:round/>
            </a:ln>
            <a:effectLst/>
          </c:spPr>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5"/>
          </a:solidFill>
          <a:ln>
            <a:noFill/>
          </a:ln>
          <a:effectLst/>
        </c:spPr>
        <c:marker>
          <c:symbol val="square"/>
          <c:size val="6"/>
          <c:spPr>
            <a:solidFill>
              <a:schemeClr val="accent5"/>
            </a:solidFill>
            <a:ln w="9525">
              <a:solidFill>
                <a:schemeClr val="accent5"/>
              </a:solidFill>
              <a:round/>
            </a:ln>
            <a:effectLst/>
          </c:spPr>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5"/>
          </a:solidFill>
          <a:ln>
            <a:noFill/>
          </a:ln>
          <a:effectLst/>
        </c:spPr>
        <c:marker>
          <c:symbol val="triangle"/>
          <c:size val="6"/>
          <c:spPr>
            <a:solidFill>
              <a:schemeClr val="accent5"/>
            </a:solidFill>
            <a:ln w="9525">
              <a:solidFill>
                <a:schemeClr val="accent5"/>
              </a:solidFill>
              <a:round/>
            </a:ln>
            <a:effectLst/>
          </c:spPr>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5"/>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5"/>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5"/>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5"/>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5"/>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5"/>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5"/>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5"/>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5"/>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5"/>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5"/>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5"/>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2805966718658515"/>
          <c:y val="0.10664094097801778"/>
          <c:w val="0.55664742389153432"/>
          <c:h val="0.5761540406467125"/>
        </c:manualLayout>
      </c:layout>
      <c:barChart>
        <c:barDir val="col"/>
        <c:grouping val="clustered"/>
        <c:varyColors val="0"/>
        <c:ser>
          <c:idx val="0"/>
          <c:order val="0"/>
          <c:tx>
            <c:strRef>
              <c:f>BrandPivot!$B$5</c:f>
              <c:strCache>
                <c:ptCount val="1"/>
                <c:pt idx="0">
                  <c:v>Count of online_order</c:v>
                </c:pt>
              </c:strCache>
            </c:strRef>
          </c:tx>
          <c:spPr>
            <a:solidFill>
              <a:schemeClr val="accent5">
                <a:shade val="65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BrandPivot!$A$6:$A$12</c:f>
              <c:strCache>
                <c:ptCount val="6"/>
                <c:pt idx="0">
                  <c:v>Giant Bicycles</c:v>
                </c:pt>
                <c:pt idx="1">
                  <c:v>Norco Bicycles</c:v>
                </c:pt>
                <c:pt idx="2">
                  <c:v>OHM Cycles</c:v>
                </c:pt>
                <c:pt idx="3">
                  <c:v>Solex</c:v>
                </c:pt>
                <c:pt idx="4">
                  <c:v>Trek Bicycles</c:v>
                </c:pt>
                <c:pt idx="5">
                  <c:v>WeareA2B</c:v>
                </c:pt>
              </c:strCache>
            </c:strRef>
          </c:cat>
          <c:val>
            <c:numRef>
              <c:f>BrandPivot!$B$6:$B$12</c:f>
              <c:numCache>
                <c:formatCode>General</c:formatCode>
                <c:ptCount val="6"/>
                <c:pt idx="0">
                  <c:v>3244</c:v>
                </c:pt>
                <c:pt idx="1">
                  <c:v>2863</c:v>
                </c:pt>
                <c:pt idx="2">
                  <c:v>2993</c:v>
                </c:pt>
                <c:pt idx="3">
                  <c:v>4169</c:v>
                </c:pt>
                <c:pt idx="4">
                  <c:v>2931</c:v>
                </c:pt>
                <c:pt idx="5">
                  <c:v>3245</c:v>
                </c:pt>
              </c:numCache>
            </c:numRef>
          </c:val>
          <c:extLst>
            <c:ext xmlns:c16="http://schemas.microsoft.com/office/drawing/2014/chart" uri="{C3380CC4-5D6E-409C-BE32-E72D297353CC}">
              <c16:uniqueId val="{00000000-6F03-420A-B8BD-535E2CF08F59}"/>
            </c:ext>
          </c:extLst>
        </c:ser>
        <c:ser>
          <c:idx val="1"/>
          <c:order val="1"/>
          <c:tx>
            <c:strRef>
              <c:f>BrandPivot!$C$5</c:f>
              <c:strCache>
                <c:ptCount val="1"/>
                <c:pt idx="0">
                  <c:v>Sum of list_price</c:v>
                </c:pt>
              </c:strCache>
            </c:strRef>
          </c:tx>
          <c:spPr>
            <a:solidFill>
              <a:schemeClr val="accent5"/>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BrandPivot!$A$6:$A$12</c:f>
              <c:strCache>
                <c:ptCount val="6"/>
                <c:pt idx="0">
                  <c:v>Giant Bicycles</c:v>
                </c:pt>
                <c:pt idx="1">
                  <c:v>Norco Bicycles</c:v>
                </c:pt>
                <c:pt idx="2">
                  <c:v>OHM Cycles</c:v>
                </c:pt>
                <c:pt idx="3">
                  <c:v>Solex</c:v>
                </c:pt>
                <c:pt idx="4">
                  <c:v>Trek Bicycles</c:v>
                </c:pt>
                <c:pt idx="5">
                  <c:v>WeareA2B</c:v>
                </c:pt>
              </c:strCache>
            </c:strRef>
          </c:cat>
          <c:val>
            <c:numRef>
              <c:f>BrandPivot!$C$6:$C$12</c:f>
              <c:numCache>
                <c:formatCode>General</c:formatCode>
                <c:ptCount val="6"/>
                <c:pt idx="0">
                  <c:v>4091668.6599999801</c:v>
                </c:pt>
                <c:pt idx="1">
                  <c:v>2657419.1299999682</c:v>
                </c:pt>
                <c:pt idx="2">
                  <c:v>2993420.3499999358</c:v>
                </c:pt>
                <c:pt idx="3">
                  <c:v>4496577.6300000837</c:v>
                </c:pt>
                <c:pt idx="4">
                  <c:v>3539512.3600000273</c:v>
                </c:pt>
                <c:pt idx="5">
                  <c:v>4163083.6099999966</c:v>
                </c:pt>
              </c:numCache>
            </c:numRef>
          </c:val>
          <c:extLst>
            <c:ext xmlns:c16="http://schemas.microsoft.com/office/drawing/2014/chart" uri="{C3380CC4-5D6E-409C-BE32-E72D297353CC}">
              <c16:uniqueId val="{00000001-6F03-420A-B8BD-535E2CF08F59}"/>
            </c:ext>
          </c:extLst>
        </c:ser>
        <c:ser>
          <c:idx val="2"/>
          <c:order val="2"/>
          <c:tx>
            <c:strRef>
              <c:f>BrandPivot!$D$5</c:f>
              <c:strCache>
                <c:ptCount val="1"/>
                <c:pt idx="0">
                  <c:v>Sum of profit</c:v>
                </c:pt>
              </c:strCache>
            </c:strRef>
          </c:tx>
          <c:spPr>
            <a:solidFill>
              <a:schemeClr val="accent5">
                <a:tint val="65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BrandPivot!$A$6:$A$12</c:f>
              <c:strCache>
                <c:ptCount val="6"/>
                <c:pt idx="0">
                  <c:v>Giant Bicycles</c:v>
                </c:pt>
                <c:pt idx="1">
                  <c:v>Norco Bicycles</c:v>
                </c:pt>
                <c:pt idx="2">
                  <c:v>OHM Cycles</c:v>
                </c:pt>
                <c:pt idx="3">
                  <c:v>Solex</c:v>
                </c:pt>
                <c:pt idx="4">
                  <c:v>Trek Bicycles</c:v>
                </c:pt>
                <c:pt idx="5">
                  <c:v>WeareA2B</c:v>
                </c:pt>
              </c:strCache>
            </c:strRef>
          </c:cat>
          <c:val>
            <c:numRef>
              <c:f>BrandPivot!$D$6:$D$12</c:f>
              <c:numCache>
                <c:formatCode>General</c:formatCode>
                <c:ptCount val="6"/>
                <c:pt idx="0">
                  <c:v>1528709.3899999878</c:v>
                </c:pt>
                <c:pt idx="1">
                  <c:v>845329.79001219012</c:v>
                </c:pt>
                <c:pt idx="2">
                  <c:v>1441779.7899756087</c:v>
                </c:pt>
                <c:pt idx="3">
                  <c:v>2330943.4649841259</c:v>
                </c:pt>
                <c:pt idx="4">
                  <c:v>1792193.0900000185</c:v>
                </c:pt>
                <c:pt idx="5">
                  <c:v>2693693.3399999402</c:v>
                </c:pt>
              </c:numCache>
            </c:numRef>
          </c:val>
          <c:extLst>
            <c:ext xmlns:c16="http://schemas.microsoft.com/office/drawing/2014/chart" uri="{C3380CC4-5D6E-409C-BE32-E72D297353CC}">
              <c16:uniqueId val="{00000002-6F03-420A-B8BD-535E2CF08F59}"/>
            </c:ext>
          </c:extLst>
        </c:ser>
        <c:dLbls>
          <c:dLblPos val="outEnd"/>
          <c:showLegendKey val="0"/>
          <c:showVal val="1"/>
          <c:showCatName val="0"/>
          <c:showSerName val="0"/>
          <c:showPercent val="0"/>
          <c:showBubbleSize val="0"/>
        </c:dLbls>
        <c:gapWidth val="444"/>
        <c:overlap val="-90"/>
        <c:axId val="498645503"/>
        <c:axId val="498648415"/>
      </c:barChart>
      <c:catAx>
        <c:axId val="498645503"/>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498648415"/>
        <c:crosses val="autoZero"/>
        <c:auto val="1"/>
        <c:lblAlgn val="ctr"/>
        <c:lblOffset val="100"/>
        <c:noMultiLvlLbl val="0"/>
      </c:catAx>
      <c:valAx>
        <c:axId val="498648415"/>
        <c:scaling>
          <c:orientation val="minMax"/>
        </c:scaling>
        <c:delete val="1"/>
        <c:axPos val="l"/>
        <c:numFmt formatCode="General" sourceLinked="1"/>
        <c:majorTickMark val="none"/>
        <c:minorTickMark val="none"/>
        <c:tickLblPos val="nextTo"/>
        <c:crossAx val="49864550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pivotSource>
    <c:name>[KPMG_VI_New_raw_data_update_final (1).xlsx]StatePivot!PivotTable17</c:name>
    <c:fmtId val="8"/>
  </c:pivotSource>
  <c:chart>
    <c:autoTitleDeleted val="0"/>
    <c:pivotFmts>
      <c:pivotFmt>
        <c:idx val="0"/>
        <c:spPr>
          <a:solidFill>
            <a:schemeClr val="accent5"/>
          </a:solidFill>
          <a:ln>
            <a:noFill/>
          </a:ln>
          <a:effectLst/>
        </c:spPr>
        <c:marker>
          <c:symbol val="diamond"/>
          <c:size val="6"/>
          <c:spPr>
            <a:solidFill>
              <a:schemeClr val="accent5"/>
            </a:solidFill>
            <a:ln w="9525">
              <a:solidFill>
                <a:schemeClr val="accent5"/>
              </a:solidFill>
              <a:round/>
            </a:ln>
            <a:effectLst/>
          </c:spPr>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5"/>
          </a:solidFill>
          <a:ln>
            <a:noFill/>
          </a:ln>
          <a:effectLst/>
        </c:spPr>
        <c:marker>
          <c:symbol val="square"/>
          <c:size val="6"/>
          <c:spPr>
            <a:solidFill>
              <a:schemeClr val="accent5"/>
            </a:solidFill>
            <a:ln w="9525">
              <a:solidFill>
                <a:schemeClr val="accent5"/>
              </a:solidFill>
              <a:round/>
            </a:ln>
            <a:effectLst/>
          </c:spPr>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5"/>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5"/>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5"/>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5"/>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5"/>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5"/>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5"/>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5"/>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StatePivot!$B$3</c:f>
              <c:strCache>
                <c:ptCount val="1"/>
                <c:pt idx="0">
                  <c:v>Sum of customer_id</c:v>
                </c:pt>
              </c:strCache>
            </c:strRef>
          </c:tx>
          <c:spPr>
            <a:solidFill>
              <a:schemeClr val="accent5">
                <a:shade val="76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StatePivot!$A$4:$A$8</c:f>
              <c:strCache>
                <c:ptCount val="4"/>
                <c:pt idx="0">
                  <c:v>NSW</c:v>
                </c:pt>
                <c:pt idx="1">
                  <c:v>QLD</c:v>
                </c:pt>
                <c:pt idx="2">
                  <c:v>VIC</c:v>
                </c:pt>
                <c:pt idx="3">
                  <c:v>Victoria</c:v>
                </c:pt>
              </c:strCache>
            </c:strRef>
          </c:cat>
          <c:val>
            <c:numRef>
              <c:f>StatePivot!$B$4:$B$8</c:f>
              <c:numCache>
                <c:formatCode>General</c:formatCode>
                <c:ptCount val="4"/>
                <c:pt idx="0">
                  <c:v>2154001</c:v>
                </c:pt>
                <c:pt idx="1">
                  <c:v>836680</c:v>
                </c:pt>
                <c:pt idx="2">
                  <c:v>1026401</c:v>
                </c:pt>
                <c:pt idx="3">
                  <c:v>9528</c:v>
                </c:pt>
              </c:numCache>
            </c:numRef>
          </c:val>
          <c:extLst>
            <c:ext xmlns:c16="http://schemas.microsoft.com/office/drawing/2014/chart" uri="{C3380CC4-5D6E-409C-BE32-E72D297353CC}">
              <c16:uniqueId val="{00000000-0D76-43C3-B497-BB5271EEC0AE}"/>
            </c:ext>
          </c:extLst>
        </c:ser>
        <c:ser>
          <c:idx val="1"/>
          <c:order val="1"/>
          <c:tx>
            <c:strRef>
              <c:f>StatePivot!$C$3</c:f>
              <c:strCache>
                <c:ptCount val="1"/>
                <c:pt idx="0">
                  <c:v>Sum of profit</c:v>
                </c:pt>
              </c:strCache>
            </c:strRef>
          </c:tx>
          <c:spPr>
            <a:solidFill>
              <a:schemeClr val="accent5">
                <a:tint val="77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StatePivot!$A$4:$A$8</c:f>
              <c:strCache>
                <c:ptCount val="4"/>
                <c:pt idx="0">
                  <c:v>NSW</c:v>
                </c:pt>
                <c:pt idx="1">
                  <c:v>QLD</c:v>
                </c:pt>
                <c:pt idx="2">
                  <c:v>VIC</c:v>
                </c:pt>
                <c:pt idx="3">
                  <c:v>Victoria</c:v>
                </c:pt>
              </c:strCache>
            </c:strRef>
          </c:cat>
          <c:val>
            <c:numRef>
              <c:f>StatePivot!$C$4:$C$8</c:f>
              <c:numCache>
                <c:formatCode>General</c:formatCode>
                <c:ptCount val="4"/>
                <c:pt idx="0">
                  <c:v>511315.28998780029</c:v>
                </c:pt>
                <c:pt idx="1">
                  <c:v>189207.06999999998</c:v>
                </c:pt>
                <c:pt idx="2">
                  <c:v>227449.00999999966</c:v>
                </c:pt>
                <c:pt idx="3">
                  <c:v>8680.5000000000018</c:v>
                </c:pt>
              </c:numCache>
            </c:numRef>
          </c:val>
          <c:extLst>
            <c:ext xmlns:c16="http://schemas.microsoft.com/office/drawing/2014/chart" uri="{C3380CC4-5D6E-409C-BE32-E72D297353CC}">
              <c16:uniqueId val="{00000001-0D76-43C3-B497-BB5271EEC0AE}"/>
            </c:ext>
          </c:extLst>
        </c:ser>
        <c:dLbls>
          <c:dLblPos val="outEnd"/>
          <c:showLegendKey val="0"/>
          <c:showVal val="1"/>
          <c:showCatName val="0"/>
          <c:showSerName val="0"/>
          <c:showPercent val="0"/>
          <c:showBubbleSize val="0"/>
        </c:dLbls>
        <c:gapWidth val="444"/>
        <c:overlap val="-90"/>
        <c:axId val="893723599"/>
        <c:axId val="893721103"/>
      </c:barChart>
      <c:catAx>
        <c:axId val="893723599"/>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893721103"/>
        <c:crosses val="autoZero"/>
        <c:auto val="1"/>
        <c:lblAlgn val="ctr"/>
        <c:lblOffset val="100"/>
        <c:noMultiLvlLbl val="0"/>
      </c:catAx>
      <c:valAx>
        <c:axId val="893721103"/>
        <c:scaling>
          <c:orientation val="minMax"/>
        </c:scaling>
        <c:delete val="1"/>
        <c:axPos val="l"/>
        <c:numFmt formatCode="General" sourceLinked="1"/>
        <c:majorTickMark val="none"/>
        <c:minorTickMark val="none"/>
        <c:tickLblPos val="nextTo"/>
        <c:crossAx val="89372359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pivotSource>
    <c:name>[KPMG_VI_New_raw_data_update_final (1).xlsx]CustomerAgePivot!PivotTable2</c:name>
    <c:fmtId val="5"/>
  </c:pivotSource>
  <c:chart>
    <c:title>
      <c:tx>
        <c:rich>
          <a:bodyPr rot="0" spcFirstLastPara="1" vertOverflow="ellipsis" vert="horz" wrap="square" anchor="ctr" anchorCtr="1"/>
          <a:lstStyle/>
          <a:p>
            <a:pPr>
              <a:defRPr sz="1400" b="0" i="0" u="none" strike="noStrike" kern="1200" cap="none" spc="20" baseline="0">
                <a:solidFill>
                  <a:schemeClr val="tx1">
                    <a:lumMod val="50000"/>
                    <a:lumOff val="50000"/>
                  </a:schemeClr>
                </a:solidFill>
                <a:latin typeface="+mn-lt"/>
                <a:ea typeface="+mn-ea"/>
                <a:cs typeface="+mn-cs"/>
              </a:defRPr>
            </a:pPr>
            <a:r>
              <a:rPr lang="en-US" dirty="0"/>
              <a:t>Old</a:t>
            </a:r>
            <a:r>
              <a:rPr lang="en-US" baseline="0" dirty="0"/>
              <a:t> Customer Distribution</a:t>
            </a:r>
            <a:endParaRPr lang="en-IN" dirty="0"/>
          </a:p>
        </c:rich>
      </c:tx>
      <c:overlay val="0"/>
      <c:spPr>
        <a:noFill/>
        <a:ln>
          <a:noFill/>
        </a:ln>
        <a:effectLst/>
      </c:spPr>
      <c:txPr>
        <a:bodyPr rot="0" spcFirstLastPara="1" vertOverflow="ellipsis" vert="horz" wrap="square" anchor="ctr" anchorCtr="1"/>
        <a:lstStyle/>
        <a:p>
          <a:pPr>
            <a:defRPr sz="1400" b="0" i="0" u="none" strike="noStrike" kern="1200" cap="none" spc="20" baseline="0">
              <a:solidFill>
                <a:schemeClr val="tx1">
                  <a:lumMod val="50000"/>
                  <a:lumOff val="50000"/>
                </a:schemeClr>
              </a:solidFill>
              <a:latin typeface="+mn-lt"/>
              <a:ea typeface="+mn-ea"/>
              <a:cs typeface="+mn-cs"/>
            </a:defRPr>
          </a:pPr>
          <a:endParaRPr lang="en-US"/>
        </a:p>
      </c:txPr>
    </c:title>
    <c:autoTitleDeleted val="0"/>
    <c:pivotFmts>
      <c:pivotFmt>
        <c:idx val="0"/>
        <c:spPr>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chemeClr>
            </a:solidFill>
            <a:round/>
          </a:ln>
          <a:effectLst/>
        </c:spPr>
        <c:marker>
          <c:symbol val="circle"/>
          <c:size val="4"/>
          <c:spPr>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chemeClr>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chemeClr>
            </a:solidFill>
            <a:round/>
          </a:ln>
          <a:effectLst/>
        </c:spPr>
        <c:marker>
          <c:symbol val="circle"/>
          <c:size val="4"/>
          <c:spPr>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chemeClr>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chemeClr>
            </a:solidFill>
            <a:round/>
          </a:ln>
          <a:effectLst/>
        </c:spPr>
        <c:marker>
          <c:symbol val="circle"/>
          <c:size val="4"/>
          <c:spPr>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chemeClr>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chemeClr>
            </a:solidFill>
            <a:round/>
          </a:ln>
          <a:effectLst/>
        </c:spPr>
        <c:marker>
          <c:symbol val="circle"/>
          <c:size val="4"/>
          <c:spPr>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chemeClr>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chemeClr>
            </a:solidFill>
            <a:round/>
          </a:ln>
          <a:effectLst/>
        </c:spPr>
        <c:marker>
          <c:symbol val="circle"/>
          <c:size val="4"/>
          <c:spPr>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chemeClr>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chemeClr>
            </a:solidFill>
            <a:round/>
          </a:ln>
          <a:effectLst/>
        </c:spPr>
        <c:marker>
          <c:symbol val="circle"/>
          <c:size val="4"/>
          <c:spPr>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chemeClr>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chemeClr>
            </a:solidFill>
            <a:round/>
          </a:ln>
          <a:effectLst/>
        </c:spPr>
        <c:marker>
          <c:symbol val="circle"/>
          <c:size val="4"/>
          <c:spPr>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chemeClr>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chemeClr>
            </a:solidFill>
            <a:round/>
          </a:ln>
          <a:effectLst/>
        </c:spPr>
        <c:marker>
          <c:symbol val="circle"/>
          <c:size val="4"/>
          <c:spPr>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chemeClr>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
        <c:dLbl>
          <c:idx val="0"/>
          <c:showLegendKey val="0"/>
          <c:showVal val="0"/>
          <c:showCatName val="0"/>
          <c:showSerName val="0"/>
          <c:showPercent val="0"/>
          <c:showBubbleSize val="0"/>
          <c:extLst>
            <c:ext xmlns:c15="http://schemas.microsoft.com/office/drawing/2012/chart" uri="{CE6537A1-D6FC-4f65-9D91-7224C49458BB}"/>
          </c:extLst>
        </c:dLbl>
      </c:pivotFmt>
      <c:pivotFmt>
        <c:idx val="9"/>
        <c:dLbl>
          <c:idx val="0"/>
          <c:showLegendKey val="0"/>
          <c:showVal val="0"/>
          <c:showCatName val="0"/>
          <c:showSerName val="0"/>
          <c:showPercent val="0"/>
          <c:showBubbleSize val="0"/>
          <c:extLst>
            <c:ext xmlns:c15="http://schemas.microsoft.com/office/drawing/2012/chart" uri="{CE6537A1-D6FC-4f65-9D91-7224C49458BB}"/>
          </c:extLst>
        </c:dLbl>
      </c:pivotFmt>
      <c:pivotFmt>
        <c:idx val="10"/>
        <c:dLbl>
          <c:idx val="0"/>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5"/>
        <c:spPr>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6"/>
        <c:spPr>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7"/>
        <c:spPr>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8"/>
        <c:spPr>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9"/>
        <c:spPr>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0"/>
        <c:spPr>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1"/>
        <c:spPr>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2"/>
        <c:spPr>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3"/>
        <c:spPr>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4"/>
        <c:spPr>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5"/>
        <c:spPr>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6"/>
        <c:spPr>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7"/>
        <c:spPr>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8"/>
        <c:spPr>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9"/>
        <c:spPr>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0"/>
        <c:spPr>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1"/>
        <c:spPr>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2"/>
        <c:spPr>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3"/>
        <c:spPr>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4"/>
        <c:spPr>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5"/>
        <c:spPr>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6"/>
        <c:spPr>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7"/>
        <c:spPr>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8"/>
        <c:spPr>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9"/>
        <c:spPr>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0"/>
        <c:spPr>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1"/>
        <c:spPr>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2"/>
        <c:spPr>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4204045389848657"/>
          <c:y val="6.2306391270236801E-2"/>
          <c:w val="0.68360167665608962"/>
          <c:h val="0.82876126799229921"/>
        </c:manualLayout>
      </c:layout>
      <c:barChart>
        <c:barDir val="col"/>
        <c:grouping val="clustered"/>
        <c:varyColors val="0"/>
        <c:ser>
          <c:idx val="0"/>
          <c:order val="0"/>
          <c:tx>
            <c:strRef>
              <c:f>CustomerAgePivot!$B$3:$B$4</c:f>
              <c:strCache>
                <c:ptCount val="1"/>
                <c:pt idx="0">
                  <c:v>20</c:v>
                </c:pt>
              </c:strCache>
            </c:strRef>
          </c:tx>
          <c:spPr>
            <a:gradFill rotWithShape="1">
              <a:gsLst>
                <a:gs pos="0">
                  <a:schemeClr val="accent5">
                    <a:shade val="45000"/>
                    <a:tint val="50000"/>
                    <a:satMod val="300000"/>
                  </a:schemeClr>
                </a:gs>
                <a:gs pos="35000">
                  <a:schemeClr val="accent5">
                    <a:shade val="45000"/>
                    <a:tint val="37000"/>
                    <a:satMod val="300000"/>
                  </a:schemeClr>
                </a:gs>
                <a:gs pos="100000">
                  <a:schemeClr val="accent5">
                    <a:shade val="45000"/>
                    <a:tint val="15000"/>
                    <a:satMod val="350000"/>
                  </a:schemeClr>
                </a:gs>
              </a:gsLst>
              <a:lin ang="16200000" scaled="1"/>
            </a:gradFill>
            <a:ln w="9525" cap="flat" cmpd="sng" algn="ctr">
              <a:solidFill>
                <a:schemeClr val="accent5">
                  <a:shade val="45000"/>
                  <a:shade val="95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CustomerAgePivot!$A$5</c:f>
              <c:strCache>
                <c:ptCount val="1"/>
                <c:pt idx="0">
                  <c:v>Total</c:v>
                </c:pt>
              </c:strCache>
            </c:strRef>
          </c:cat>
          <c:val>
            <c:numRef>
              <c:f>CustomerAgePivot!$B$5</c:f>
              <c:numCache>
                <c:formatCode>General</c:formatCode>
                <c:ptCount val="1"/>
                <c:pt idx="0">
                  <c:v>20</c:v>
                </c:pt>
              </c:numCache>
            </c:numRef>
          </c:val>
          <c:extLst>
            <c:ext xmlns:c16="http://schemas.microsoft.com/office/drawing/2014/chart" uri="{C3380CC4-5D6E-409C-BE32-E72D297353CC}">
              <c16:uniqueId val="{00000000-D9B9-4750-AB38-16A79FD8DFCD}"/>
            </c:ext>
          </c:extLst>
        </c:ser>
        <c:ser>
          <c:idx val="1"/>
          <c:order val="1"/>
          <c:tx>
            <c:strRef>
              <c:f>CustomerAgePivot!$C$3:$C$4</c:f>
              <c:strCache>
                <c:ptCount val="1"/>
                <c:pt idx="0">
                  <c:v>30</c:v>
                </c:pt>
              </c:strCache>
            </c:strRef>
          </c:tx>
          <c:spPr>
            <a:gradFill rotWithShape="1">
              <a:gsLst>
                <a:gs pos="0">
                  <a:schemeClr val="accent5">
                    <a:shade val="61000"/>
                    <a:tint val="50000"/>
                    <a:satMod val="300000"/>
                  </a:schemeClr>
                </a:gs>
                <a:gs pos="35000">
                  <a:schemeClr val="accent5">
                    <a:shade val="61000"/>
                    <a:tint val="37000"/>
                    <a:satMod val="300000"/>
                  </a:schemeClr>
                </a:gs>
                <a:gs pos="100000">
                  <a:schemeClr val="accent5">
                    <a:shade val="61000"/>
                    <a:tint val="15000"/>
                    <a:satMod val="350000"/>
                  </a:schemeClr>
                </a:gs>
              </a:gsLst>
              <a:lin ang="16200000" scaled="1"/>
            </a:gradFill>
            <a:ln w="9525" cap="flat" cmpd="sng" algn="ctr">
              <a:solidFill>
                <a:schemeClr val="accent5">
                  <a:shade val="61000"/>
                  <a:shade val="95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CustomerAgePivot!$A$5</c:f>
              <c:strCache>
                <c:ptCount val="1"/>
                <c:pt idx="0">
                  <c:v>Total</c:v>
                </c:pt>
              </c:strCache>
            </c:strRef>
          </c:cat>
          <c:val>
            <c:numRef>
              <c:f>CustomerAgePivot!$C$5</c:f>
              <c:numCache>
                <c:formatCode>General</c:formatCode>
                <c:ptCount val="1"/>
                <c:pt idx="0">
                  <c:v>578</c:v>
                </c:pt>
              </c:numCache>
            </c:numRef>
          </c:val>
          <c:extLst>
            <c:ext xmlns:c16="http://schemas.microsoft.com/office/drawing/2014/chart" uri="{C3380CC4-5D6E-409C-BE32-E72D297353CC}">
              <c16:uniqueId val="{00000001-D9B9-4750-AB38-16A79FD8DFCD}"/>
            </c:ext>
          </c:extLst>
        </c:ser>
        <c:ser>
          <c:idx val="2"/>
          <c:order val="2"/>
          <c:tx>
            <c:strRef>
              <c:f>CustomerAgePivot!$D$3:$D$4</c:f>
              <c:strCache>
                <c:ptCount val="1"/>
                <c:pt idx="0">
                  <c:v>40</c:v>
                </c:pt>
              </c:strCache>
            </c:strRef>
          </c:tx>
          <c:spPr>
            <a:gradFill rotWithShape="1">
              <a:gsLst>
                <a:gs pos="0">
                  <a:schemeClr val="accent5">
                    <a:shade val="76000"/>
                    <a:tint val="50000"/>
                    <a:satMod val="300000"/>
                  </a:schemeClr>
                </a:gs>
                <a:gs pos="35000">
                  <a:schemeClr val="accent5">
                    <a:shade val="76000"/>
                    <a:tint val="37000"/>
                    <a:satMod val="300000"/>
                  </a:schemeClr>
                </a:gs>
                <a:gs pos="100000">
                  <a:schemeClr val="accent5">
                    <a:shade val="76000"/>
                    <a:tint val="15000"/>
                    <a:satMod val="350000"/>
                  </a:schemeClr>
                </a:gs>
              </a:gsLst>
              <a:lin ang="16200000" scaled="1"/>
            </a:gradFill>
            <a:ln w="9525" cap="flat" cmpd="sng" algn="ctr">
              <a:solidFill>
                <a:schemeClr val="accent5">
                  <a:shade val="76000"/>
                  <a:shade val="95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CustomerAgePivot!$A$5</c:f>
              <c:strCache>
                <c:ptCount val="1"/>
                <c:pt idx="0">
                  <c:v>Total</c:v>
                </c:pt>
              </c:strCache>
            </c:strRef>
          </c:cat>
          <c:val>
            <c:numRef>
              <c:f>CustomerAgePivot!$D$5</c:f>
              <c:numCache>
                <c:formatCode>General</c:formatCode>
                <c:ptCount val="1"/>
                <c:pt idx="0">
                  <c:v>581</c:v>
                </c:pt>
              </c:numCache>
            </c:numRef>
          </c:val>
          <c:extLst>
            <c:ext xmlns:c16="http://schemas.microsoft.com/office/drawing/2014/chart" uri="{C3380CC4-5D6E-409C-BE32-E72D297353CC}">
              <c16:uniqueId val="{00000002-D9B9-4750-AB38-16A79FD8DFCD}"/>
            </c:ext>
          </c:extLst>
        </c:ser>
        <c:ser>
          <c:idx val="3"/>
          <c:order val="3"/>
          <c:tx>
            <c:strRef>
              <c:f>CustomerAgePivot!$E$3:$E$4</c:f>
              <c:strCache>
                <c:ptCount val="1"/>
                <c:pt idx="0">
                  <c:v>50</c:v>
                </c:pt>
              </c:strCache>
            </c:strRef>
          </c:tx>
          <c:spPr>
            <a:gradFill rotWithShape="1">
              <a:gsLst>
                <a:gs pos="0">
                  <a:schemeClr val="accent5">
                    <a:shade val="92000"/>
                    <a:tint val="50000"/>
                    <a:satMod val="300000"/>
                  </a:schemeClr>
                </a:gs>
                <a:gs pos="35000">
                  <a:schemeClr val="accent5">
                    <a:shade val="92000"/>
                    <a:tint val="37000"/>
                    <a:satMod val="300000"/>
                  </a:schemeClr>
                </a:gs>
                <a:gs pos="100000">
                  <a:schemeClr val="accent5">
                    <a:shade val="92000"/>
                    <a:tint val="15000"/>
                    <a:satMod val="350000"/>
                  </a:schemeClr>
                </a:gs>
              </a:gsLst>
              <a:lin ang="16200000" scaled="1"/>
            </a:gradFill>
            <a:ln w="9525" cap="flat" cmpd="sng" algn="ctr">
              <a:solidFill>
                <a:schemeClr val="accent5">
                  <a:shade val="92000"/>
                  <a:shade val="95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CustomerAgePivot!$A$5</c:f>
              <c:strCache>
                <c:ptCount val="1"/>
                <c:pt idx="0">
                  <c:v>Total</c:v>
                </c:pt>
              </c:strCache>
            </c:strRef>
          </c:cat>
          <c:val>
            <c:numRef>
              <c:f>CustomerAgePivot!$E$5</c:f>
              <c:numCache>
                <c:formatCode>General</c:formatCode>
                <c:ptCount val="1"/>
                <c:pt idx="0">
                  <c:v>1187</c:v>
                </c:pt>
              </c:numCache>
            </c:numRef>
          </c:val>
          <c:extLst>
            <c:ext xmlns:c16="http://schemas.microsoft.com/office/drawing/2014/chart" uri="{C3380CC4-5D6E-409C-BE32-E72D297353CC}">
              <c16:uniqueId val="{00000003-D9B9-4750-AB38-16A79FD8DFCD}"/>
            </c:ext>
          </c:extLst>
        </c:ser>
        <c:ser>
          <c:idx val="4"/>
          <c:order val="4"/>
          <c:tx>
            <c:strRef>
              <c:f>CustomerAgePivot!$F$3:$F$4</c:f>
              <c:strCache>
                <c:ptCount val="1"/>
                <c:pt idx="0">
                  <c:v>60</c:v>
                </c:pt>
              </c:strCache>
            </c:strRef>
          </c:tx>
          <c:spPr>
            <a:gradFill rotWithShape="1">
              <a:gsLst>
                <a:gs pos="0">
                  <a:schemeClr val="accent5">
                    <a:tint val="93000"/>
                    <a:tint val="50000"/>
                    <a:satMod val="300000"/>
                  </a:schemeClr>
                </a:gs>
                <a:gs pos="35000">
                  <a:schemeClr val="accent5">
                    <a:tint val="93000"/>
                    <a:tint val="37000"/>
                    <a:satMod val="300000"/>
                  </a:schemeClr>
                </a:gs>
                <a:gs pos="100000">
                  <a:schemeClr val="accent5">
                    <a:tint val="93000"/>
                    <a:tint val="15000"/>
                    <a:satMod val="350000"/>
                  </a:schemeClr>
                </a:gs>
              </a:gsLst>
              <a:lin ang="16200000" scaled="1"/>
            </a:gradFill>
            <a:ln w="9525" cap="flat" cmpd="sng" algn="ctr">
              <a:solidFill>
                <a:schemeClr val="accent5">
                  <a:tint val="93000"/>
                  <a:shade val="95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CustomerAgePivot!$A$5</c:f>
              <c:strCache>
                <c:ptCount val="1"/>
                <c:pt idx="0">
                  <c:v>Total</c:v>
                </c:pt>
              </c:strCache>
            </c:strRef>
          </c:cat>
          <c:val>
            <c:numRef>
              <c:f>CustomerAgePivot!$F$5</c:f>
              <c:numCache>
                <c:formatCode>General</c:formatCode>
                <c:ptCount val="1"/>
                <c:pt idx="0">
                  <c:v>607</c:v>
                </c:pt>
              </c:numCache>
            </c:numRef>
          </c:val>
          <c:extLst>
            <c:ext xmlns:c16="http://schemas.microsoft.com/office/drawing/2014/chart" uri="{C3380CC4-5D6E-409C-BE32-E72D297353CC}">
              <c16:uniqueId val="{00000004-D9B9-4750-AB38-16A79FD8DFCD}"/>
            </c:ext>
          </c:extLst>
        </c:ser>
        <c:ser>
          <c:idx val="5"/>
          <c:order val="5"/>
          <c:tx>
            <c:strRef>
              <c:f>CustomerAgePivot!$G$3:$G$4</c:f>
              <c:strCache>
                <c:ptCount val="1"/>
                <c:pt idx="0">
                  <c:v>70</c:v>
                </c:pt>
              </c:strCache>
            </c:strRef>
          </c:tx>
          <c:spPr>
            <a:gradFill rotWithShape="1">
              <a:gsLst>
                <a:gs pos="0">
                  <a:schemeClr val="accent5">
                    <a:tint val="77000"/>
                    <a:tint val="50000"/>
                    <a:satMod val="300000"/>
                  </a:schemeClr>
                </a:gs>
                <a:gs pos="35000">
                  <a:schemeClr val="accent5">
                    <a:tint val="77000"/>
                    <a:tint val="37000"/>
                    <a:satMod val="300000"/>
                  </a:schemeClr>
                </a:gs>
                <a:gs pos="100000">
                  <a:schemeClr val="accent5">
                    <a:tint val="77000"/>
                    <a:tint val="15000"/>
                    <a:satMod val="350000"/>
                  </a:schemeClr>
                </a:gs>
              </a:gsLst>
              <a:lin ang="16200000" scaled="1"/>
            </a:gradFill>
            <a:ln w="9525" cap="flat" cmpd="sng" algn="ctr">
              <a:solidFill>
                <a:schemeClr val="accent5">
                  <a:tint val="77000"/>
                  <a:shade val="95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CustomerAgePivot!$A$5</c:f>
              <c:strCache>
                <c:ptCount val="1"/>
                <c:pt idx="0">
                  <c:v>Total</c:v>
                </c:pt>
              </c:strCache>
            </c:strRef>
          </c:cat>
          <c:val>
            <c:numRef>
              <c:f>CustomerAgePivot!$G$5</c:f>
              <c:numCache>
                <c:formatCode>General</c:formatCode>
                <c:ptCount val="1"/>
                <c:pt idx="0">
                  <c:v>436</c:v>
                </c:pt>
              </c:numCache>
            </c:numRef>
          </c:val>
          <c:extLst>
            <c:ext xmlns:c16="http://schemas.microsoft.com/office/drawing/2014/chart" uri="{C3380CC4-5D6E-409C-BE32-E72D297353CC}">
              <c16:uniqueId val="{00000005-D9B9-4750-AB38-16A79FD8DFCD}"/>
            </c:ext>
          </c:extLst>
        </c:ser>
        <c:ser>
          <c:idx val="6"/>
          <c:order val="6"/>
          <c:tx>
            <c:strRef>
              <c:f>CustomerAgePivot!$H$3:$H$4</c:f>
              <c:strCache>
                <c:ptCount val="1"/>
                <c:pt idx="0">
                  <c:v>80</c:v>
                </c:pt>
              </c:strCache>
            </c:strRef>
          </c:tx>
          <c:spPr>
            <a:gradFill rotWithShape="1">
              <a:gsLst>
                <a:gs pos="0">
                  <a:schemeClr val="accent5">
                    <a:tint val="62000"/>
                    <a:tint val="50000"/>
                    <a:satMod val="300000"/>
                  </a:schemeClr>
                </a:gs>
                <a:gs pos="35000">
                  <a:schemeClr val="accent5">
                    <a:tint val="62000"/>
                    <a:tint val="37000"/>
                    <a:satMod val="300000"/>
                  </a:schemeClr>
                </a:gs>
                <a:gs pos="100000">
                  <a:schemeClr val="accent5">
                    <a:tint val="62000"/>
                    <a:tint val="15000"/>
                    <a:satMod val="350000"/>
                  </a:schemeClr>
                </a:gs>
              </a:gsLst>
              <a:lin ang="16200000" scaled="1"/>
            </a:gradFill>
            <a:ln w="9525" cap="flat" cmpd="sng" algn="ctr">
              <a:solidFill>
                <a:schemeClr val="accent5">
                  <a:tint val="62000"/>
                  <a:shade val="95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CustomerAgePivot!$A$5</c:f>
              <c:strCache>
                <c:ptCount val="1"/>
                <c:pt idx="0">
                  <c:v>Total</c:v>
                </c:pt>
              </c:strCache>
            </c:strRef>
          </c:cat>
          <c:val>
            <c:numRef>
              <c:f>CustomerAgePivot!$H$5</c:f>
              <c:numCache>
                <c:formatCode>General</c:formatCode>
                <c:ptCount val="1"/>
                <c:pt idx="0">
                  <c:v>2</c:v>
                </c:pt>
              </c:numCache>
            </c:numRef>
          </c:val>
          <c:extLst>
            <c:ext xmlns:c16="http://schemas.microsoft.com/office/drawing/2014/chart" uri="{C3380CC4-5D6E-409C-BE32-E72D297353CC}">
              <c16:uniqueId val="{00000006-D9B9-4750-AB38-16A79FD8DFCD}"/>
            </c:ext>
          </c:extLst>
        </c:ser>
        <c:ser>
          <c:idx val="7"/>
          <c:order val="7"/>
          <c:tx>
            <c:strRef>
              <c:f>CustomerAgePivot!$I$3:$I$4</c:f>
              <c:strCache>
                <c:ptCount val="1"/>
                <c:pt idx="0">
                  <c:v>90</c:v>
                </c:pt>
              </c:strCache>
            </c:strRef>
          </c:tx>
          <c:spPr>
            <a:gradFill rotWithShape="1">
              <a:gsLst>
                <a:gs pos="0">
                  <a:schemeClr val="accent5">
                    <a:tint val="46000"/>
                    <a:tint val="50000"/>
                    <a:satMod val="300000"/>
                  </a:schemeClr>
                </a:gs>
                <a:gs pos="35000">
                  <a:schemeClr val="accent5">
                    <a:tint val="46000"/>
                    <a:tint val="37000"/>
                    <a:satMod val="300000"/>
                  </a:schemeClr>
                </a:gs>
                <a:gs pos="100000">
                  <a:schemeClr val="accent5">
                    <a:tint val="46000"/>
                    <a:tint val="15000"/>
                    <a:satMod val="350000"/>
                  </a:schemeClr>
                </a:gs>
              </a:gsLst>
              <a:lin ang="16200000" scaled="1"/>
            </a:gradFill>
            <a:ln w="9525" cap="flat" cmpd="sng" algn="ctr">
              <a:solidFill>
                <a:schemeClr val="accent5">
                  <a:tint val="46000"/>
                  <a:shade val="95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CustomerAgePivot!$A$5</c:f>
              <c:strCache>
                <c:ptCount val="1"/>
                <c:pt idx="0">
                  <c:v>Total</c:v>
                </c:pt>
              </c:strCache>
            </c:strRef>
          </c:cat>
          <c:val>
            <c:numRef>
              <c:f>CustomerAgePivot!$I$5</c:f>
              <c:numCache>
                <c:formatCode>General</c:formatCode>
                <c:ptCount val="1"/>
                <c:pt idx="0">
                  <c:v>2</c:v>
                </c:pt>
              </c:numCache>
            </c:numRef>
          </c:val>
          <c:extLst>
            <c:ext xmlns:c16="http://schemas.microsoft.com/office/drawing/2014/chart" uri="{C3380CC4-5D6E-409C-BE32-E72D297353CC}">
              <c16:uniqueId val="{00000007-D9B9-4750-AB38-16A79FD8DFCD}"/>
            </c:ext>
          </c:extLst>
        </c:ser>
        <c:dLbls>
          <c:dLblPos val="inEnd"/>
          <c:showLegendKey val="0"/>
          <c:showVal val="1"/>
          <c:showCatName val="0"/>
          <c:showSerName val="0"/>
          <c:showPercent val="0"/>
          <c:showBubbleSize val="0"/>
        </c:dLbls>
        <c:gapWidth val="100"/>
        <c:overlap val="-24"/>
        <c:axId val="263164815"/>
        <c:axId val="263165231"/>
      </c:barChart>
      <c:catAx>
        <c:axId val="2631648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crossAx val="263165231"/>
        <c:crosses val="autoZero"/>
        <c:auto val="1"/>
        <c:lblAlgn val="ctr"/>
        <c:lblOffset val="100"/>
        <c:noMultiLvlLbl val="0"/>
      </c:catAx>
      <c:valAx>
        <c:axId val="26316523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crossAx val="26316481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pivotSource>
    <c:name>[KPMG_VI_New_raw_data_update_final (1).xlsx]CustomerAgePivot2!PivotTable3</c:name>
    <c:fmtId val="6"/>
  </c:pivotSource>
  <c:chart>
    <c:title>
      <c:tx>
        <c:rich>
          <a:bodyPr rot="0" spcFirstLastPara="1" vertOverflow="ellipsis" vert="horz" wrap="square" anchor="ctr" anchorCtr="1"/>
          <a:lstStyle/>
          <a:p>
            <a:pPr>
              <a:defRPr sz="1400" b="0" i="0" u="none" strike="noStrike" kern="1200" cap="none" spc="20" baseline="0">
                <a:solidFill>
                  <a:schemeClr val="tx1">
                    <a:lumMod val="50000"/>
                    <a:lumOff val="50000"/>
                  </a:schemeClr>
                </a:solidFill>
                <a:latin typeface="+mn-lt"/>
                <a:ea typeface="+mn-ea"/>
                <a:cs typeface="+mn-cs"/>
              </a:defRPr>
            </a:pPr>
            <a:r>
              <a:rPr lang="en-US" baseline="0" dirty="0"/>
              <a:t>New Customer Distribution</a:t>
            </a:r>
            <a:endParaRPr lang="en-IN" dirty="0"/>
          </a:p>
        </c:rich>
      </c:tx>
      <c:overlay val="0"/>
      <c:spPr>
        <a:noFill/>
        <a:ln>
          <a:noFill/>
        </a:ln>
        <a:effectLst/>
      </c:spPr>
      <c:txPr>
        <a:bodyPr rot="0" spcFirstLastPara="1" vertOverflow="ellipsis" vert="horz" wrap="square" anchor="ctr" anchorCtr="1"/>
        <a:lstStyle/>
        <a:p>
          <a:pPr>
            <a:defRPr sz="1400" b="0" i="0" u="none" strike="noStrike" kern="1200" cap="none" spc="20" baseline="0">
              <a:solidFill>
                <a:schemeClr val="tx1">
                  <a:lumMod val="50000"/>
                  <a:lumOff val="50000"/>
                </a:schemeClr>
              </a:solidFill>
              <a:latin typeface="+mn-lt"/>
              <a:ea typeface="+mn-ea"/>
              <a:cs typeface="+mn-cs"/>
            </a:defRPr>
          </a:pPr>
          <a:endParaRPr lang="en-US"/>
        </a:p>
      </c:txPr>
    </c:title>
    <c:autoTitleDeleted val="0"/>
    <c:pivotFmts>
      <c:pivotFmt>
        <c:idx val="0"/>
        <c:spPr>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chemeClr>
            </a:solidFill>
            <a:round/>
          </a:ln>
          <a:effectLst/>
        </c:spPr>
        <c:marker>
          <c:symbol val="circle"/>
          <c:size val="4"/>
          <c:spPr>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chemeClr>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chemeClr>
            </a:solidFill>
            <a:round/>
          </a:ln>
          <a:effectLst/>
        </c:spPr>
        <c:marker>
          <c:symbol val="circle"/>
          <c:size val="4"/>
          <c:spPr>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chemeClr>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chemeClr>
            </a:solidFill>
            <a:round/>
          </a:ln>
          <a:effectLst/>
        </c:spPr>
        <c:marker>
          <c:symbol val="circle"/>
          <c:size val="4"/>
          <c:spPr>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chemeClr>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chemeClr>
            </a:solidFill>
            <a:round/>
          </a:ln>
          <a:effectLst/>
        </c:spPr>
        <c:marker>
          <c:symbol val="circle"/>
          <c:size val="4"/>
          <c:spPr>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chemeClr>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chemeClr>
            </a:solidFill>
            <a:round/>
          </a:ln>
          <a:effectLst/>
        </c:spPr>
        <c:marker>
          <c:symbol val="circle"/>
          <c:size val="4"/>
          <c:spPr>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chemeClr>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dLbl>
          <c:idx val="0"/>
          <c:showLegendKey val="0"/>
          <c:showVal val="0"/>
          <c:showCatName val="0"/>
          <c:showSerName val="0"/>
          <c:showPercent val="0"/>
          <c:showBubbleSize val="0"/>
          <c:extLst>
            <c:ext xmlns:c15="http://schemas.microsoft.com/office/drawing/2012/chart" uri="{CE6537A1-D6FC-4f65-9D91-7224C49458BB}"/>
          </c:extLst>
        </c:dLbl>
      </c:pivotFmt>
      <c:pivotFmt>
        <c:idx val="6"/>
        <c:dLbl>
          <c:idx val="0"/>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5"/>
        <c:spPr>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6"/>
        <c:spPr>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7"/>
        <c:spPr>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8"/>
        <c:spPr>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9"/>
        <c:spPr>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0"/>
        <c:spPr>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1"/>
        <c:spPr>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2"/>
        <c:spPr>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3"/>
        <c:spPr>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4"/>
        <c:spPr>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5"/>
        <c:spPr>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6"/>
        <c:spPr>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CustomerAgePivot2!$B$3:$B$4</c:f>
              <c:strCache>
                <c:ptCount val="1"/>
                <c:pt idx="0">
                  <c:v>10</c:v>
                </c:pt>
              </c:strCache>
            </c:strRef>
          </c:tx>
          <c:spPr>
            <a:gradFill rotWithShape="1">
              <a:gsLst>
                <a:gs pos="0">
                  <a:schemeClr val="accent5">
                    <a:shade val="53000"/>
                    <a:tint val="50000"/>
                    <a:satMod val="300000"/>
                  </a:schemeClr>
                </a:gs>
                <a:gs pos="35000">
                  <a:schemeClr val="accent5">
                    <a:shade val="53000"/>
                    <a:tint val="37000"/>
                    <a:satMod val="300000"/>
                  </a:schemeClr>
                </a:gs>
                <a:gs pos="100000">
                  <a:schemeClr val="accent5">
                    <a:shade val="53000"/>
                    <a:tint val="15000"/>
                    <a:satMod val="350000"/>
                  </a:schemeClr>
                </a:gs>
              </a:gsLst>
              <a:lin ang="16200000" scaled="1"/>
            </a:gradFill>
            <a:ln w="9525" cap="flat" cmpd="sng" algn="ctr">
              <a:solidFill>
                <a:schemeClr val="accent5">
                  <a:shade val="53000"/>
                  <a:shade val="95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CustomerAgePivot2!$A$5</c:f>
              <c:strCache>
                <c:ptCount val="1"/>
                <c:pt idx="0">
                  <c:v>Total</c:v>
                </c:pt>
              </c:strCache>
            </c:strRef>
          </c:cat>
          <c:val>
            <c:numRef>
              <c:f>CustomerAgePivot2!$B$5</c:f>
              <c:numCache>
                <c:formatCode>General</c:formatCode>
                <c:ptCount val="1"/>
              </c:numCache>
            </c:numRef>
          </c:val>
          <c:extLst>
            <c:ext xmlns:c16="http://schemas.microsoft.com/office/drawing/2014/chart" uri="{C3380CC4-5D6E-409C-BE32-E72D297353CC}">
              <c16:uniqueId val="{00000000-473C-4453-8ACA-4239E1748FF2}"/>
            </c:ext>
          </c:extLst>
        </c:ser>
        <c:ser>
          <c:idx val="1"/>
          <c:order val="1"/>
          <c:tx>
            <c:strRef>
              <c:f>CustomerAgePivot2!$C$3:$C$4</c:f>
              <c:strCache>
                <c:ptCount val="1"/>
                <c:pt idx="0">
                  <c:v>50</c:v>
                </c:pt>
              </c:strCache>
            </c:strRef>
          </c:tx>
          <c:spPr>
            <a:gradFill rotWithShape="1">
              <a:gsLst>
                <a:gs pos="0">
                  <a:schemeClr val="accent5">
                    <a:shade val="76000"/>
                    <a:tint val="50000"/>
                    <a:satMod val="300000"/>
                  </a:schemeClr>
                </a:gs>
                <a:gs pos="35000">
                  <a:schemeClr val="accent5">
                    <a:shade val="76000"/>
                    <a:tint val="37000"/>
                    <a:satMod val="300000"/>
                  </a:schemeClr>
                </a:gs>
                <a:gs pos="100000">
                  <a:schemeClr val="accent5">
                    <a:shade val="76000"/>
                    <a:tint val="15000"/>
                    <a:satMod val="350000"/>
                  </a:schemeClr>
                </a:gs>
              </a:gsLst>
              <a:lin ang="16200000" scaled="1"/>
            </a:gradFill>
            <a:ln w="9525" cap="flat" cmpd="sng" algn="ctr">
              <a:solidFill>
                <a:schemeClr val="accent5">
                  <a:shade val="76000"/>
                  <a:shade val="95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CustomerAgePivot2!$A$5</c:f>
              <c:strCache>
                <c:ptCount val="1"/>
                <c:pt idx="0">
                  <c:v>Total</c:v>
                </c:pt>
              </c:strCache>
            </c:strRef>
          </c:cat>
          <c:val>
            <c:numRef>
              <c:f>CustomerAgePivot2!$C$5</c:f>
              <c:numCache>
                <c:formatCode>General</c:formatCode>
                <c:ptCount val="1"/>
                <c:pt idx="0">
                  <c:v>54</c:v>
                </c:pt>
              </c:numCache>
            </c:numRef>
          </c:val>
          <c:extLst>
            <c:ext xmlns:c16="http://schemas.microsoft.com/office/drawing/2014/chart" uri="{C3380CC4-5D6E-409C-BE32-E72D297353CC}">
              <c16:uniqueId val="{00000001-473C-4453-8ACA-4239E1748FF2}"/>
            </c:ext>
          </c:extLst>
        </c:ser>
        <c:ser>
          <c:idx val="2"/>
          <c:order val="2"/>
          <c:tx>
            <c:strRef>
              <c:f>CustomerAgePivot2!$D$3:$D$4</c:f>
              <c:strCache>
                <c:ptCount val="1"/>
                <c:pt idx="0">
                  <c:v>70</c:v>
                </c:pt>
              </c:strCache>
            </c:strRef>
          </c:tx>
          <c:spPr>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CustomerAgePivot2!$A$5</c:f>
              <c:strCache>
                <c:ptCount val="1"/>
                <c:pt idx="0">
                  <c:v>Total</c:v>
                </c:pt>
              </c:strCache>
            </c:strRef>
          </c:cat>
          <c:val>
            <c:numRef>
              <c:f>CustomerAgePivot2!$D$5</c:f>
              <c:numCache>
                <c:formatCode>General</c:formatCode>
                <c:ptCount val="1"/>
                <c:pt idx="0">
                  <c:v>105</c:v>
                </c:pt>
              </c:numCache>
            </c:numRef>
          </c:val>
          <c:extLst>
            <c:ext xmlns:c16="http://schemas.microsoft.com/office/drawing/2014/chart" uri="{C3380CC4-5D6E-409C-BE32-E72D297353CC}">
              <c16:uniqueId val="{00000002-473C-4453-8ACA-4239E1748FF2}"/>
            </c:ext>
          </c:extLst>
        </c:ser>
        <c:ser>
          <c:idx val="3"/>
          <c:order val="3"/>
          <c:tx>
            <c:strRef>
              <c:f>CustomerAgePivot2!$E$3:$E$4</c:f>
              <c:strCache>
                <c:ptCount val="1"/>
                <c:pt idx="0">
                  <c:v>80</c:v>
                </c:pt>
              </c:strCache>
            </c:strRef>
          </c:tx>
          <c:spPr>
            <a:gradFill rotWithShape="1">
              <a:gsLst>
                <a:gs pos="0">
                  <a:schemeClr val="accent5">
                    <a:tint val="77000"/>
                    <a:tint val="50000"/>
                    <a:satMod val="300000"/>
                  </a:schemeClr>
                </a:gs>
                <a:gs pos="35000">
                  <a:schemeClr val="accent5">
                    <a:tint val="77000"/>
                    <a:tint val="37000"/>
                    <a:satMod val="300000"/>
                  </a:schemeClr>
                </a:gs>
                <a:gs pos="100000">
                  <a:schemeClr val="accent5">
                    <a:tint val="77000"/>
                    <a:tint val="15000"/>
                    <a:satMod val="350000"/>
                  </a:schemeClr>
                </a:gs>
              </a:gsLst>
              <a:lin ang="16200000" scaled="1"/>
            </a:gradFill>
            <a:ln w="9525" cap="flat" cmpd="sng" algn="ctr">
              <a:solidFill>
                <a:schemeClr val="accent5">
                  <a:tint val="77000"/>
                  <a:shade val="95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CustomerAgePivot2!$A$5</c:f>
              <c:strCache>
                <c:ptCount val="1"/>
                <c:pt idx="0">
                  <c:v>Total</c:v>
                </c:pt>
              </c:strCache>
            </c:strRef>
          </c:cat>
          <c:val>
            <c:numRef>
              <c:f>CustomerAgePivot2!$E$5</c:f>
              <c:numCache>
                <c:formatCode>General</c:formatCode>
                <c:ptCount val="1"/>
                <c:pt idx="0">
                  <c:v>95</c:v>
                </c:pt>
              </c:numCache>
            </c:numRef>
          </c:val>
          <c:extLst>
            <c:ext xmlns:c16="http://schemas.microsoft.com/office/drawing/2014/chart" uri="{C3380CC4-5D6E-409C-BE32-E72D297353CC}">
              <c16:uniqueId val="{00000003-473C-4453-8ACA-4239E1748FF2}"/>
            </c:ext>
          </c:extLst>
        </c:ser>
        <c:ser>
          <c:idx val="4"/>
          <c:order val="4"/>
          <c:tx>
            <c:strRef>
              <c:f>CustomerAgePivot2!$F$3:$F$4</c:f>
              <c:strCache>
                <c:ptCount val="1"/>
                <c:pt idx="0">
                  <c:v>90</c:v>
                </c:pt>
              </c:strCache>
            </c:strRef>
          </c:tx>
          <c:spPr>
            <a:gradFill rotWithShape="1">
              <a:gsLst>
                <a:gs pos="0">
                  <a:schemeClr val="accent5">
                    <a:tint val="54000"/>
                    <a:tint val="50000"/>
                    <a:satMod val="300000"/>
                  </a:schemeClr>
                </a:gs>
                <a:gs pos="35000">
                  <a:schemeClr val="accent5">
                    <a:tint val="54000"/>
                    <a:tint val="37000"/>
                    <a:satMod val="300000"/>
                  </a:schemeClr>
                </a:gs>
                <a:gs pos="100000">
                  <a:schemeClr val="accent5">
                    <a:tint val="54000"/>
                    <a:tint val="15000"/>
                    <a:satMod val="350000"/>
                  </a:schemeClr>
                </a:gs>
              </a:gsLst>
              <a:lin ang="16200000" scaled="1"/>
            </a:gradFill>
            <a:ln w="9525" cap="flat" cmpd="sng" algn="ctr">
              <a:solidFill>
                <a:schemeClr val="accent5">
                  <a:tint val="54000"/>
                  <a:shade val="95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CustomerAgePivot2!$A$5</c:f>
              <c:strCache>
                <c:ptCount val="1"/>
                <c:pt idx="0">
                  <c:v>Total</c:v>
                </c:pt>
              </c:strCache>
            </c:strRef>
          </c:cat>
          <c:val>
            <c:numRef>
              <c:f>CustomerAgePivot2!$F$5</c:f>
              <c:numCache>
                <c:formatCode>General</c:formatCode>
                <c:ptCount val="1"/>
                <c:pt idx="0">
                  <c:v>42</c:v>
                </c:pt>
              </c:numCache>
            </c:numRef>
          </c:val>
          <c:extLst>
            <c:ext xmlns:c16="http://schemas.microsoft.com/office/drawing/2014/chart" uri="{C3380CC4-5D6E-409C-BE32-E72D297353CC}">
              <c16:uniqueId val="{00000004-473C-4453-8ACA-4239E1748FF2}"/>
            </c:ext>
          </c:extLst>
        </c:ser>
        <c:dLbls>
          <c:dLblPos val="inEnd"/>
          <c:showLegendKey val="0"/>
          <c:showVal val="1"/>
          <c:showCatName val="0"/>
          <c:showSerName val="0"/>
          <c:showPercent val="0"/>
          <c:showBubbleSize val="0"/>
        </c:dLbls>
        <c:gapWidth val="100"/>
        <c:overlap val="-24"/>
        <c:axId val="1075658383"/>
        <c:axId val="1075661295"/>
      </c:barChart>
      <c:catAx>
        <c:axId val="10756583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crossAx val="1075661295"/>
        <c:crosses val="autoZero"/>
        <c:auto val="1"/>
        <c:lblAlgn val="ctr"/>
        <c:lblOffset val="100"/>
        <c:noMultiLvlLbl val="0"/>
      </c:catAx>
      <c:valAx>
        <c:axId val="107566129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crossAx val="107565838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pivotSource>
    <c:name>[KPMG_VI_New_raw_data_update_final (1).xlsx]Sheet1!PivotTable5</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Sum of RFM_value by Customer_type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5"/>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5"/>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5"/>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5"/>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5"/>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5"/>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5"/>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5"/>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5"/>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5"/>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5"/>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5"/>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5"/>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5"/>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5"/>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5"/>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5"/>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5"/>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5"/>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5"/>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5"/>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5"/>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5"/>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5"/>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5"/>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5"/>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5"/>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c:f>
              <c:strCache>
                <c:ptCount val="1"/>
                <c:pt idx="0">
                  <c:v>Sum of RFM_value</c:v>
                </c:pt>
              </c:strCache>
            </c:strRef>
          </c:tx>
          <c:spPr>
            <a:solidFill>
              <a:schemeClr val="accent5">
                <a:shade val="76000"/>
              </a:schemeClr>
            </a:solidFill>
            <a:ln>
              <a:noFill/>
            </a:ln>
            <a:effectLst/>
          </c:spPr>
          <c:invertIfNegative val="0"/>
          <c:cat>
            <c:strRef>
              <c:f>Sheet1!$A$4:$A$7</c:f>
              <c:strCache>
                <c:ptCount val="4"/>
                <c:pt idx="0">
                  <c:v>Broze</c:v>
                </c:pt>
                <c:pt idx="1">
                  <c:v>Gold</c:v>
                </c:pt>
                <c:pt idx="2">
                  <c:v>Platinum</c:v>
                </c:pt>
                <c:pt idx="3">
                  <c:v>Silver</c:v>
                </c:pt>
              </c:strCache>
            </c:strRef>
          </c:cat>
          <c:val>
            <c:numRef>
              <c:f>Sheet1!$B$4:$B$7</c:f>
              <c:numCache>
                <c:formatCode>General</c:formatCode>
                <c:ptCount val="4"/>
                <c:pt idx="0">
                  <c:v>68626</c:v>
                </c:pt>
                <c:pt idx="1">
                  <c:v>229513</c:v>
                </c:pt>
                <c:pt idx="2">
                  <c:v>234846</c:v>
                </c:pt>
                <c:pt idx="3">
                  <c:v>105965</c:v>
                </c:pt>
              </c:numCache>
            </c:numRef>
          </c:val>
          <c:extLst>
            <c:ext xmlns:c16="http://schemas.microsoft.com/office/drawing/2014/chart" uri="{C3380CC4-5D6E-409C-BE32-E72D297353CC}">
              <c16:uniqueId val="{00000000-DB98-4AF7-885B-451FCCEBFB33}"/>
            </c:ext>
          </c:extLst>
        </c:ser>
        <c:ser>
          <c:idx val="1"/>
          <c:order val="1"/>
          <c:tx>
            <c:strRef>
              <c:f>Sheet1!$C$3</c:f>
              <c:strCache>
                <c:ptCount val="1"/>
                <c:pt idx="0">
                  <c:v>Sum of Sum of profit</c:v>
                </c:pt>
              </c:strCache>
            </c:strRef>
          </c:tx>
          <c:spPr>
            <a:solidFill>
              <a:schemeClr val="accent5">
                <a:tint val="77000"/>
              </a:schemeClr>
            </a:solidFill>
            <a:ln>
              <a:noFill/>
            </a:ln>
            <a:effectLst/>
          </c:spPr>
          <c:invertIfNegative val="0"/>
          <c:cat>
            <c:strRef>
              <c:f>Sheet1!$A$4:$A$7</c:f>
              <c:strCache>
                <c:ptCount val="4"/>
                <c:pt idx="0">
                  <c:v>Broze</c:v>
                </c:pt>
                <c:pt idx="1">
                  <c:v>Gold</c:v>
                </c:pt>
                <c:pt idx="2">
                  <c:v>Platinum</c:v>
                </c:pt>
                <c:pt idx="3">
                  <c:v>Silver</c:v>
                </c:pt>
              </c:strCache>
            </c:strRef>
          </c:cat>
          <c:val>
            <c:numRef>
              <c:f>Sheet1!$C$4:$C$7</c:f>
              <c:numCache>
                <c:formatCode>General</c:formatCode>
                <c:ptCount val="4"/>
                <c:pt idx="0">
                  <c:v>368017.50998780009</c:v>
                </c:pt>
                <c:pt idx="1">
                  <c:v>600010.92999999935</c:v>
                </c:pt>
                <c:pt idx="2">
                  <c:v>2708199.0599878109</c:v>
                </c:pt>
                <c:pt idx="3">
                  <c:v>556065.24000000022</c:v>
                </c:pt>
              </c:numCache>
            </c:numRef>
          </c:val>
          <c:extLst>
            <c:ext xmlns:c16="http://schemas.microsoft.com/office/drawing/2014/chart" uri="{C3380CC4-5D6E-409C-BE32-E72D297353CC}">
              <c16:uniqueId val="{00000001-DB98-4AF7-885B-451FCCEBFB33}"/>
            </c:ext>
          </c:extLst>
        </c:ser>
        <c:dLbls>
          <c:showLegendKey val="0"/>
          <c:showVal val="0"/>
          <c:showCatName val="0"/>
          <c:showSerName val="0"/>
          <c:showPercent val="0"/>
          <c:showBubbleSize val="0"/>
        </c:dLbls>
        <c:gapWidth val="219"/>
        <c:overlap val="-27"/>
        <c:axId val="1795752943"/>
        <c:axId val="1795753359"/>
      </c:barChart>
      <c:catAx>
        <c:axId val="17957529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95753359"/>
        <c:crosses val="autoZero"/>
        <c:auto val="1"/>
        <c:lblAlgn val="ctr"/>
        <c:lblOffset val="100"/>
        <c:noMultiLvlLbl val="0"/>
      </c:catAx>
      <c:valAx>
        <c:axId val="179575335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9575294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pivotSource>
    <c:name>[KPMG_VI_New_raw_data_update_final (1).xlsx]CustomerTypePivot!PivotTable4</c:name>
    <c:fmtId val="4"/>
  </c:pivotSource>
  <c:chart>
    <c:autoTitleDeleted val="0"/>
    <c:pivotFmts>
      <c:pivotFmt>
        <c:idx val="0"/>
        <c:spPr>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CustomerTypePivot!$B$3:$B$4</c:f>
              <c:strCache>
                <c:ptCount val="1"/>
                <c:pt idx="0">
                  <c:v>Broze</c:v>
                </c:pt>
              </c:strCache>
            </c:strRef>
          </c:tx>
          <c:spPr>
            <a:gradFill rotWithShape="1">
              <a:gsLst>
                <a:gs pos="0">
                  <a:schemeClr val="accent5">
                    <a:shade val="58000"/>
                    <a:tint val="50000"/>
                    <a:satMod val="300000"/>
                  </a:schemeClr>
                </a:gs>
                <a:gs pos="35000">
                  <a:schemeClr val="accent5">
                    <a:shade val="58000"/>
                    <a:tint val="37000"/>
                    <a:satMod val="300000"/>
                  </a:schemeClr>
                </a:gs>
                <a:gs pos="100000">
                  <a:schemeClr val="accent5">
                    <a:shade val="58000"/>
                    <a:tint val="15000"/>
                    <a:satMod val="350000"/>
                  </a:schemeClr>
                </a:gs>
              </a:gsLst>
              <a:lin ang="16200000" scaled="1"/>
            </a:gradFill>
            <a:ln w="9525" cap="flat" cmpd="sng" algn="ctr">
              <a:solidFill>
                <a:schemeClr val="accent5">
                  <a:shade val="58000"/>
                  <a:shade val="95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CustomerTypePivot!$A$5</c:f>
              <c:strCache>
                <c:ptCount val="1"/>
                <c:pt idx="0">
                  <c:v>Total</c:v>
                </c:pt>
              </c:strCache>
            </c:strRef>
          </c:cat>
          <c:val>
            <c:numRef>
              <c:f>CustomerTypePivot!$B$5</c:f>
              <c:numCache>
                <c:formatCode>General</c:formatCode>
                <c:ptCount val="1"/>
                <c:pt idx="0">
                  <c:v>68750</c:v>
                </c:pt>
              </c:numCache>
            </c:numRef>
          </c:val>
          <c:extLst>
            <c:ext xmlns:c16="http://schemas.microsoft.com/office/drawing/2014/chart" uri="{C3380CC4-5D6E-409C-BE32-E72D297353CC}">
              <c16:uniqueId val="{00000000-A3AB-4F24-9592-2326506AA7C1}"/>
            </c:ext>
          </c:extLst>
        </c:ser>
        <c:ser>
          <c:idx val="1"/>
          <c:order val="1"/>
          <c:tx>
            <c:strRef>
              <c:f>CustomerTypePivot!$C$3:$C$4</c:f>
              <c:strCache>
                <c:ptCount val="1"/>
                <c:pt idx="0">
                  <c:v>Gold</c:v>
                </c:pt>
              </c:strCache>
            </c:strRef>
          </c:tx>
          <c:spPr>
            <a:gradFill rotWithShape="1">
              <a:gsLst>
                <a:gs pos="0">
                  <a:schemeClr val="accent5">
                    <a:shade val="86000"/>
                    <a:tint val="50000"/>
                    <a:satMod val="300000"/>
                  </a:schemeClr>
                </a:gs>
                <a:gs pos="35000">
                  <a:schemeClr val="accent5">
                    <a:shade val="86000"/>
                    <a:tint val="37000"/>
                    <a:satMod val="300000"/>
                  </a:schemeClr>
                </a:gs>
                <a:gs pos="100000">
                  <a:schemeClr val="accent5">
                    <a:shade val="86000"/>
                    <a:tint val="15000"/>
                    <a:satMod val="350000"/>
                  </a:schemeClr>
                </a:gs>
              </a:gsLst>
              <a:lin ang="16200000" scaled="1"/>
            </a:gradFill>
            <a:ln w="9525" cap="flat" cmpd="sng" algn="ctr">
              <a:solidFill>
                <a:schemeClr val="accent5">
                  <a:shade val="86000"/>
                  <a:shade val="95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CustomerTypePivot!$A$5</c:f>
              <c:strCache>
                <c:ptCount val="1"/>
                <c:pt idx="0">
                  <c:v>Total</c:v>
                </c:pt>
              </c:strCache>
            </c:strRef>
          </c:cat>
          <c:val>
            <c:numRef>
              <c:f>CustomerTypePivot!$C$5</c:f>
              <c:numCache>
                <c:formatCode>General</c:formatCode>
                <c:ptCount val="1"/>
                <c:pt idx="0">
                  <c:v>229513</c:v>
                </c:pt>
              </c:numCache>
            </c:numRef>
          </c:val>
          <c:extLst>
            <c:ext xmlns:c16="http://schemas.microsoft.com/office/drawing/2014/chart" uri="{C3380CC4-5D6E-409C-BE32-E72D297353CC}">
              <c16:uniqueId val="{00000001-A3AB-4F24-9592-2326506AA7C1}"/>
            </c:ext>
          </c:extLst>
        </c:ser>
        <c:ser>
          <c:idx val="2"/>
          <c:order val="2"/>
          <c:tx>
            <c:strRef>
              <c:f>CustomerTypePivot!$D$3:$D$4</c:f>
              <c:strCache>
                <c:ptCount val="1"/>
                <c:pt idx="0">
                  <c:v>Platinum</c:v>
                </c:pt>
              </c:strCache>
            </c:strRef>
          </c:tx>
          <c:spPr>
            <a:gradFill rotWithShape="1">
              <a:gsLst>
                <a:gs pos="0">
                  <a:schemeClr val="accent5">
                    <a:tint val="86000"/>
                    <a:tint val="50000"/>
                    <a:satMod val="300000"/>
                  </a:schemeClr>
                </a:gs>
                <a:gs pos="35000">
                  <a:schemeClr val="accent5">
                    <a:tint val="86000"/>
                    <a:tint val="37000"/>
                    <a:satMod val="300000"/>
                  </a:schemeClr>
                </a:gs>
                <a:gs pos="100000">
                  <a:schemeClr val="accent5">
                    <a:tint val="86000"/>
                    <a:tint val="15000"/>
                    <a:satMod val="350000"/>
                  </a:schemeClr>
                </a:gs>
              </a:gsLst>
              <a:lin ang="16200000" scaled="1"/>
            </a:gradFill>
            <a:ln w="9525" cap="flat" cmpd="sng" algn="ctr">
              <a:solidFill>
                <a:schemeClr val="accent5">
                  <a:tint val="86000"/>
                  <a:shade val="95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CustomerTypePivot!$A$5</c:f>
              <c:strCache>
                <c:ptCount val="1"/>
                <c:pt idx="0">
                  <c:v>Total</c:v>
                </c:pt>
              </c:strCache>
            </c:strRef>
          </c:cat>
          <c:val>
            <c:numRef>
              <c:f>CustomerTypePivot!$D$5</c:f>
              <c:numCache>
                <c:formatCode>General</c:formatCode>
                <c:ptCount val="1"/>
                <c:pt idx="0">
                  <c:v>235268</c:v>
                </c:pt>
              </c:numCache>
            </c:numRef>
          </c:val>
          <c:extLst>
            <c:ext xmlns:c16="http://schemas.microsoft.com/office/drawing/2014/chart" uri="{C3380CC4-5D6E-409C-BE32-E72D297353CC}">
              <c16:uniqueId val="{00000002-A3AB-4F24-9592-2326506AA7C1}"/>
            </c:ext>
          </c:extLst>
        </c:ser>
        <c:ser>
          <c:idx val="3"/>
          <c:order val="3"/>
          <c:tx>
            <c:strRef>
              <c:f>CustomerTypePivot!$E$3:$E$4</c:f>
              <c:strCache>
                <c:ptCount val="1"/>
                <c:pt idx="0">
                  <c:v>Silver</c:v>
                </c:pt>
              </c:strCache>
            </c:strRef>
          </c:tx>
          <c:spPr>
            <a:gradFill rotWithShape="1">
              <a:gsLst>
                <a:gs pos="0">
                  <a:schemeClr val="accent5">
                    <a:tint val="58000"/>
                    <a:tint val="50000"/>
                    <a:satMod val="300000"/>
                  </a:schemeClr>
                </a:gs>
                <a:gs pos="35000">
                  <a:schemeClr val="accent5">
                    <a:tint val="58000"/>
                    <a:tint val="37000"/>
                    <a:satMod val="300000"/>
                  </a:schemeClr>
                </a:gs>
                <a:gs pos="100000">
                  <a:schemeClr val="accent5">
                    <a:tint val="58000"/>
                    <a:tint val="15000"/>
                    <a:satMod val="350000"/>
                  </a:schemeClr>
                </a:gs>
              </a:gsLst>
              <a:lin ang="16200000" scaled="1"/>
            </a:gradFill>
            <a:ln w="9525" cap="flat" cmpd="sng" algn="ctr">
              <a:solidFill>
                <a:schemeClr val="accent5">
                  <a:tint val="58000"/>
                  <a:shade val="95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CustomerTypePivot!$A$5</c:f>
              <c:strCache>
                <c:ptCount val="1"/>
                <c:pt idx="0">
                  <c:v>Total</c:v>
                </c:pt>
              </c:strCache>
            </c:strRef>
          </c:cat>
          <c:val>
            <c:numRef>
              <c:f>CustomerTypePivot!$E$5</c:f>
              <c:numCache>
                <c:formatCode>General</c:formatCode>
                <c:ptCount val="1"/>
                <c:pt idx="0">
                  <c:v>105965</c:v>
                </c:pt>
              </c:numCache>
            </c:numRef>
          </c:val>
          <c:extLst>
            <c:ext xmlns:c16="http://schemas.microsoft.com/office/drawing/2014/chart" uri="{C3380CC4-5D6E-409C-BE32-E72D297353CC}">
              <c16:uniqueId val="{00000003-A3AB-4F24-9592-2326506AA7C1}"/>
            </c:ext>
          </c:extLst>
        </c:ser>
        <c:dLbls>
          <c:dLblPos val="inEnd"/>
          <c:showLegendKey val="0"/>
          <c:showVal val="1"/>
          <c:showCatName val="0"/>
          <c:showSerName val="0"/>
          <c:showPercent val="0"/>
          <c:showBubbleSize val="0"/>
        </c:dLbls>
        <c:gapWidth val="100"/>
        <c:overlap val="-24"/>
        <c:axId val="770874128"/>
        <c:axId val="770859568"/>
      </c:barChart>
      <c:catAx>
        <c:axId val="7708741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crossAx val="770859568"/>
        <c:crosses val="autoZero"/>
        <c:auto val="1"/>
        <c:lblAlgn val="ctr"/>
        <c:lblOffset val="100"/>
        <c:noMultiLvlLbl val="0"/>
      </c:catAx>
      <c:valAx>
        <c:axId val="7708595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crossAx val="77087412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pivotSource>
    <c:name>[KPMG_VI_New_raw_data_update_final (1).xlsx]CustomerTypePivot!PivotTable4</c:name>
    <c:fmtId val="3"/>
  </c:pivotSource>
  <c:chart>
    <c:autoTitleDeleted val="0"/>
    <c:pivotFmts>
      <c:pivotFmt>
        <c:idx val="0"/>
        <c:spPr>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CustomerTypePivot!$B$3:$B$4</c:f>
              <c:strCache>
                <c:ptCount val="1"/>
                <c:pt idx="0">
                  <c:v>Broze</c:v>
                </c:pt>
              </c:strCache>
            </c:strRef>
          </c:tx>
          <c:spPr>
            <a:gradFill rotWithShape="1">
              <a:gsLst>
                <a:gs pos="0">
                  <a:schemeClr val="accent5">
                    <a:shade val="58000"/>
                    <a:tint val="50000"/>
                    <a:satMod val="300000"/>
                  </a:schemeClr>
                </a:gs>
                <a:gs pos="35000">
                  <a:schemeClr val="accent5">
                    <a:shade val="58000"/>
                    <a:tint val="37000"/>
                    <a:satMod val="300000"/>
                  </a:schemeClr>
                </a:gs>
                <a:gs pos="100000">
                  <a:schemeClr val="accent5">
                    <a:shade val="58000"/>
                    <a:tint val="15000"/>
                    <a:satMod val="350000"/>
                  </a:schemeClr>
                </a:gs>
              </a:gsLst>
              <a:lin ang="16200000" scaled="1"/>
            </a:gradFill>
            <a:ln w="9525" cap="flat" cmpd="sng" algn="ctr">
              <a:solidFill>
                <a:schemeClr val="accent5">
                  <a:shade val="58000"/>
                  <a:shade val="95000"/>
                </a:schemeClr>
              </a:solidFill>
              <a:round/>
            </a:ln>
            <a:effectLst>
              <a:outerShdw blurRad="38100" dist="23000" dir="5400000" rotWithShape="0">
                <a:srgbClr val="000000">
                  <a:alpha val="3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50000"/>
                        <a:lumOff val="50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CustomerTypePivot!$A$5</c:f>
              <c:strCache>
                <c:ptCount val="1"/>
                <c:pt idx="0">
                  <c:v>Total</c:v>
                </c:pt>
              </c:strCache>
            </c:strRef>
          </c:cat>
          <c:val>
            <c:numRef>
              <c:f>CustomerTypePivot!$B$5</c:f>
              <c:numCache>
                <c:formatCode>General</c:formatCode>
                <c:ptCount val="1"/>
                <c:pt idx="0">
                  <c:v>68750</c:v>
                </c:pt>
              </c:numCache>
            </c:numRef>
          </c:val>
          <c:extLst>
            <c:ext xmlns:c16="http://schemas.microsoft.com/office/drawing/2014/chart" uri="{C3380CC4-5D6E-409C-BE32-E72D297353CC}">
              <c16:uniqueId val="{00000000-B102-43D5-B084-9FCC0A66EE33}"/>
            </c:ext>
          </c:extLst>
        </c:ser>
        <c:ser>
          <c:idx val="1"/>
          <c:order val="1"/>
          <c:tx>
            <c:strRef>
              <c:f>CustomerTypePivot!$C$3:$C$4</c:f>
              <c:strCache>
                <c:ptCount val="1"/>
                <c:pt idx="0">
                  <c:v>Gold</c:v>
                </c:pt>
              </c:strCache>
            </c:strRef>
          </c:tx>
          <c:spPr>
            <a:gradFill rotWithShape="1">
              <a:gsLst>
                <a:gs pos="0">
                  <a:schemeClr val="accent5">
                    <a:shade val="86000"/>
                    <a:tint val="50000"/>
                    <a:satMod val="300000"/>
                  </a:schemeClr>
                </a:gs>
                <a:gs pos="35000">
                  <a:schemeClr val="accent5">
                    <a:shade val="86000"/>
                    <a:tint val="37000"/>
                    <a:satMod val="300000"/>
                  </a:schemeClr>
                </a:gs>
                <a:gs pos="100000">
                  <a:schemeClr val="accent5">
                    <a:shade val="86000"/>
                    <a:tint val="15000"/>
                    <a:satMod val="350000"/>
                  </a:schemeClr>
                </a:gs>
              </a:gsLst>
              <a:lin ang="16200000" scaled="1"/>
            </a:gradFill>
            <a:ln w="9525" cap="flat" cmpd="sng" algn="ctr">
              <a:solidFill>
                <a:schemeClr val="accent5">
                  <a:shade val="86000"/>
                  <a:shade val="95000"/>
                </a:schemeClr>
              </a:solidFill>
              <a:round/>
            </a:ln>
            <a:effectLst>
              <a:outerShdw blurRad="38100" dist="23000" dir="5400000" rotWithShape="0">
                <a:srgbClr val="000000">
                  <a:alpha val="3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50000"/>
                        <a:lumOff val="50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CustomerTypePivot!$A$5</c:f>
              <c:strCache>
                <c:ptCount val="1"/>
                <c:pt idx="0">
                  <c:v>Total</c:v>
                </c:pt>
              </c:strCache>
            </c:strRef>
          </c:cat>
          <c:val>
            <c:numRef>
              <c:f>CustomerTypePivot!$C$5</c:f>
              <c:numCache>
                <c:formatCode>General</c:formatCode>
                <c:ptCount val="1"/>
                <c:pt idx="0">
                  <c:v>229513</c:v>
                </c:pt>
              </c:numCache>
            </c:numRef>
          </c:val>
          <c:extLst>
            <c:ext xmlns:c16="http://schemas.microsoft.com/office/drawing/2014/chart" uri="{C3380CC4-5D6E-409C-BE32-E72D297353CC}">
              <c16:uniqueId val="{00000001-B102-43D5-B084-9FCC0A66EE33}"/>
            </c:ext>
          </c:extLst>
        </c:ser>
        <c:ser>
          <c:idx val="2"/>
          <c:order val="2"/>
          <c:tx>
            <c:strRef>
              <c:f>CustomerTypePivot!$D$3:$D$4</c:f>
              <c:strCache>
                <c:ptCount val="1"/>
                <c:pt idx="0">
                  <c:v>Platinum</c:v>
                </c:pt>
              </c:strCache>
            </c:strRef>
          </c:tx>
          <c:spPr>
            <a:gradFill rotWithShape="1">
              <a:gsLst>
                <a:gs pos="0">
                  <a:schemeClr val="accent5">
                    <a:tint val="86000"/>
                    <a:tint val="50000"/>
                    <a:satMod val="300000"/>
                  </a:schemeClr>
                </a:gs>
                <a:gs pos="35000">
                  <a:schemeClr val="accent5">
                    <a:tint val="86000"/>
                    <a:tint val="37000"/>
                    <a:satMod val="300000"/>
                  </a:schemeClr>
                </a:gs>
                <a:gs pos="100000">
                  <a:schemeClr val="accent5">
                    <a:tint val="86000"/>
                    <a:tint val="15000"/>
                    <a:satMod val="350000"/>
                  </a:schemeClr>
                </a:gs>
              </a:gsLst>
              <a:lin ang="16200000" scaled="1"/>
            </a:gradFill>
            <a:ln w="9525" cap="flat" cmpd="sng" algn="ctr">
              <a:solidFill>
                <a:schemeClr val="accent5">
                  <a:tint val="86000"/>
                  <a:shade val="95000"/>
                </a:schemeClr>
              </a:solidFill>
              <a:round/>
            </a:ln>
            <a:effectLst>
              <a:outerShdw blurRad="38100" dist="23000" dir="5400000" rotWithShape="0">
                <a:srgbClr val="000000">
                  <a:alpha val="3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50000"/>
                        <a:lumOff val="50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CustomerTypePivot!$A$5</c:f>
              <c:strCache>
                <c:ptCount val="1"/>
                <c:pt idx="0">
                  <c:v>Total</c:v>
                </c:pt>
              </c:strCache>
            </c:strRef>
          </c:cat>
          <c:val>
            <c:numRef>
              <c:f>CustomerTypePivot!$D$5</c:f>
              <c:numCache>
                <c:formatCode>General</c:formatCode>
                <c:ptCount val="1"/>
                <c:pt idx="0">
                  <c:v>235268</c:v>
                </c:pt>
              </c:numCache>
            </c:numRef>
          </c:val>
          <c:extLst>
            <c:ext xmlns:c16="http://schemas.microsoft.com/office/drawing/2014/chart" uri="{C3380CC4-5D6E-409C-BE32-E72D297353CC}">
              <c16:uniqueId val="{00000002-B102-43D5-B084-9FCC0A66EE33}"/>
            </c:ext>
          </c:extLst>
        </c:ser>
        <c:ser>
          <c:idx val="3"/>
          <c:order val="3"/>
          <c:tx>
            <c:strRef>
              <c:f>CustomerTypePivot!$E$3:$E$4</c:f>
              <c:strCache>
                <c:ptCount val="1"/>
                <c:pt idx="0">
                  <c:v>Silver</c:v>
                </c:pt>
              </c:strCache>
            </c:strRef>
          </c:tx>
          <c:spPr>
            <a:gradFill rotWithShape="1">
              <a:gsLst>
                <a:gs pos="0">
                  <a:schemeClr val="accent5">
                    <a:tint val="58000"/>
                    <a:tint val="50000"/>
                    <a:satMod val="300000"/>
                  </a:schemeClr>
                </a:gs>
                <a:gs pos="35000">
                  <a:schemeClr val="accent5">
                    <a:tint val="58000"/>
                    <a:tint val="37000"/>
                    <a:satMod val="300000"/>
                  </a:schemeClr>
                </a:gs>
                <a:gs pos="100000">
                  <a:schemeClr val="accent5">
                    <a:tint val="58000"/>
                    <a:tint val="15000"/>
                    <a:satMod val="350000"/>
                  </a:schemeClr>
                </a:gs>
              </a:gsLst>
              <a:lin ang="16200000" scaled="1"/>
            </a:gradFill>
            <a:ln w="9525" cap="flat" cmpd="sng" algn="ctr">
              <a:solidFill>
                <a:schemeClr val="accent5">
                  <a:tint val="58000"/>
                  <a:shade val="95000"/>
                </a:schemeClr>
              </a:solidFill>
              <a:round/>
            </a:ln>
            <a:effectLst>
              <a:outerShdw blurRad="38100" dist="23000" dir="5400000" rotWithShape="0">
                <a:srgbClr val="000000">
                  <a:alpha val="3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50000"/>
                        <a:lumOff val="50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CustomerTypePivot!$A$5</c:f>
              <c:strCache>
                <c:ptCount val="1"/>
                <c:pt idx="0">
                  <c:v>Total</c:v>
                </c:pt>
              </c:strCache>
            </c:strRef>
          </c:cat>
          <c:val>
            <c:numRef>
              <c:f>CustomerTypePivot!$E$5</c:f>
              <c:numCache>
                <c:formatCode>General</c:formatCode>
                <c:ptCount val="1"/>
                <c:pt idx="0">
                  <c:v>105965</c:v>
                </c:pt>
              </c:numCache>
            </c:numRef>
          </c:val>
          <c:extLst>
            <c:ext xmlns:c16="http://schemas.microsoft.com/office/drawing/2014/chart" uri="{C3380CC4-5D6E-409C-BE32-E72D297353CC}">
              <c16:uniqueId val="{00000003-B102-43D5-B084-9FCC0A66EE33}"/>
            </c:ext>
          </c:extLst>
        </c:ser>
        <c:dLbls>
          <c:dLblPos val="inEnd"/>
          <c:showLegendKey val="0"/>
          <c:showVal val="1"/>
          <c:showCatName val="0"/>
          <c:showSerName val="0"/>
          <c:showPercent val="0"/>
          <c:showBubbleSize val="0"/>
        </c:dLbls>
        <c:gapWidth val="100"/>
        <c:overlap val="-24"/>
        <c:axId val="770874128"/>
        <c:axId val="770859568"/>
      </c:barChart>
      <c:catAx>
        <c:axId val="7708741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770859568"/>
        <c:crosses val="autoZero"/>
        <c:auto val="1"/>
        <c:lblAlgn val="ctr"/>
        <c:lblOffset val="100"/>
        <c:noMultiLvlLbl val="0"/>
      </c:catAx>
      <c:valAx>
        <c:axId val="7708595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77087412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withinLinear" id="18">
  <a:schemeClr val="accent5"/>
</cs:colorStyle>
</file>

<file path=ppt/charts/colors2.xml><?xml version="1.0" encoding="utf-8"?>
<cs:colorStyle xmlns:cs="http://schemas.microsoft.com/office/drawing/2012/chartStyle" xmlns:a="http://schemas.openxmlformats.org/drawingml/2006/main" meth="withinLinear" id="18">
  <a:schemeClr val="accent5"/>
</cs:colorStyle>
</file>

<file path=ppt/charts/colors3.xml><?xml version="1.0" encoding="utf-8"?>
<cs:colorStyle xmlns:cs="http://schemas.microsoft.com/office/drawing/2012/chartStyle" xmlns:a="http://schemas.openxmlformats.org/drawingml/2006/main" meth="withinLinear" id="18">
  <a:schemeClr val="accent5"/>
</cs:colorStyle>
</file>

<file path=ppt/charts/colors4.xml><?xml version="1.0" encoding="utf-8"?>
<cs:colorStyle xmlns:cs="http://schemas.microsoft.com/office/drawing/2012/chartStyle" xmlns:a="http://schemas.openxmlformats.org/drawingml/2006/main" meth="withinLinear" id="18">
  <a:schemeClr val="accent5"/>
</cs:colorStyle>
</file>

<file path=ppt/charts/colors5.xml><?xml version="1.0" encoding="utf-8"?>
<cs:colorStyle xmlns:cs="http://schemas.microsoft.com/office/drawing/2012/chartStyle" xmlns:a="http://schemas.openxmlformats.org/drawingml/2006/main" meth="withinLinear" id="18">
  <a:schemeClr val="accent5"/>
</cs:colorStyle>
</file>

<file path=ppt/charts/colors6.xml><?xml version="1.0" encoding="utf-8"?>
<cs:colorStyle xmlns:cs="http://schemas.microsoft.com/office/drawing/2012/chartStyle" xmlns:a="http://schemas.openxmlformats.org/drawingml/2006/main" meth="withinLinear" id="18">
  <a:schemeClr val="accent5"/>
</cs:colorStyle>
</file>

<file path=ppt/charts/colors7.xml><?xml version="1.0" encoding="utf-8"?>
<cs:colorStyle xmlns:cs="http://schemas.microsoft.com/office/drawing/2012/chartStyle" xmlns:a="http://schemas.openxmlformats.org/drawingml/2006/main" meth="withinLinear" id="18">
  <a:schemeClr val="accent5"/>
</cs:colorStyle>
</file>

<file path=ppt/charts/style1.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73356C0-1607-4FC4-9EFD-C5E55B33A7B4}"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IN"/>
        </a:p>
      </dgm:t>
    </dgm:pt>
    <dgm:pt modelId="{2D866F92-7B31-469C-8F02-3924E1288F0B}">
      <dgm:prSet phldrT="[Text]"/>
      <dgm:spPr>
        <a:solidFill>
          <a:srgbClr val="0B4475"/>
        </a:solidFill>
      </dgm:spPr>
      <dgm:t>
        <a:bodyPr/>
        <a:lstStyle/>
        <a:p>
          <a:pPr>
            <a:buClr>
              <a:srgbClr val="000000"/>
            </a:buClr>
            <a:buSzPts val="2000"/>
            <a:buAutoNum type="arabicPeriod"/>
          </a:pPr>
          <a:r>
            <a:rPr lang="en-IN" dirty="0"/>
            <a:t>Introduction</a:t>
          </a:r>
        </a:p>
      </dgm:t>
    </dgm:pt>
    <dgm:pt modelId="{0AA64E46-ACAC-4628-9BE4-D10ED41BB2FE}" type="parTrans" cxnId="{3C04F888-BA3C-41D4-8E3D-D1553469F322}">
      <dgm:prSet/>
      <dgm:spPr/>
      <dgm:t>
        <a:bodyPr/>
        <a:lstStyle/>
        <a:p>
          <a:endParaRPr lang="en-IN"/>
        </a:p>
      </dgm:t>
    </dgm:pt>
    <dgm:pt modelId="{FB08981E-B005-49FE-AB31-B503492FF4D8}" type="sibTrans" cxnId="{3C04F888-BA3C-41D4-8E3D-D1553469F322}">
      <dgm:prSet/>
      <dgm:spPr/>
      <dgm:t>
        <a:bodyPr/>
        <a:lstStyle/>
        <a:p>
          <a:endParaRPr lang="en-IN"/>
        </a:p>
      </dgm:t>
    </dgm:pt>
    <dgm:pt modelId="{1FB4BC93-10BC-4311-827D-2089B440DC6F}">
      <dgm:prSet phldrT="[Text]"/>
      <dgm:spPr>
        <a:solidFill>
          <a:srgbClr val="0D5A9C"/>
        </a:solidFill>
      </dgm:spPr>
      <dgm:t>
        <a:bodyPr/>
        <a:lstStyle/>
        <a:p>
          <a:pPr>
            <a:buClr>
              <a:srgbClr val="000000"/>
            </a:buClr>
            <a:buSzPts val="2000"/>
            <a:buAutoNum type="arabicPeriod"/>
          </a:pPr>
          <a:r>
            <a:rPr lang="en-IN" dirty="0"/>
            <a:t>Data Exploration</a:t>
          </a:r>
        </a:p>
      </dgm:t>
    </dgm:pt>
    <dgm:pt modelId="{31995F29-130A-4E71-9D14-2D65D8E192FB}" type="parTrans" cxnId="{9123D29F-BF57-44C2-A933-495F51971233}">
      <dgm:prSet/>
      <dgm:spPr/>
      <dgm:t>
        <a:bodyPr/>
        <a:lstStyle/>
        <a:p>
          <a:endParaRPr lang="en-IN"/>
        </a:p>
      </dgm:t>
    </dgm:pt>
    <dgm:pt modelId="{A2BC24D0-B347-4AC5-98EB-EFF078615AC3}" type="sibTrans" cxnId="{9123D29F-BF57-44C2-A933-495F51971233}">
      <dgm:prSet/>
      <dgm:spPr/>
      <dgm:t>
        <a:bodyPr/>
        <a:lstStyle/>
        <a:p>
          <a:endParaRPr lang="en-IN"/>
        </a:p>
      </dgm:t>
    </dgm:pt>
    <dgm:pt modelId="{2460129A-F791-44E4-B0AF-5BC6476610C3}">
      <dgm:prSet phldrT="[Text]"/>
      <dgm:spPr>
        <a:solidFill>
          <a:srgbClr val="0F6BBC"/>
        </a:solidFill>
      </dgm:spPr>
      <dgm:t>
        <a:bodyPr/>
        <a:lstStyle/>
        <a:p>
          <a:pPr>
            <a:buClr>
              <a:srgbClr val="000000"/>
            </a:buClr>
            <a:buSzPts val="2000"/>
            <a:buAutoNum type="arabicPeriod"/>
          </a:pPr>
          <a:r>
            <a:rPr lang="en-IN" dirty="0"/>
            <a:t>Model Development</a:t>
          </a:r>
        </a:p>
      </dgm:t>
    </dgm:pt>
    <dgm:pt modelId="{30F0EDD1-13B9-453E-BBFA-CC079880E6E9}" type="parTrans" cxnId="{E6533B28-3864-4404-A47B-110E31F53FC9}">
      <dgm:prSet/>
      <dgm:spPr/>
      <dgm:t>
        <a:bodyPr/>
        <a:lstStyle/>
        <a:p>
          <a:endParaRPr lang="en-IN"/>
        </a:p>
      </dgm:t>
    </dgm:pt>
    <dgm:pt modelId="{008256FC-1DD4-4E18-B216-2A6E6CCFD44A}" type="sibTrans" cxnId="{E6533B28-3864-4404-A47B-110E31F53FC9}">
      <dgm:prSet/>
      <dgm:spPr/>
      <dgm:t>
        <a:bodyPr/>
        <a:lstStyle/>
        <a:p>
          <a:endParaRPr lang="en-IN"/>
        </a:p>
      </dgm:t>
    </dgm:pt>
    <dgm:pt modelId="{20819618-AECE-4997-92A7-FB87693366EE}">
      <dgm:prSet phldrT="[Text]"/>
      <dgm:spPr>
        <a:solidFill>
          <a:srgbClr val="1077D2"/>
        </a:solidFill>
      </dgm:spPr>
      <dgm:t>
        <a:bodyPr/>
        <a:lstStyle/>
        <a:p>
          <a:pPr>
            <a:buClr>
              <a:srgbClr val="000000"/>
            </a:buClr>
            <a:buSzPts val="2000"/>
            <a:buAutoNum type="arabicPeriod"/>
          </a:pPr>
          <a:r>
            <a:rPr lang="en-IN" dirty="0"/>
            <a:t>Interpretation</a:t>
          </a:r>
        </a:p>
      </dgm:t>
    </dgm:pt>
    <dgm:pt modelId="{34430D08-7F64-4A0B-9A61-17764B87B943}" type="parTrans" cxnId="{420C8B14-591A-42DE-94B2-6233231E8959}">
      <dgm:prSet/>
      <dgm:spPr/>
      <dgm:t>
        <a:bodyPr/>
        <a:lstStyle/>
        <a:p>
          <a:endParaRPr lang="en-IN"/>
        </a:p>
      </dgm:t>
    </dgm:pt>
    <dgm:pt modelId="{5115DDCE-672D-4082-9C9C-FB647EE55435}" type="sibTrans" cxnId="{420C8B14-591A-42DE-94B2-6233231E8959}">
      <dgm:prSet/>
      <dgm:spPr/>
      <dgm:t>
        <a:bodyPr/>
        <a:lstStyle/>
        <a:p>
          <a:endParaRPr lang="en-IN"/>
        </a:p>
      </dgm:t>
    </dgm:pt>
    <dgm:pt modelId="{B4477283-B598-474A-98AD-8D4FF9EF2E99}" type="pres">
      <dgm:prSet presAssocID="{A73356C0-1607-4FC4-9EFD-C5E55B33A7B4}" presName="outerComposite" presStyleCnt="0">
        <dgm:presLayoutVars>
          <dgm:chMax val="5"/>
          <dgm:dir/>
          <dgm:resizeHandles val="exact"/>
        </dgm:presLayoutVars>
      </dgm:prSet>
      <dgm:spPr/>
    </dgm:pt>
    <dgm:pt modelId="{25EE8D0F-607B-439F-899B-B8A180653CB9}" type="pres">
      <dgm:prSet presAssocID="{A73356C0-1607-4FC4-9EFD-C5E55B33A7B4}" presName="dummyMaxCanvas" presStyleCnt="0">
        <dgm:presLayoutVars/>
      </dgm:prSet>
      <dgm:spPr/>
    </dgm:pt>
    <dgm:pt modelId="{FCAFD127-27D6-4D3A-BDF0-A0E97E66F5A2}" type="pres">
      <dgm:prSet presAssocID="{A73356C0-1607-4FC4-9EFD-C5E55B33A7B4}" presName="FourNodes_1" presStyleLbl="node1" presStyleIdx="0" presStyleCnt="4">
        <dgm:presLayoutVars>
          <dgm:bulletEnabled val="1"/>
        </dgm:presLayoutVars>
      </dgm:prSet>
      <dgm:spPr/>
    </dgm:pt>
    <dgm:pt modelId="{9A98D95D-C276-43AE-BF85-EDA989A245A2}" type="pres">
      <dgm:prSet presAssocID="{A73356C0-1607-4FC4-9EFD-C5E55B33A7B4}" presName="FourNodes_2" presStyleLbl="node1" presStyleIdx="1" presStyleCnt="4">
        <dgm:presLayoutVars>
          <dgm:bulletEnabled val="1"/>
        </dgm:presLayoutVars>
      </dgm:prSet>
      <dgm:spPr/>
    </dgm:pt>
    <dgm:pt modelId="{22B7522B-22E1-4B80-B9EE-1708C2D270C5}" type="pres">
      <dgm:prSet presAssocID="{A73356C0-1607-4FC4-9EFD-C5E55B33A7B4}" presName="FourNodes_3" presStyleLbl="node1" presStyleIdx="2" presStyleCnt="4">
        <dgm:presLayoutVars>
          <dgm:bulletEnabled val="1"/>
        </dgm:presLayoutVars>
      </dgm:prSet>
      <dgm:spPr/>
    </dgm:pt>
    <dgm:pt modelId="{36F92185-98CE-47F1-BD19-54B215AA9AA1}" type="pres">
      <dgm:prSet presAssocID="{A73356C0-1607-4FC4-9EFD-C5E55B33A7B4}" presName="FourNodes_4" presStyleLbl="node1" presStyleIdx="3" presStyleCnt="4">
        <dgm:presLayoutVars>
          <dgm:bulletEnabled val="1"/>
        </dgm:presLayoutVars>
      </dgm:prSet>
      <dgm:spPr/>
    </dgm:pt>
    <dgm:pt modelId="{EED5CFA0-30D4-4485-ADF3-70B523B1A1AE}" type="pres">
      <dgm:prSet presAssocID="{A73356C0-1607-4FC4-9EFD-C5E55B33A7B4}" presName="FourConn_1-2" presStyleLbl="fgAccFollowNode1" presStyleIdx="0" presStyleCnt="3">
        <dgm:presLayoutVars>
          <dgm:bulletEnabled val="1"/>
        </dgm:presLayoutVars>
      </dgm:prSet>
      <dgm:spPr/>
    </dgm:pt>
    <dgm:pt modelId="{12A68F09-7AE5-4D49-AF4F-661613C30FEF}" type="pres">
      <dgm:prSet presAssocID="{A73356C0-1607-4FC4-9EFD-C5E55B33A7B4}" presName="FourConn_2-3" presStyleLbl="fgAccFollowNode1" presStyleIdx="1" presStyleCnt="3">
        <dgm:presLayoutVars>
          <dgm:bulletEnabled val="1"/>
        </dgm:presLayoutVars>
      </dgm:prSet>
      <dgm:spPr/>
    </dgm:pt>
    <dgm:pt modelId="{E968EB93-277D-46F1-A2B4-3DC0C850861B}" type="pres">
      <dgm:prSet presAssocID="{A73356C0-1607-4FC4-9EFD-C5E55B33A7B4}" presName="FourConn_3-4" presStyleLbl="fgAccFollowNode1" presStyleIdx="2" presStyleCnt="3">
        <dgm:presLayoutVars>
          <dgm:bulletEnabled val="1"/>
        </dgm:presLayoutVars>
      </dgm:prSet>
      <dgm:spPr/>
    </dgm:pt>
    <dgm:pt modelId="{3C4E21D7-A2FC-4878-8118-762081760179}" type="pres">
      <dgm:prSet presAssocID="{A73356C0-1607-4FC4-9EFD-C5E55B33A7B4}" presName="FourNodes_1_text" presStyleLbl="node1" presStyleIdx="3" presStyleCnt="4">
        <dgm:presLayoutVars>
          <dgm:bulletEnabled val="1"/>
        </dgm:presLayoutVars>
      </dgm:prSet>
      <dgm:spPr/>
    </dgm:pt>
    <dgm:pt modelId="{667F4EF4-3691-42CB-97DE-66C1C4DA1CB9}" type="pres">
      <dgm:prSet presAssocID="{A73356C0-1607-4FC4-9EFD-C5E55B33A7B4}" presName="FourNodes_2_text" presStyleLbl="node1" presStyleIdx="3" presStyleCnt="4">
        <dgm:presLayoutVars>
          <dgm:bulletEnabled val="1"/>
        </dgm:presLayoutVars>
      </dgm:prSet>
      <dgm:spPr/>
    </dgm:pt>
    <dgm:pt modelId="{F61C9CBC-31A8-4DE5-B905-74BF541DE4AC}" type="pres">
      <dgm:prSet presAssocID="{A73356C0-1607-4FC4-9EFD-C5E55B33A7B4}" presName="FourNodes_3_text" presStyleLbl="node1" presStyleIdx="3" presStyleCnt="4">
        <dgm:presLayoutVars>
          <dgm:bulletEnabled val="1"/>
        </dgm:presLayoutVars>
      </dgm:prSet>
      <dgm:spPr/>
    </dgm:pt>
    <dgm:pt modelId="{98FB3E63-6397-48C9-A443-85FC099ECA34}" type="pres">
      <dgm:prSet presAssocID="{A73356C0-1607-4FC4-9EFD-C5E55B33A7B4}" presName="FourNodes_4_text" presStyleLbl="node1" presStyleIdx="3" presStyleCnt="4">
        <dgm:presLayoutVars>
          <dgm:bulletEnabled val="1"/>
        </dgm:presLayoutVars>
      </dgm:prSet>
      <dgm:spPr/>
    </dgm:pt>
  </dgm:ptLst>
  <dgm:cxnLst>
    <dgm:cxn modelId="{1EA5B206-CF04-4BAE-B0C3-598665EC3133}" type="presOf" srcId="{2460129A-F791-44E4-B0AF-5BC6476610C3}" destId="{22B7522B-22E1-4B80-B9EE-1708C2D270C5}" srcOrd="0" destOrd="0" presId="urn:microsoft.com/office/officeart/2005/8/layout/vProcess5"/>
    <dgm:cxn modelId="{CA63750C-3081-44C0-B291-07C008E5002C}" type="presOf" srcId="{A2BC24D0-B347-4AC5-98EB-EFF078615AC3}" destId="{12A68F09-7AE5-4D49-AF4F-661613C30FEF}" srcOrd="0" destOrd="0" presId="urn:microsoft.com/office/officeart/2005/8/layout/vProcess5"/>
    <dgm:cxn modelId="{420C8B14-591A-42DE-94B2-6233231E8959}" srcId="{A73356C0-1607-4FC4-9EFD-C5E55B33A7B4}" destId="{20819618-AECE-4997-92A7-FB87693366EE}" srcOrd="3" destOrd="0" parTransId="{34430D08-7F64-4A0B-9A61-17764B87B943}" sibTransId="{5115DDCE-672D-4082-9C9C-FB647EE55435}"/>
    <dgm:cxn modelId="{10A57F23-F493-42F8-B3BE-D96E676DE96F}" type="presOf" srcId="{1FB4BC93-10BC-4311-827D-2089B440DC6F}" destId="{667F4EF4-3691-42CB-97DE-66C1C4DA1CB9}" srcOrd="1" destOrd="0" presId="urn:microsoft.com/office/officeart/2005/8/layout/vProcess5"/>
    <dgm:cxn modelId="{C5FC8B24-9A55-45B1-AA15-2A6F462B42C8}" type="presOf" srcId="{2D866F92-7B31-469C-8F02-3924E1288F0B}" destId="{FCAFD127-27D6-4D3A-BDF0-A0E97E66F5A2}" srcOrd="0" destOrd="0" presId="urn:microsoft.com/office/officeart/2005/8/layout/vProcess5"/>
    <dgm:cxn modelId="{E6533B28-3864-4404-A47B-110E31F53FC9}" srcId="{A73356C0-1607-4FC4-9EFD-C5E55B33A7B4}" destId="{2460129A-F791-44E4-B0AF-5BC6476610C3}" srcOrd="2" destOrd="0" parTransId="{30F0EDD1-13B9-453E-BBFA-CC079880E6E9}" sibTransId="{008256FC-1DD4-4E18-B216-2A6E6CCFD44A}"/>
    <dgm:cxn modelId="{BEAE3C5E-BBA5-4B21-B333-CFD37C570FBB}" type="presOf" srcId="{008256FC-1DD4-4E18-B216-2A6E6CCFD44A}" destId="{E968EB93-277D-46F1-A2B4-3DC0C850861B}" srcOrd="0" destOrd="0" presId="urn:microsoft.com/office/officeart/2005/8/layout/vProcess5"/>
    <dgm:cxn modelId="{3D273845-7846-4633-9817-B224B56B2387}" type="presOf" srcId="{20819618-AECE-4997-92A7-FB87693366EE}" destId="{98FB3E63-6397-48C9-A443-85FC099ECA34}" srcOrd="1" destOrd="0" presId="urn:microsoft.com/office/officeart/2005/8/layout/vProcess5"/>
    <dgm:cxn modelId="{3C04F888-BA3C-41D4-8E3D-D1553469F322}" srcId="{A73356C0-1607-4FC4-9EFD-C5E55B33A7B4}" destId="{2D866F92-7B31-469C-8F02-3924E1288F0B}" srcOrd="0" destOrd="0" parTransId="{0AA64E46-ACAC-4628-9BE4-D10ED41BB2FE}" sibTransId="{FB08981E-B005-49FE-AB31-B503492FF4D8}"/>
    <dgm:cxn modelId="{AC433E94-ED6E-4215-B1A9-BEED1261FD93}" type="presOf" srcId="{FB08981E-B005-49FE-AB31-B503492FF4D8}" destId="{EED5CFA0-30D4-4485-ADF3-70B523B1A1AE}" srcOrd="0" destOrd="0" presId="urn:microsoft.com/office/officeart/2005/8/layout/vProcess5"/>
    <dgm:cxn modelId="{2823B69E-FCFF-4B15-95BD-2B61A1F3D6F0}" type="presOf" srcId="{A73356C0-1607-4FC4-9EFD-C5E55B33A7B4}" destId="{B4477283-B598-474A-98AD-8D4FF9EF2E99}" srcOrd="0" destOrd="0" presId="urn:microsoft.com/office/officeart/2005/8/layout/vProcess5"/>
    <dgm:cxn modelId="{9123D29F-BF57-44C2-A933-495F51971233}" srcId="{A73356C0-1607-4FC4-9EFD-C5E55B33A7B4}" destId="{1FB4BC93-10BC-4311-827D-2089B440DC6F}" srcOrd="1" destOrd="0" parTransId="{31995F29-130A-4E71-9D14-2D65D8E192FB}" sibTransId="{A2BC24D0-B347-4AC5-98EB-EFF078615AC3}"/>
    <dgm:cxn modelId="{D2D958A0-8CAF-4878-85A2-7FBF1D071A07}" type="presOf" srcId="{1FB4BC93-10BC-4311-827D-2089B440DC6F}" destId="{9A98D95D-C276-43AE-BF85-EDA989A245A2}" srcOrd="0" destOrd="0" presId="urn:microsoft.com/office/officeart/2005/8/layout/vProcess5"/>
    <dgm:cxn modelId="{90FD59C3-2B16-4A10-9B41-E574D533FAB6}" type="presOf" srcId="{2460129A-F791-44E4-B0AF-5BC6476610C3}" destId="{F61C9CBC-31A8-4DE5-B905-74BF541DE4AC}" srcOrd="1" destOrd="0" presId="urn:microsoft.com/office/officeart/2005/8/layout/vProcess5"/>
    <dgm:cxn modelId="{7896E9DA-DD2C-4811-84F1-43FD6C0BF73E}" type="presOf" srcId="{20819618-AECE-4997-92A7-FB87693366EE}" destId="{36F92185-98CE-47F1-BD19-54B215AA9AA1}" srcOrd="0" destOrd="0" presId="urn:microsoft.com/office/officeart/2005/8/layout/vProcess5"/>
    <dgm:cxn modelId="{EB9422FE-4C19-4CF5-8750-035E4A18D543}" type="presOf" srcId="{2D866F92-7B31-469C-8F02-3924E1288F0B}" destId="{3C4E21D7-A2FC-4878-8118-762081760179}" srcOrd="1" destOrd="0" presId="urn:microsoft.com/office/officeart/2005/8/layout/vProcess5"/>
    <dgm:cxn modelId="{0AFC42D9-0D83-40BD-B35C-25CA6574011D}" type="presParOf" srcId="{B4477283-B598-474A-98AD-8D4FF9EF2E99}" destId="{25EE8D0F-607B-439F-899B-B8A180653CB9}" srcOrd="0" destOrd="0" presId="urn:microsoft.com/office/officeart/2005/8/layout/vProcess5"/>
    <dgm:cxn modelId="{080897AC-D3B8-4E1E-97C0-18B78C2E09DF}" type="presParOf" srcId="{B4477283-B598-474A-98AD-8D4FF9EF2E99}" destId="{FCAFD127-27D6-4D3A-BDF0-A0E97E66F5A2}" srcOrd="1" destOrd="0" presId="urn:microsoft.com/office/officeart/2005/8/layout/vProcess5"/>
    <dgm:cxn modelId="{9B58015F-3045-4351-943B-B025AB32D886}" type="presParOf" srcId="{B4477283-B598-474A-98AD-8D4FF9EF2E99}" destId="{9A98D95D-C276-43AE-BF85-EDA989A245A2}" srcOrd="2" destOrd="0" presId="urn:microsoft.com/office/officeart/2005/8/layout/vProcess5"/>
    <dgm:cxn modelId="{F54EB6C2-17F4-48F6-B404-E16E63D3C5A6}" type="presParOf" srcId="{B4477283-B598-474A-98AD-8D4FF9EF2E99}" destId="{22B7522B-22E1-4B80-B9EE-1708C2D270C5}" srcOrd="3" destOrd="0" presId="urn:microsoft.com/office/officeart/2005/8/layout/vProcess5"/>
    <dgm:cxn modelId="{BDBB60FB-7127-4263-8FCE-8B3A23E21FA2}" type="presParOf" srcId="{B4477283-B598-474A-98AD-8D4FF9EF2E99}" destId="{36F92185-98CE-47F1-BD19-54B215AA9AA1}" srcOrd="4" destOrd="0" presId="urn:microsoft.com/office/officeart/2005/8/layout/vProcess5"/>
    <dgm:cxn modelId="{A494271A-E04F-499E-8567-E228B72B1E1D}" type="presParOf" srcId="{B4477283-B598-474A-98AD-8D4FF9EF2E99}" destId="{EED5CFA0-30D4-4485-ADF3-70B523B1A1AE}" srcOrd="5" destOrd="0" presId="urn:microsoft.com/office/officeart/2005/8/layout/vProcess5"/>
    <dgm:cxn modelId="{FDE10549-5579-4457-9865-940358A460AB}" type="presParOf" srcId="{B4477283-B598-474A-98AD-8D4FF9EF2E99}" destId="{12A68F09-7AE5-4D49-AF4F-661613C30FEF}" srcOrd="6" destOrd="0" presId="urn:microsoft.com/office/officeart/2005/8/layout/vProcess5"/>
    <dgm:cxn modelId="{8100514E-285C-47F4-B24A-4E00B86BD2E0}" type="presParOf" srcId="{B4477283-B598-474A-98AD-8D4FF9EF2E99}" destId="{E968EB93-277D-46F1-A2B4-3DC0C850861B}" srcOrd="7" destOrd="0" presId="urn:microsoft.com/office/officeart/2005/8/layout/vProcess5"/>
    <dgm:cxn modelId="{57F8A5F1-EAAE-4F8A-B578-E1A8058D1B16}" type="presParOf" srcId="{B4477283-B598-474A-98AD-8D4FF9EF2E99}" destId="{3C4E21D7-A2FC-4878-8118-762081760179}" srcOrd="8" destOrd="0" presId="urn:microsoft.com/office/officeart/2005/8/layout/vProcess5"/>
    <dgm:cxn modelId="{0CC33753-BF3F-4B1A-A431-7E7AAE6EFB24}" type="presParOf" srcId="{B4477283-B598-474A-98AD-8D4FF9EF2E99}" destId="{667F4EF4-3691-42CB-97DE-66C1C4DA1CB9}" srcOrd="9" destOrd="0" presId="urn:microsoft.com/office/officeart/2005/8/layout/vProcess5"/>
    <dgm:cxn modelId="{52546C16-8507-4A3B-A4A9-C33F846AA340}" type="presParOf" srcId="{B4477283-B598-474A-98AD-8D4FF9EF2E99}" destId="{F61C9CBC-31A8-4DE5-B905-74BF541DE4AC}" srcOrd="10" destOrd="0" presId="urn:microsoft.com/office/officeart/2005/8/layout/vProcess5"/>
    <dgm:cxn modelId="{C4C809BC-335F-45F4-81F7-ECFC00F4187E}" type="presParOf" srcId="{B4477283-B598-474A-98AD-8D4FF9EF2E99}" destId="{98FB3E63-6397-48C9-A443-85FC099ECA34}"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AFD127-27D6-4D3A-BDF0-A0E97E66F5A2}">
      <dsp:nvSpPr>
        <dsp:cNvPr id="0" name=""/>
        <dsp:cNvSpPr/>
      </dsp:nvSpPr>
      <dsp:spPr>
        <a:xfrm>
          <a:off x="0" y="0"/>
          <a:ext cx="5325215" cy="762567"/>
        </a:xfrm>
        <a:prstGeom prst="roundRect">
          <a:avLst>
            <a:gd name="adj" fmla="val 10000"/>
          </a:avLst>
        </a:prstGeom>
        <a:solidFill>
          <a:srgbClr val="0B447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Clr>
              <a:srgbClr val="000000"/>
            </a:buClr>
            <a:buSzPts val="2000"/>
            <a:buNone/>
          </a:pPr>
          <a:r>
            <a:rPr lang="en-IN" sz="3400" kern="1200" dirty="0"/>
            <a:t>Introduction</a:t>
          </a:r>
        </a:p>
      </dsp:txBody>
      <dsp:txXfrm>
        <a:off x="22335" y="22335"/>
        <a:ext cx="4437908" cy="717897"/>
      </dsp:txXfrm>
    </dsp:sp>
    <dsp:sp modelId="{9A98D95D-C276-43AE-BF85-EDA989A245A2}">
      <dsp:nvSpPr>
        <dsp:cNvPr id="0" name=""/>
        <dsp:cNvSpPr/>
      </dsp:nvSpPr>
      <dsp:spPr>
        <a:xfrm>
          <a:off x="445986" y="901215"/>
          <a:ext cx="5325215" cy="762567"/>
        </a:xfrm>
        <a:prstGeom prst="roundRect">
          <a:avLst>
            <a:gd name="adj" fmla="val 10000"/>
          </a:avLst>
        </a:prstGeom>
        <a:solidFill>
          <a:srgbClr val="0D5A9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Clr>
              <a:srgbClr val="000000"/>
            </a:buClr>
            <a:buSzPts val="2000"/>
            <a:buNone/>
          </a:pPr>
          <a:r>
            <a:rPr lang="en-IN" sz="3400" kern="1200" dirty="0"/>
            <a:t>Data Exploration</a:t>
          </a:r>
        </a:p>
      </dsp:txBody>
      <dsp:txXfrm>
        <a:off x="468321" y="923550"/>
        <a:ext cx="4338889" cy="717897"/>
      </dsp:txXfrm>
    </dsp:sp>
    <dsp:sp modelId="{22B7522B-22E1-4B80-B9EE-1708C2D270C5}">
      <dsp:nvSpPr>
        <dsp:cNvPr id="0" name=""/>
        <dsp:cNvSpPr/>
      </dsp:nvSpPr>
      <dsp:spPr>
        <a:xfrm>
          <a:off x="885317" y="1802431"/>
          <a:ext cx="5325215" cy="762567"/>
        </a:xfrm>
        <a:prstGeom prst="roundRect">
          <a:avLst>
            <a:gd name="adj" fmla="val 10000"/>
          </a:avLst>
        </a:prstGeom>
        <a:solidFill>
          <a:srgbClr val="0F6BB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Clr>
              <a:srgbClr val="000000"/>
            </a:buClr>
            <a:buSzPts val="2000"/>
            <a:buNone/>
          </a:pPr>
          <a:r>
            <a:rPr lang="en-IN" sz="3400" kern="1200" dirty="0"/>
            <a:t>Model Development</a:t>
          </a:r>
        </a:p>
      </dsp:txBody>
      <dsp:txXfrm>
        <a:off x="907652" y="1824766"/>
        <a:ext cx="4345546" cy="717897"/>
      </dsp:txXfrm>
    </dsp:sp>
    <dsp:sp modelId="{36F92185-98CE-47F1-BD19-54B215AA9AA1}">
      <dsp:nvSpPr>
        <dsp:cNvPr id="0" name=""/>
        <dsp:cNvSpPr/>
      </dsp:nvSpPr>
      <dsp:spPr>
        <a:xfrm>
          <a:off x="1331303" y="2703646"/>
          <a:ext cx="5325215" cy="762567"/>
        </a:xfrm>
        <a:prstGeom prst="roundRect">
          <a:avLst>
            <a:gd name="adj" fmla="val 10000"/>
          </a:avLst>
        </a:prstGeom>
        <a:solidFill>
          <a:srgbClr val="1077D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Clr>
              <a:srgbClr val="000000"/>
            </a:buClr>
            <a:buSzPts val="2000"/>
            <a:buNone/>
          </a:pPr>
          <a:r>
            <a:rPr lang="en-IN" sz="3400" kern="1200" dirty="0"/>
            <a:t>Interpretation</a:t>
          </a:r>
        </a:p>
      </dsp:txBody>
      <dsp:txXfrm>
        <a:off x="1353638" y="2725981"/>
        <a:ext cx="4338889" cy="717897"/>
      </dsp:txXfrm>
    </dsp:sp>
    <dsp:sp modelId="{EED5CFA0-30D4-4485-ADF3-70B523B1A1AE}">
      <dsp:nvSpPr>
        <dsp:cNvPr id="0" name=""/>
        <dsp:cNvSpPr/>
      </dsp:nvSpPr>
      <dsp:spPr>
        <a:xfrm>
          <a:off x="4829546" y="584057"/>
          <a:ext cx="495668" cy="495668"/>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IN" sz="2300" kern="1200"/>
        </a:p>
      </dsp:txBody>
      <dsp:txXfrm>
        <a:off x="4941071" y="584057"/>
        <a:ext cx="272618" cy="372990"/>
      </dsp:txXfrm>
    </dsp:sp>
    <dsp:sp modelId="{12A68F09-7AE5-4D49-AF4F-661613C30FEF}">
      <dsp:nvSpPr>
        <dsp:cNvPr id="0" name=""/>
        <dsp:cNvSpPr/>
      </dsp:nvSpPr>
      <dsp:spPr>
        <a:xfrm>
          <a:off x="5275533" y="1485272"/>
          <a:ext cx="495668" cy="495668"/>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IN" sz="2300" kern="1200"/>
        </a:p>
      </dsp:txBody>
      <dsp:txXfrm>
        <a:off x="5387058" y="1485272"/>
        <a:ext cx="272618" cy="372990"/>
      </dsp:txXfrm>
    </dsp:sp>
    <dsp:sp modelId="{E968EB93-277D-46F1-A2B4-3DC0C850861B}">
      <dsp:nvSpPr>
        <dsp:cNvPr id="0" name=""/>
        <dsp:cNvSpPr/>
      </dsp:nvSpPr>
      <dsp:spPr>
        <a:xfrm>
          <a:off x="5714863" y="2386488"/>
          <a:ext cx="495668" cy="495668"/>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IN" sz="2300" kern="1200"/>
        </a:p>
      </dsp:txBody>
      <dsp:txXfrm>
        <a:off x="5826388" y="2386488"/>
        <a:ext cx="272618" cy="372990"/>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98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t>[Division Name] - [Engagement Manager], [Senior Consultant], [Junior Consultant]</a:t>
            </a:r>
          </a:p>
        </p:txBody>
      </p:sp>
      <p:sp>
        <p:nvSpPr>
          <p:cNvPr id="11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58" name="Shape 107"/>
          <p:cNvSpPr/>
          <p:nvPr/>
        </p:nvSpPr>
        <p:spPr>
          <a:xfrm>
            <a:off x="537899" y="1895175"/>
            <a:ext cx="3953102" cy="779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Appendix</a:t>
            </a:r>
          </a:p>
        </p:txBody>
      </p:sp>
      <p:sp>
        <p:nvSpPr>
          <p:cNvPr id="15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1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62" name="Shape 114"/>
          <p:cNvSpPr/>
          <p:nvPr/>
        </p:nvSpPr>
        <p:spPr>
          <a:xfrm>
            <a:off x="205025" y="263974"/>
            <a:ext cx="8565600" cy="7587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Appendix</a:t>
            </a:r>
          </a:p>
        </p:txBody>
      </p:sp>
      <p:sp>
        <p:nvSpPr>
          <p:cNvPr id="163" name="Shape 115"/>
          <p:cNvSpPr/>
          <p:nvPr/>
        </p:nvSpPr>
        <p:spPr>
          <a:xfrm>
            <a:off x="205025" y="1083299"/>
            <a:ext cx="8565600" cy="92008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t>This is an optional slide where you may place any supporting items.</a:t>
            </a:r>
          </a:p>
        </p:txBody>
      </p:sp>
      <p:sp>
        <p:nvSpPr>
          <p:cNvPr id="16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Agenda</a:t>
            </a:r>
          </a:p>
        </p:txBody>
      </p:sp>
      <p:sp>
        <p:nvSpPr>
          <p:cNvPr id="11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graphicFrame>
        <p:nvGraphicFramePr>
          <p:cNvPr id="6" name="Diagram 5">
            <a:extLst>
              <a:ext uri="{FF2B5EF4-FFF2-40B4-BE49-F238E27FC236}">
                <a16:creationId xmlns:a16="http://schemas.microsoft.com/office/drawing/2014/main" id="{C8C47AC1-7EA0-428E-8404-666E23E305FD}"/>
              </a:ext>
            </a:extLst>
          </p:cNvPr>
          <p:cNvGraphicFramePr/>
          <p:nvPr>
            <p:extLst>
              <p:ext uri="{D42A27DB-BD31-4B8C-83A1-F6EECF244321}">
                <p14:modId xmlns:p14="http://schemas.microsoft.com/office/powerpoint/2010/main" val="2900009010"/>
              </p:ext>
            </p:extLst>
          </p:nvPr>
        </p:nvGraphicFramePr>
        <p:xfrm>
          <a:off x="205024" y="1183758"/>
          <a:ext cx="6656519" cy="34662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dirty="0"/>
              <a:t>Introduction</a:t>
            </a:r>
          </a:p>
        </p:txBody>
      </p:sp>
      <p:sp>
        <p:nvSpPr>
          <p:cNvPr id="123" name="Shape 72"/>
          <p:cNvSpPr/>
          <p:nvPr/>
        </p:nvSpPr>
        <p:spPr>
          <a:xfrm>
            <a:off x="205025" y="886482"/>
            <a:ext cx="8565600" cy="64899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sz="2800" dirty="0"/>
              <a:t>Analysis</a:t>
            </a:r>
          </a:p>
        </p:txBody>
      </p:sp>
      <p:sp>
        <p:nvSpPr>
          <p:cNvPr id="124" name="Shape 73"/>
          <p:cNvSpPr/>
          <p:nvPr/>
        </p:nvSpPr>
        <p:spPr>
          <a:xfrm>
            <a:off x="155406" y="1585954"/>
            <a:ext cx="4055618" cy="2026100"/>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dirty="0"/>
              <a:t>The following picture depicts the pivot table. It consists of filters, slicers and timeline.</a:t>
            </a:r>
          </a:p>
          <a:p>
            <a:endParaRPr lang="en-US" dirty="0"/>
          </a:p>
          <a:p>
            <a:pPr marL="285750" indent="-285750">
              <a:buFont typeface="Arial" panose="020B0604020202020204" pitchFamily="34" charset="0"/>
              <a:buChar char="•"/>
            </a:pPr>
            <a:r>
              <a:rPr lang="en-US" dirty="0"/>
              <a:t>It also depicts the sum of profit for each brand and it’s list price.</a:t>
            </a:r>
          </a:p>
          <a:p>
            <a:pPr marL="285750" indent="-285750">
              <a:buFont typeface="Arial" panose="020B0604020202020204" pitchFamily="34" charset="0"/>
              <a:buChar char="•"/>
            </a:pPr>
            <a:endParaRPr lang="en-US" dirty="0"/>
          </a:p>
        </p:txBody>
      </p:sp>
      <p:pic>
        <p:nvPicPr>
          <p:cNvPr id="3" name="Picture 2">
            <a:extLst>
              <a:ext uri="{FF2B5EF4-FFF2-40B4-BE49-F238E27FC236}">
                <a16:creationId xmlns:a16="http://schemas.microsoft.com/office/drawing/2014/main" id="{BBDFE625-0802-4270-80D1-DDDFCFDC884D}"/>
              </a:ext>
            </a:extLst>
          </p:cNvPr>
          <p:cNvPicPr>
            <a:picLocks noChangeAspect="1"/>
          </p:cNvPicPr>
          <p:nvPr/>
        </p:nvPicPr>
        <p:blipFill>
          <a:blip r:embed="rId2"/>
          <a:stretch>
            <a:fillRect/>
          </a:stretch>
        </p:blipFill>
        <p:spPr>
          <a:xfrm>
            <a:off x="4352260" y="1407524"/>
            <a:ext cx="4636335" cy="3608084"/>
          </a:xfrm>
          <a:prstGeom prst="rect">
            <a:avLst/>
          </a:prstGeom>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6201" y="0"/>
            <a:ext cx="9191402" cy="878813"/>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US" dirty="0"/>
              <a:t>Data Exploration</a:t>
            </a:r>
            <a:endParaRPr dirty="0"/>
          </a:p>
        </p:txBody>
      </p:sp>
      <p:sp>
        <p:nvSpPr>
          <p:cNvPr id="123" name="Shape 72"/>
          <p:cNvSpPr/>
          <p:nvPr/>
        </p:nvSpPr>
        <p:spPr>
          <a:xfrm>
            <a:off x="205025" y="886482"/>
            <a:ext cx="8565600" cy="64899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sz="2800" dirty="0"/>
              <a:t>Profit With Respect To Brand</a:t>
            </a:r>
            <a:endParaRPr sz="2800" dirty="0"/>
          </a:p>
        </p:txBody>
      </p:sp>
      <p:sp>
        <p:nvSpPr>
          <p:cNvPr id="124" name="Shape 73"/>
          <p:cNvSpPr/>
          <p:nvPr/>
        </p:nvSpPr>
        <p:spPr>
          <a:xfrm>
            <a:off x="155406" y="1585954"/>
            <a:ext cx="4055618" cy="3353386"/>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dirty="0"/>
              <a:t>The following graph depicts the sum of profit with respect to each Brand.</a:t>
            </a:r>
          </a:p>
          <a:p>
            <a:endParaRPr lang="en-US" dirty="0"/>
          </a:p>
          <a:p>
            <a:pPr marL="285750" indent="-285750">
              <a:buFont typeface="Arial" panose="020B0604020202020204" pitchFamily="34" charset="0"/>
              <a:buChar char="•"/>
            </a:pPr>
            <a:r>
              <a:rPr lang="en-US" dirty="0"/>
              <a:t>It also depicts the count of online orders for each brand and it’s list price.</a:t>
            </a:r>
          </a:p>
          <a:p>
            <a:endParaRPr lang="en-US" dirty="0"/>
          </a:p>
          <a:p>
            <a:pPr marL="285750" indent="-285750">
              <a:buFont typeface="Arial" panose="020B0604020202020204" pitchFamily="34" charset="0"/>
              <a:buChar char="•"/>
            </a:pPr>
            <a:r>
              <a:rPr lang="en-US" dirty="0"/>
              <a:t>The brand that procured the most profit and got the most number of online orders is </a:t>
            </a:r>
            <a:r>
              <a:rPr lang="en-US" dirty="0" err="1"/>
              <a:t>Solex</a:t>
            </a:r>
            <a:r>
              <a:rPr lang="en-US" dirty="0"/>
              <a:t> while the brand that procured least profit and got least number pf online orders is Norco Bicycles.</a:t>
            </a:r>
          </a:p>
        </p:txBody>
      </p:sp>
      <p:graphicFrame>
        <p:nvGraphicFramePr>
          <p:cNvPr id="10" name="Chart 9">
            <a:extLst>
              <a:ext uri="{FF2B5EF4-FFF2-40B4-BE49-F238E27FC236}">
                <a16:creationId xmlns:a16="http://schemas.microsoft.com/office/drawing/2014/main" id="{BDDD8CDD-7CE5-40E4-85F3-84AD7019CA3F}"/>
              </a:ext>
            </a:extLst>
          </p:cNvPr>
          <p:cNvGraphicFramePr>
            <a:graphicFrameLocks/>
          </p:cNvGraphicFramePr>
          <p:nvPr/>
        </p:nvGraphicFramePr>
        <p:xfrm>
          <a:off x="4274821" y="1500029"/>
          <a:ext cx="4777031" cy="371703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07003232"/>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dirty="0"/>
              <a:t>Data Exploration</a:t>
            </a:r>
          </a:p>
        </p:txBody>
      </p:sp>
      <p:sp>
        <p:nvSpPr>
          <p:cNvPr id="132" name="Shape 81"/>
          <p:cNvSpPr/>
          <p:nvPr/>
        </p:nvSpPr>
        <p:spPr>
          <a:xfrm>
            <a:off x="205025" y="778138"/>
            <a:ext cx="8565600" cy="64899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sz="2400" dirty="0"/>
              <a:t>Profit With </a:t>
            </a:r>
            <a:r>
              <a:rPr lang="en-US" sz="2800" dirty="0"/>
              <a:t>Respect</a:t>
            </a:r>
            <a:r>
              <a:rPr lang="en-US" sz="2400" dirty="0"/>
              <a:t> To State</a:t>
            </a:r>
            <a:endParaRPr sz="2400" dirty="0"/>
          </a:p>
        </p:txBody>
      </p:sp>
      <p:sp>
        <p:nvSpPr>
          <p:cNvPr id="133" name="Shape 82"/>
          <p:cNvSpPr/>
          <p:nvPr/>
        </p:nvSpPr>
        <p:spPr>
          <a:xfrm>
            <a:off x="269358" y="1474652"/>
            <a:ext cx="3920409" cy="3353386"/>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dirty="0"/>
              <a:t>The following graph depicts the sum of profit with respect to each State.</a:t>
            </a:r>
          </a:p>
          <a:p>
            <a:endParaRPr lang="en-US" dirty="0"/>
          </a:p>
          <a:p>
            <a:pPr marL="285750" indent="-285750">
              <a:buFont typeface="Arial" panose="020B0604020202020204" pitchFamily="34" charset="0"/>
              <a:buChar char="•"/>
            </a:pPr>
            <a:r>
              <a:rPr lang="en-US" dirty="0"/>
              <a:t>It also depicts the count of customer ids from each of the mentioned states.</a:t>
            </a:r>
          </a:p>
          <a:p>
            <a:endParaRPr lang="en-US" dirty="0"/>
          </a:p>
          <a:p>
            <a:pPr marL="285750" indent="-285750">
              <a:buFont typeface="Arial" panose="020B0604020202020204" pitchFamily="34" charset="0"/>
              <a:buChar char="•"/>
            </a:pPr>
            <a:r>
              <a:rPr lang="en-US" dirty="0"/>
              <a:t>The state that procured the most profit and got the most number of customers is New South Wales while the brand that procured least profit and got least number of customers is Victoria.</a:t>
            </a:r>
          </a:p>
        </p:txBody>
      </p:sp>
      <p:graphicFrame>
        <p:nvGraphicFramePr>
          <p:cNvPr id="11" name="Chart 10">
            <a:extLst>
              <a:ext uri="{FF2B5EF4-FFF2-40B4-BE49-F238E27FC236}">
                <a16:creationId xmlns:a16="http://schemas.microsoft.com/office/drawing/2014/main" id="{F82597BB-5E0F-408E-A91D-6EA47440F162}"/>
              </a:ext>
            </a:extLst>
          </p:cNvPr>
          <p:cNvGraphicFramePr>
            <a:graphicFrameLocks/>
          </p:cNvGraphicFramePr>
          <p:nvPr>
            <p:extLst>
              <p:ext uri="{D42A27DB-BD31-4B8C-83A1-F6EECF244321}">
                <p14:modId xmlns:p14="http://schemas.microsoft.com/office/powerpoint/2010/main" val="16062624"/>
              </p:ext>
            </p:extLst>
          </p:nvPr>
        </p:nvGraphicFramePr>
        <p:xfrm>
          <a:off x="4494028" y="1474652"/>
          <a:ext cx="4380614" cy="3404873"/>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6201" y="0"/>
            <a:ext cx="9191402" cy="878813"/>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US" dirty="0"/>
              <a:t>Data Exploration</a:t>
            </a:r>
            <a:endParaRPr dirty="0"/>
          </a:p>
        </p:txBody>
      </p:sp>
      <p:sp>
        <p:nvSpPr>
          <p:cNvPr id="123" name="Shape 72"/>
          <p:cNvSpPr/>
          <p:nvPr/>
        </p:nvSpPr>
        <p:spPr>
          <a:xfrm>
            <a:off x="169318" y="818291"/>
            <a:ext cx="8565600" cy="64899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sz="2800" dirty="0"/>
              <a:t>New &amp; Old Customer Distribution</a:t>
            </a:r>
            <a:endParaRPr sz="2800" dirty="0"/>
          </a:p>
        </p:txBody>
      </p:sp>
      <p:sp>
        <p:nvSpPr>
          <p:cNvPr id="124" name="Shape 73"/>
          <p:cNvSpPr/>
          <p:nvPr/>
        </p:nvSpPr>
        <p:spPr>
          <a:xfrm>
            <a:off x="169318" y="1450891"/>
            <a:ext cx="8783569" cy="964271"/>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dirty="0"/>
              <a:t>Most customers are in 50 age group in New as well Old Customer details.</a:t>
            </a:r>
          </a:p>
          <a:p>
            <a:pPr marL="285750" indent="-285750">
              <a:buFont typeface="Arial" panose="020B0604020202020204" pitchFamily="34" charset="0"/>
              <a:buChar char="•"/>
            </a:pPr>
            <a:r>
              <a:rPr lang="en-US" dirty="0"/>
              <a:t>There are least number of customers in 20 and 90 age group.</a:t>
            </a:r>
          </a:p>
          <a:p>
            <a:pPr marL="285750" indent="-285750">
              <a:buFont typeface="Arial" panose="020B0604020202020204" pitchFamily="34" charset="0"/>
              <a:buChar char="•"/>
            </a:pPr>
            <a:endParaRPr lang="en-US" dirty="0"/>
          </a:p>
        </p:txBody>
      </p:sp>
      <p:graphicFrame>
        <p:nvGraphicFramePr>
          <p:cNvPr id="7" name="Chart 6">
            <a:extLst>
              <a:ext uri="{FF2B5EF4-FFF2-40B4-BE49-F238E27FC236}">
                <a16:creationId xmlns:a16="http://schemas.microsoft.com/office/drawing/2014/main" id="{CA1192F9-D43F-450E-8560-D64390719ACD}"/>
              </a:ext>
            </a:extLst>
          </p:cNvPr>
          <p:cNvGraphicFramePr>
            <a:graphicFrameLocks/>
          </p:cNvGraphicFramePr>
          <p:nvPr>
            <p:extLst>
              <p:ext uri="{D42A27DB-BD31-4B8C-83A1-F6EECF244321}">
                <p14:modId xmlns:p14="http://schemas.microsoft.com/office/powerpoint/2010/main" val="2571874842"/>
              </p:ext>
            </p:extLst>
          </p:nvPr>
        </p:nvGraphicFramePr>
        <p:xfrm>
          <a:off x="205025" y="2776654"/>
          <a:ext cx="3837647" cy="228757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E0E228DE-5812-4D4D-B474-63111CEDC4C3}"/>
              </a:ext>
            </a:extLst>
          </p:cNvPr>
          <p:cNvGraphicFramePr>
            <a:graphicFrameLocks/>
          </p:cNvGraphicFramePr>
          <p:nvPr>
            <p:extLst>
              <p:ext uri="{D42A27DB-BD31-4B8C-83A1-F6EECF244321}">
                <p14:modId xmlns:p14="http://schemas.microsoft.com/office/powerpoint/2010/main" val="2186681162"/>
              </p:ext>
            </p:extLst>
          </p:nvPr>
        </p:nvGraphicFramePr>
        <p:xfrm>
          <a:off x="4968684" y="2815682"/>
          <a:ext cx="3766234" cy="224065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63909945"/>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Profit With Respect To RFM Value and Customer Type</a:t>
            </a:r>
            <a:r>
              <a:rPr dirty="0"/>
              <a:t>.</a:t>
            </a:r>
          </a:p>
        </p:txBody>
      </p:sp>
      <p:sp>
        <p:nvSpPr>
          <p:cNvPr id="142" name="Shape 91"/>
          <p:cNvSpPr/>
          <p:nvPr/>
        </p:nvSpPr>
        <p:spPr>
          <a:xfrm>
            <a:off x="205025" y="2164724"/>
            <a:ext cx="4134600" cy="229155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dirty="0"/>
              <a:t>RFM Value is used to determine which customers a business should target on in order to increase their sale and profit.</a:t>
            </a:r>
          </a:p>
          <a:p>
            <a:endParaRPr lang="en-US" dirty="0"/>
          </a:p>
          <a:p>
            <a:pPr marL="285750" indent="-285750">
              <a:buFont typeface="Arial" panose="020B0604020202020204" pitchFamily="34" charset="0"/>
              <a:buChar char="•"/>
            </a:pPr>
            <a:r>
              <a:rPr lang="en-US" dirty="0"/>
              <a:t>RFM (Recency, Frequency, Monetary) model shows customer that displayed high levels of engagement with business in the three mentioned categories.</a:t>
            </a:r>
            <a:endParaRPr dirty="0"/>
          </a:p>
        </p:txBody>
      </p:sp>
      <p:graphicFrame>
        <p:nvGraphicFramePr>
          <p:cNvPr id="10" name="Chart 9">
            <a:extLst>
              <a:ext uri="{FF2B5EF4-FFF2-40B4-BE49-F238E27FC236}">
                <a16:creationId xmlns:a16="http://schemas.microsoft.com/office/drawing/2014/main" id="{A00F6DD3-EDC3-4C1B-A51D-66B899E8C1AC}"/>
              </a:ext>
            </a:extLst>
          </p:cNvPr>
          <p:cNvGraphicFramePr>
            <a:graphicFrameLocks/>
          </p:cNvGraphicFramePr>
          <p:nvPr>
            <p:extLst>
              <p:ext uri="{D42A27DB-BD31-4B8C-83A1-F6EECF244321}">
                <p14:modId xmlns:p14="http://schemas.microsoft.com/office/powerpoint/2010/main" val="1650315061"/>
              </p:ext>
            </p:extLst>
          </p:nvPr>
        </p:nvGraphicFramePr>
        <p:xfrm>
          <a:off x="4580200" y="2136326"/>
          <a:ext cx="4283856" cy="27432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RFM Value Distribution</a:t>
            </a:r>
          </a:p>
        </p:txBody>
      </p:sp>
      <p:sp>
        <p:nvSpPr>
          <p:cNvPr id="142" name="Shape 91"/>
          <p:cNvSpPr/>
          <p:nvPr/>
        </p:nvSpPr>
        <p:spPr>
          <a:xfrm>
            <a:off x="205025" y="2003385"/>
            <a:ext cx="4134600" cy="229155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dirty="0"/>
              <a:t>RFM Value is used to determine which customers a business should target on in order to increase their sale and profit.</a:t>
            </a:r>
          </a:p>
          <a:p>
            <a:endParaRPr lang="en-US" dirty="0"/>
          </a:p>
          <a:p>
            <a:pPr marL="285750" indent="-285750">
              <a:buFont typeface="Arial" panose="020B0604020202020204" pitchFamily="34" charset="0"/>
              <a:buChar char="•"/>
            </a:pPr>
            <a:r>
              <a:rPr lang="en-US" dirty="0"/>
              <a:t>RFM (Recency, Frequency, Monetary) model shows customer that displayed high levels of engagement with business in the three mentioned categories.</a:t>
            </a:r>
            <a:endParaRPr dirty="0"/>
          </a:p>
        </p:txBody>
      </p:sp>
      <p:graphicFrame>
        <p:nvGraphicFramePr>
          <p:cNvPr id="8" name="Chart 7">
            <a:extLst>
              <a:ext uri="{FF2B5EF4-FFF2-40B4-BE49-F238E27FC236}">
                <a16:creationId xmlns:a16="http://schemas.microsoft.com/office/drawing/2014/main" id="{48181668-0AB5-44C9-8814-8CC2A03DB9B3}"/>
              </a:ext>
            </a:extLst>
          </p:cNvPr>
          <p:cNvGraphicFramePr>
            <a:graphicFrameLocks/>
          </p:cNvGraphicFramePr>
          <p:nvPr>
            <p:extLst>
              <p:ext uri="{D42A27DB-BD31-4B8C-83A1-F6EECF244321}">
                <p14:modId xmlns:p14="http://schemas.microsoft.com/office/powerpoint/2010/main" val="3058785048"/>
              </p:ext>
            </p:extLst>
          </p:nvPr>
        </p:nvGraphicFramePr>
        <p:xfrm>
          <a:off x="4430232" y="1862400"/>
          <a:ext cx="4205265" cy="27692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97031744"/>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endParaRPr dirty="0"/>
          </a:p>
        </p:txBody>
      </p:sp>
      <p:sp>
        <p:nvSpPr>
          <p:cNvPr id="151" name="Shape 100"/>
          <p:cNvSpPr/>
          <p:nvPr/>
        </p:nvSpPr>
        <p:spPr>
          <a:xfrm>
            <a:off x="205025" y="1599626"/>
            <a:ext cx="3899142" cy="2822472"/>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dirty="0"/>
              <a:t>There are more number of customers in Platinum type category than that of Gold.</a:t>
            </a:r>
          </a:p>
          <a:p>
            <a:pPr marL="285750" indent="-285750">
              <a:buFont typeface="Arial" panose="020B0604020202020204" pitchFamily="34" charset="0"/>
              <a:buChar char="•"/>
            </a:pPr>
            <a:r>
              <a:rPr lang="en-US" dirty="0"/>
              <a:t>However, there are least number of customers in Bronze Category.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New State Wales procures large profit.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err="1"/>
              <a:t>Solex</a:t>
            </a:r>
            <a:r>
              <a:rPr lang="en-US" dirty="0"/>
              <a:t> brand procure large sales and thus large profit.</a:t>
            </a:r>
            <a:endParaRPr dirty="0"/>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graphicFrame>
        <p:nvGraphicFramePr>
          <p:cNvPr id="10" name="Chart 9">
            <a:extLst>
              <a:ext uri="{FF2B5EF4-FFF2-40B4-BE49-F238E27FC236}">
                <a16:creationId xmlns:a16="http://schemas.microsoft.com/office/drawing/2014/main" id="{48181668-0AB5-44C9-8814-8CC2A03DB9B3}"/>
              </a:ext>
            </a:extLst>
          </p:cNvPr>
          <p:cNvGraphicFramePr>
            <a:graphicFrameLocks/>
          </p:cNvGraphicFramePr>
          <p:nvPr>
            <p:extLst>
              <p:ext uri="{D42A27DB-BD31-4B8C-83A1-F6EECF244321}">
                <p14:modId xmlns:p14="http://schemas.microsoft.com/office/powerpoint/2010/main" val="2021583255"/>
              </p:ext>
            </p:extLst>
          </p:nvPr>
        </p:nvGraphicFramePr>
        <p:xfrm>
          <a:off x="4339625" y="1599626"/>
          <a:ext cx="4431000" cy="3157077"/>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274</TotalTime>
  <Words>588</Words>
  <Application>Microsoft Office PowerPoint</Application>
  <PresentationFormat>On-screen Show (16:9)</PresentationFormat>
  <Paragraphs>59</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Open Sans</vt:lpstr>
      <vt:lpstr>Open Sans Extrabold</vt:lpstr>
      <vt:lpstr>Open Sans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Anushka</dc:creator>
  <cp:lastModifiedBy>anushka sawant</cp:lastModifiedBy>
  <cp:revision>14</cp:revision>
  <dcterms:modified xsi:type="dcterms:W3CDTF">2021-06-19T10:57:53Z</dcterms:modified>
</cp:coreProperties>
</file>