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8" r:id="rId8"/>
    <p:sldId id="260" r:id="rId9"/>
    <p:sldId id="264" r:id="rId10"/>
    <p:sldId id="265" r:id="rId11"/>
    <p:sldId id="266" r:id="rId12"/>
    <p:sldId id="267"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ash vr" userId="8318716d70aff771" providerId="LiveId" clId="{04F2EA8A-F120-4816-AB74-7F5DA2D4231B}"/>
    <pc:docChg chg="undo custSel modSld sldOrd">
      <pc:chgData name="akaash vr" userId="8318716d70aff771" providerId="LiveId" clId="{04F2EA8A-F120-4816-AB74-7F5DA2D4231B}" dt="2021-07-08T20:11:15.318" v="67" actId="20577"/>
      <pc:docMkLst>
        <pc:docMk/>
      </pc:docMkLst>
      <pc:sldChg chg="modSp mod ord">
        <pc:chgData name="akaash vr" userId="8318716d70aff771" providerId="LiveId" clId="{04F2EA8A-F120-4816-AB74-7F5DA2D4231B}" dt="2021-07-08T20:10:29.866" v="14"/>
        <pc:sldMkLst>
          <pc:docMk/>
          <pc:sldMk cId="885931179" sldId="260"/>
        </pc:sldMkLst>
        <pc:spChg chg="mod">
          <ac:chgData name="akaash vr" userId="8318716d70aff771" providerId="LiveId" clId="{04F2EA8A-F120-4816-AB74-7F5DA2D4231B}" dt="2021-07-08T20:10:05.576" v="12" actId="20577"/>
          <ac:spMkLst>
            <pc:docMk/>
            <pc:sldMk cId="885931179" sldId="260"/>
            <ac:spMk id="2" creationId="{00000000-0000-0000-0000-000000000000}"/>
          </ac:spMkLst>
        </pc:spChg>
      </pc:sldChg>
      <pc:sldChg chg="modSp mod">
        <pc:chgData name="akaash vr" userId="8318716d70aff771" providerId="LiveId" clId="{04F2EA8A-F120-4816-AB74-7F5DA2D4231B}" dt="2021-07-08T20:11:15.318" v="67" actId="20577"/>
        <pc:sldMkLst>
          <pc:docMk/>
          <pc:sldMk cId="1278575235" sldId="261"/>
        </pc:sldMkLst>
        <pc:spChg chg="mod">
          <ac:chgData name="akaash vr" userId="8318716d70aff771" providerId="LiveId" clId="{04F2EA8A-F120-4816-AB74-7F5DA2D4231B}" dt="2021-07-08T20:11:15.318" v="67" actId="20577"/>
          <ac:spMkLst>
            <pc:docMk/>
            <pc:sldMk cId="1278575235" sldId="261"/>
            <ac:spMk id="2" creationId="{00000000-0000-0000-0000-000000000000}"/>
          </ac:spMkLst>
        </pc:spChg>
      </pc:sldChg>
      <pc:sldChg chg="modSp mod">
        <pc:chgData name="akaash vr" userId="8318716d70aff771" providerId="LiveId" clId="{04F2EA8A-F120-4816-AB74-7F5DA2D4231B}" dt="2021-07-08T20:10:57.920" v="57" actId="20577"/>
        <pc:sldMkLst>
          <pc:docMk/>
          <pc:sldMk cId="4019330587" sldId="264"/>
        </pc:sldMkLst>
        <pc:spChg chg="mod">
          <ac:chgData name="akaash vr" userId="8318716d70aff771" providerId="LiveId" clId="{04F2EA8A-F120-4816-AB74-7F5DA2D4231B}" dt="2021-07-08T20:10:57.920" v="57" actId="20577"/>
          <ac:spMkLst>
            <pc:docMk/>
            <pc:sldMk cId="4019330587" sldId="26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DD73AF2-6B23-4ADA-A60A-9FA5B08D3036}" type="datetimeFigureOut">
              <a:rPr lang="en-US" smtClean="0"/>
              <a:t>7/9/2021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A71834F-4C29-47A8-B25B-F75C40AB734D}"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553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D73AF2-6B23-4ADA-A60A-9FA5B08D3036}" type="datetimeFigureOut">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71834F-4C29-47A8-B25B-F75C40AB734D}" type="slidenum">
              <a:rPr lang="en-US" smtClean="0"/>
              <a:t>‹#›</a:t>
            </a:fld>
            <a:endParaRPr lang="en-US" dirty="0"/>
          </a:p>
        </p:txBody>
      </p:sp>
    </p:spTree>
    <p:extLst>
      <p:ext uri="{BB962C8B-B14F-4D97-AF65-F5344CB8AC3E}">
        <p14:creationId xmlns:p14="http://schemas.microsoft.com/office/powerpoint/2010/main" val="254045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73AF2-6B23-4ADA-A60A-9FA5B08D3036}" type="datetimeFigureOut">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1834F-4C29-47A8-B25B-F75C40AB734D}"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8244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73AF2-6B23-4ADA-A60A-9FA5B08D3036}" type="datetimeFigureOut">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1834F-4C29-47A8-B25B-F75C40AB734D}"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8699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73AF2-6B23-4ADA-A60A-9FA5B08D3036}" type="datetimeFigureOut">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1834F-4C29-47A8-B25B-F75C40AB734D}" type="slidenum">
              <a:rPr lang="en-US" smtClean="0"/>
              <a:t>‹#›</a:t>
            </a:fld>
            <a:endParaRPr lang="en-US" dirty="0"/>
          </a:p>
        </p:txBody>
      </p:sp>
    </p:spTree>
    <p:extLst>
      <p:ext uri="{BB962C8B-B14F-4D97-AF65-F5344CB8AC3E}">
        <p14:creationId xmlns:p14="http://schemas.microsoft.com/office/powerpoint/2010/main" val="1024907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73AF2-6B23-4ADA-A60A-9FA5B08D3036}" type="datetimeFigureOut">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1834F-4C29-47A8-B25B-F75C40AB734D}"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3640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73AF2-6B23-4ADA-A60A-9FA5B08D3036}" type="datetimeFigureOut">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1834F-4C29-47A8-B25B-F75C40AB734D}"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331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73AF2-6B23-4ADA-A60A-9FA5B08D3036}" type="datetimeFigureOut">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1834F-4C29-47A8-B25B-F75C40AB734D}"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91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73AF2-6B23-4ADA-A60A-9FA5B08D3036}" type="datetimeFigureOut">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1834F-4C29-47A8-B25B-F75C40AB734D}"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324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73AF2-6B23-4ADA-A60A-9FA5B08D3036}" type="datetimeFigureOut">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1834F-4C29-47A8-B25B-F75C40AB734D}" type="slidenum">
              <a:rPr lang="en-US" smtClean="0"/>
              <a:t>‹#›</a:t>
            </a:fld>
            <a:endParaRPr lang="en-US" dirty="0"/>
          </a:p>
        </p:txBody>
      </p:sp>
    </p:spTree>
    <p:extLst>
      <p:ext uri="{BB962C8B-B14F-4D97-AF65-F5344CB8AC3E}">
        <p14:creationId xmlns:p14="http://schemas.microsoft.com/office/powerpoint/2010/main" val="63402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D73AF2-6B23-4ADA-A60A-9FA5B08D3036}" type="datetimeFigureOut">
              <a:rPr lang="en-US" smtClean="0"/>
              <a:t>7/9/2021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71834F-4C29-47A8-B25B-F75C40AB734D}"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091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D73AF2-6B23-4ADA-A60A-9FA5B08D3036}" type="datetimeFigureOut">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71834F-4C29-47A8-B25B-F75C40AB734D}" type="slidenum">
              <a:rPr lang="en-US" smtClean="0"/>
              <a:t>‹#›</a:t>
            </a:fld>
            <a:endParaRPr lang="en-US" dirty="0"/>
          </a:p>
        </p:txBody>
      </p:sp>
    </p:spTree>
    <p:extLst>
      <p:ext uri="{BB962C8B-B14F-4D97-AF65-F5344CB8AC3E}">
        <p14:creationId xmlns:p14="http://schemas.microsoft.com/office/powerpoint/2010/main" val="44820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D73AF2-6B23-4ADA-A60A-9FA5B08D3036}" type="datetimeFigureOut">
              <a:rPr lang="en-US" smtClean="0"/>
              <a:t>7/9/2021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A71834F-4C29-47A8-B25B-F75C40AB734D}"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9287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D73AF2-6B23-4ADA-A60A-9FA5B08D3036}" type="datetimeFigureOut">
              <a:rPr lang="en-US" smtClean="0"/>
              <a:t>7/9/2021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71834F-4C29-47A8-B25B-F75C40AB734D}"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63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D73AF2-6B23-4ADA-A60A-9FA5B08D3036}" type="datetimeFigureOut">
              <a:rPr lang="en-US" smtClean="0"/>
              <a:t>7/9/2021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A71834F-4C29-47A8-B25B-F75C40AB734D}" type="slidenum">
              <a:rPr lang="en-US" smtClean="0"/>
              <a:t>‹#›</a:t>
            </a:fld>
            <a:endParaRPr lang="en-US" dirty="0"/>
          </a:p>
        </p:txBody>
      </p:sp>
    </p:spTree>
    <p:extLst>
      <p:ext uri="{BB962C8B-B14F-4D97-AF65-F5344CB8AC3E}">
        <p14:creationId xmlns:p14="http://schemas.microsoft.com/office/powerpoint/2010/main" val="8971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D73AF2-6B23-4ADA-A60A-9FA5B08D3036}" type="datetimeFigureOut">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71834F-4C29-47A8-B25B-F75C40AB734D}"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292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D73AF2-6B23-4ADA-A60A-9FA5B08D3036}" type="datetimeFigureOut">
              <a:rPr lang="en-US" smtClean="0"/>
              <a:t>7/9/2021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71834F-4C29-47A8-B25B-F75C40AB734D}" type="slidenum">
              <a:rPr lang="en-US" smtClean="0"/>
              <a:t>‹#›</a:t>
            </a:fld>
            <a:endParaRPr lang="en-US" dirty="0"/>
          </a:p>
        </p:txBody>
      </p:sp>
    </p:spTree>
    <p:extLst>
      <p:ext uri="{BB962C8B-B14F-4D97-AF65-F5344CB8AC3E}">
        <p14:creationId xmlns:p14="http://schemas.microsoft.com/office/powerpoint/2010/main" val="1857808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D73AF2-6B23-4ADA-A60A-9FA5B08D3036}" type="datetimeFigureOut">
              <a:rPr lang="en-US" smtClean="0"/>
              <a:t>7/9/2021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71834F-4C29-47A8-B25B-F75C40AB734D}" type="slidenum">
              <a:rPr lang="en-US" smtClean="0"/>
              <a:t>‹#›</a:t>
            </a:fld>
            <a:endParaRPr lang="en-US" dirty="0"/>
          </a:p>
        </p:txBody>
      </p:sp>
    </p:spTree>
    <p:extLst>
      <p:ext uri="{BB962C8B-B14F-4D97-AF65-F5344CB8AC3E}">
        <p14:creationId xmlns:p14="http://schemas.microsoft.com/office/powerpoint/2010/main" val="150208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License Plate Recognition Using Image opencv and pytesseract</a:t>
            </a:r>
          </a:p>
        </p:txBody>
      </p:sp>
      <p:sp>
        <p:nvSpPr>
          <p:cNvPr id="3" name="Subtitle 2"/>
          <p:cNvSpPr>
            <a:spLocks noGrp="1"/>
          </p:cNvSpPr>
          <p:nvPr>
            <p:ph type="subTitle" idx="1"/>
          </p:nvPr>
        </p:nvSpPr>
        <p:spPr>
          <a:xfrm>
            <a:off x="2692398" y="3657597"/>
            <a:ext cx="6815669" cy="399248"/>
          </a:xfrm>
        </p:spPr>
        <p:txBody>
          <a:bodyPr>
            <a:normAutofit lnSpcReduction="10000"/>
          </a:bodyPr>
          <a:lstStyle/>
          <a:p>
            <a:r>
              <a:rPr lang="en-US" dirty="0"/>
              <a:t>Project Group Members:-</a:t>
            </a:r>
          </a:p>
        </p:txBody>
      </p:sp>
      <p:sp>
        <p:nvSpPr>
          <p:cNvPr id="4" name="TextBox 3"/>
          <p:cNvSpPr txBox="1"/>
          <p:nvPr/>
        </p:nvSpPr>
        <p:spPr>
          <a:xfrm>
            <a:off x="6336405" y="4237626"/>
            <a:ext cx="3618964" cy="707886"/>
          </a:xfrm>
          <a:prstGeom prst="rect">
            <a:avLst/>
          </a:prstGeom>
          <a:noFill/>
        </p:spPr>
        <p:txBody>
          <a:bodyPr wrap="square" rtlCol="0">
            <a:spAutoFit/>
          </a:bodyPr>
          <a:lstStyle/>
          <a:p>
            <a:r>
              <a:rPr lang="en-US" sz="2000" dirty="0"/>
              <a:t>Anushka Sur             119A2008</a:t>
            </a:r>
          </a:p>
          <a:p>
            <a:r>
              <a:rPr lang="en-US" sz="2000" dirty="0"/>
              <a:t>Dhruv R Suvarna     119A2015</a:t>
            </a:r>
          </a:p>
        </p:txBody>
      </p:sp>
      <p:sp>
        <p:nvSpPr>
          <p:cNvPr id="5" name="TextBox 4"/>
          <p:cNvSpPr txBox="1"/>
          <p:nvPr/>
        </p:nvSpPr>
        <p:spPr>
          <a:xfrm>
            <a:off x="2692398" y="4237626"/>
            <a:ext cx="3373551" cy="707886"/>
          </a:xfrm>
          <a:prstGeom prst="rect">
            <a:avLst/>
          </a:prstGeom>
          <a:noFill/>
        </p:spPr>
        <p:txBody>
          <a:bodyPr wrap="square" rtlCol="0">
            <a:spAutoFit/>
          </a:bodyPr>
          <a:lstStyle/>
          <a:p>
            <a:r>
              <a:rPr lang="en-US" sz="2000" dirty="0"/>
              <a:t>Akaash V.R.               119A2006</a:t>
            </a:r>
          </a:p>
          <a:p>
            <a:r>
              <a:rPr lang="en-US" sz="2000" dirty="0"/>
              <a:t>Darshan Sonawane    119A2012</a:t>
            </a:r>
          </a:p>
        </p:txBody>
      </p:sp>
    </p:spTree>
    <p:extLst>
      <p:ext uri="{BB962C8B-B14F-4D97-AF65-F5344CB8AC3E}">
        <p14:creationId xmlns:p14="http://schemas.microsoft.com/office/powerpoint/2010/main" val="3520663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17334" b="8896"/>
          <a:stretch/>
        </p:blipFill>
        <p:spPr>
          <a:xfrm>
            <a:off x="983309" y="779087"/>
            <a:ext cx="7967508" cy="5332600"/>
          </a:xfrm>
          <a:prstGeom prst="rect">
            <a:avLst/>
          </a:prstGeom>
        </p:spPr>
      </p:pic>
    </p:spTree>
    <p:extLst>
      <p:ext uri="{BB962C8B-B14F-4D97-AF65-F5344CB8AC3E}">
        <p14:creationId xmlns:p14="http://schemas.microsoft.com/office/powerpoint/2010/main" val="124902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9738"/>
          <a:stretch/>
        </p:blipFill>
        <p:spPr>
          <a:xfrm>
            <a:off x="1110853" y="1248275"/>
            <a:ext cx="9063457" cy="1868412"/>
          </a:xfrm>
          <a:prstGeom prst="rect">
            <a:avLst/>
          </a:prstGeom>
        </p:spPr>
      </p:pic>
    </p:spTree>
    <p:extLst>
      <p:ext uri="{BB962C8B-B14F-4D97-AF65-F5344CB8AC3E}">
        <p14:creationId xmlns:p14="http://schemas.microsoft.com/office/powerpoint/2010/main" val="354680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8139" y="906387"/>
            <a:ext cx="4255773" cy="3754874"/>
          </a:xfrm>
          <a:prstGeom prst="rect">
            <a:avLst/>
          </a:prstGeom>
        </p:spPr>
        <p:txBody>
          <a:bodyPr wrap="square">
            <a:spAutoFit/>
          </a:bodyPr>
          <a:lstStyle/>
          <a:p>
            <a:r>
              <a:rPr lang="en-US" sz="4400" dirty="0">
                <a:ln w="3175" cmpd="sng">
                  <a:noFill/>
                </a:ln>
                <a:solidFill>
                  <a:prstClr val="black">
                    <a:lumMod val="85000"/>
                    <a:lumOff val="15000"/>
                  </a:prstClr>
                </a:solidFill>
                <a:ea typeface="+mj-ea"/>
                <a:cs typeface="+mj-cs"/>
              </a:rPr>
              <a:t>Results/Output:-</a:t>
            </a:r>
          </a:p>
          <a:p>
            <a:pPr lvl="7"/>
            <a:endParaRPr lang="en-US" sz="4400" dirty="0">
              <a:ln w="3175" cmpd="sng">
                <a:noFill/>
              </a:ln>
              <a:solidFill>
                <a:prstClr val="black">
                  <a:lumMod val="85000"/>
                  <a:lumOff val="15000"/>
                </a:prstClr>
              </a:solidFill>
              <a:ea typeface="+mj-ea"/>
              <a:cs typeface="+mj-cs"/>
            </a:endParaRPr>
          </a:p>
          <a:p>
            <a:endParaRPr lang="en-US" sz="4400" dirty="0">
              <a:ln w="3175" cmpd="sng">
                <a:noFill/>
              </a:ln>
              <a:solidFill>
                <a:prstClr val="black">
                  <a:lumMod val="85000"/>
                  <a:lumOff val="15000"/>
                </a:prstClr>
              </a:solidFill>
              <a:ea typeface="+mj-ea"/>
              <a:cs typeface="+mj-cs"/>
            </a:endParaRPr>
          </a:p>
          <a:p>
            <a:endParaRPr lang="en-US" sz="4400" dirty="0">
              <a:ln w="3175" cmpd="sng">
                <a:noFill/>
              </a:ln>
              <a:solidFill>
                <a:prstClr val="black">
                  <a:lumMod val="85000"/>
                  <a:lumOff val="15000"/>
                </a:prstClr>
              </a:solidFill>
              <a:ea typeface="+mj-ea"/>
              <a:cs typeface="+mj-cs"/>
            </a:endParaRPr>
          </a:p>
          <a:p>
            <a:endParaRPr lang="en-US" sz="4400" dirty="0">
              <a:ln w="3175" cmpd="sng">
                <a:noFill/>
              </a:ln>
              <a:solidFill>
                <a:prstClr val="black">
                  <a:lumMod val="85000"/>
                  <a:lumOff val="15000"/>
                </a:prstClr>
              </a:solidFill>
              <a:ea typeface="+mj-ea"/>
              <a:cs typeface="+mj-cs"/>
            </a:endParaRPr>
          </a:p>
          <a:p>
            <a:endParaRPr lang="en-US" dirty="0"/>
          </a:p>
        </p:txBody>
      </p:sp>
      <p:pic>
        <p:nvPicPr>
          <p:cNvPr id="3" name="Picture 2">
            <a:extLst>
              <a:ext uri="{FF2B5EF4-FFF2-40B4-BE49-F238E27FC236}">
                <a16:creationId xmlns:a16="http://schemas.microsoft.com/office/drawing/2014/main" id="{C745F144-033C-4E44-BDDF-30CE36D2F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39" y="1643269"/>
            <a:ext cx="3114995" cy="4149173"/>
          </a:xfrm>
          <a:prstGeom prst="rect">
            <a:avLst/>
          </a:prstGeom>
        </p:spPr>
      </p:pic>
      <p:pic>
        <p:nvPicPr>
          <p:cNvPr id="6" name="Picture 5">
            <a:extLst>
              <a:ext uri="{FF2B5EF4-FFF2-40B4-BE49-F238E27FC236}">
                <a16:creationId xmlns:a16="http://schemas.microsoft.com/office/drawing/2014/main" id="{38A0E833-2C0E-425E-BFF5-BE404BC55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8419" y="1643268"/>
            <a:ext cx="3114995" cy="4149174"/>
          </a:xfrm>
          <a:prstGeom prst="rect">
            <a:avLst/>
          </a:prstGeom>
        </p:spPr>
      </p:pic>
      <p:pic>
        <p:nvPicPr>
          <p:cNvPr id="8" name="Picture 7">
            <a:extLst>
              <a:ext uri="{FF2B5EF4-FFF2-40B4-BE49-F238E27FC236}">
                <a16:creationId xmlns:a16="http://schemas.microsoft.com/office/drawing/2014/main" id="{39C7FCB7-5BF9-43ED-B004-4AEC4044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6378" y="1643266"/>
            <a:ext cx="3114996" cy="4149176"/>
          </a:xfrm>
          <a:prstGeom prst="rect">
            <a:avLst/>
          </a:prstGeom>
        </p:spPr>
      </p:pic>
    </p:spTree>
    <p:extLst>
      <p:ext uri="{BB962C8B-B14F-4D97-AF65-F5344CB8AC3E}">
        <p14:creationId xmlns:p14="http://schemas.microsoft.com/office/powerpoint/2010/main" val="2043834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A2A4C4-86B9-43B4-95A2-6281BCF9E8FD}"/>
              </a:ext>
            </a:extLst>
          </p:cNvPr>
          <p:cNvSpPr txBox="1"/>
          <p:nvPr/>
        </p:nvSpPr>
        <p:spPr>
          <a:xfrm>
            <a:off x="795130" y="1007164"/>
            <a:ext cx="10601739" cy="1446550"/>
          </a:xfrm>
          <a:prstGeom prst="rect">
            <a:avLst/>
          </a:prstGeom>
          <a:noFill/>
        </p:spPr>
        <p:txBody>
          <a:bodyPr wrap="square" rtlCol="0">
            <a:spAutoFit/>
          </a:bodyPr>
          <a:lstStyle/>
          <a:p>
            <a:r>
              <a:rPr lang="en-US" sz="4400" dirty="0"/>
              <a:t>Result/Output:-</a:t>
            </a:r>
          </a:p>
          <a:p>
            <a:endParaRPr lang="en-IN" sz="4400" dirty="0"/>
          </a:p>
        </p:txBody>
      </p:sp>
      <p:pic>
        <p:nvPicPr>
          <p:cNvPr id="4" name="Picture 3">
            <a:extLst>
              <a:ext uri="{FF2B5EF4-FFF2-40B4-BE49-F238E27FC236}">
                <a16:creationId xmlns:a16="http://schemas.microsoft.com/office/drawing/2014/main" id="{40B058A5-2D57-42C7-ACD5-A4B36583C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819" y="1730439"/>
            <a:ext cx="3293145" cy="4386469"/>
          </a:xfrm>
          <a:prstGeom prst="rect">
            <a:avLst/>
          </a:prstGeom>
        </p:spPr>
      </p:pic>
      <p:pic>
        <p:nvPicPr>
          <p:cNvPr id="6" name="Picture 5">
            <a:extLst>
              <a:ext uri="{FF2B5EF4-FFF2-40B4-BE49-F238E27FC236}">
                <a16:creationId xmlns:a16="http://schemas.microsoft.com/office/drawing/2014/main" id="{83FD23F7-8AF2-40D2-BA2E-BB2AFCD89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2233" y="2856060"/>
            <a:ext cx="5529382" cy="1548227"/>
          </a:xfrm>
          <a:prstGeom prst="rect">
            <a:avLst/>
          </a:prstGeom>
        </p:spPr>
      </p:pic>
    </p:spTree>
    <p:extLst>
      <p:ext uri="{BB962C8B-B14F-4D97-AF65-F5344CB8AC3E}">
        <p14:creationId xmlns:p14="http://schemas.microsoft.com/office/powerpoint/2010/main" val="215360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Content Placeholder 3"/>
          <p:cNvSpPr>
            <a:spLocks noGrp="1"/>
          </p:cNvSpPr>
          <p:nvPr>
            <p:ph sz="half" idx="2"/>
          </p:nvPr>
        </p:nvSpPr>
        <p:spPr>
          <a:xfrm>
            <a:off x="1388880" y="2564534"/>
            <a:ext cx="9507718" cy="1303868"/>
          </a:xfrm>
        </p:spPr>
        <p:txBody>
          <a:bodyPr>
            <a:normAutofit/>
          </a:bodyPr>
          <a:lstStyle/>
          <a:p>
            <a:pPr marL="0" indent="0">
              <a:buNone/>
            </a:pPr>
            <a:r>
              <a:rPr lang="en-US" dirty="0">
                <a:effectLst/>
                <a:latin typeface="+mj-lt"/>
                <a:ea typeface="Calibri" panose="020F0502020204030204" pitchFamily="34" charset="0"/>
                <a:cs typeface="Times New Roman" panose="02020603050405020304" pitchFamily="18" charset="0"/>
              </a:rPr>
              <a:t>Hence with the help of this project, we have finally understood the concept of image processing with the help of </a:t>
            </a:r>
            <a:r>
              <a:rPr lang="en-US" dirty="0" err="1">
                <a:effectLst/>
                <a:latin typeface="+mj-lt"/>
                <a:ea typeface="Calibri" panose="020F0502020204030204" pitchFamily="34" charset="0"/>
                <a:cs typeface="Times New Roman" panose="02020603050405020304" pitchFamily="18" charset="0"/>
              </a:rPr>
              <a:t>opencv</a:t>
            </a:r>
            <a:r>
              <a:rPr lang="en-US" dirty="0">
                <a:effectLst/>
                <a:latin typeface="+mj-lt"/>
                <a:ea typeface="Calibri" panose="020F0502020204030204" pitchFamily="34" charset="0"/>
                <a:cs typeface="Times New Roman" panose="02020603050405020304" pitchFamily="18" charset="0"/>
              </a:rPr>
              <a:t> and </a:t>
            </a:r>
            <a:r>
              <a:rPr lang="en-US" dirty="0" err="1">
                <a:effectLst/>
                <a:latin typeface="+mj-lt"/>
                <a:ea typeface="Calibri" panose="020F0502020204030204" pitchFamily="34" charset="0"/>
                <a:cs typeface="Times New Roman" panose="02020603050405020304" pitchFamily="18" charset="0"/>
              </a:rPr>
              <a:t>pytesseract</a:t>
            </a:r>
            <a:r>
              <a:rPr lang="en-US" dirty="0">
                <a:effectLst/>
                <a:latin typeface="+mj-lt"/>
                <a:ea typeface="Calibri" panose="020F0502020204030204" pitchFamily="34" charset="0"/>
                <a:cs typeface="Times New Roman" panose="02020603050405020304" pitchFamily="18" charset="0"/>
              </a:rPr>
              <a:t> and hence we also saw the application regarding with the project.</a:t>
            </a:r>
            <a:endParaRPr lang="en-IN" dirty="0">
              <a:effectLst/>
              <a:latin typeface="+mj-lt"/>
              <a:ea typeface="Calibri" panose="020F0502020204030204" pitchFamily="34" charset="0"/>
              <a:cs typeface="Times New Roman" panose="02020603050405020304" pitchFamily="18" charset="0"/>
            </a:endParaRPr>
          </a:p>
          <a:p>
            <a:pPr marL="0" indent="0">
              <a:buNone/>
            </a:pPr>
            <a:endParaRPr lang="en-US" sz="2800" dirty="0"/>
          </a:p>
        </p:txBody>
      </p:sp>
      <p:sp>
        <p:nvSpPr>
          <p:cNvPr id="13" name="TextBox 12">
            <a:extLst>
              <a:ext uri="{FF2B5EF4-FFF2-40B4-BE49-F238E27FC236}">
                <a16:creationId xmlns:a16="http://schemas.microsoft.com/office/drawing/2014/main" id="{ACCA4AF9-66BE-48B1-A173-B361C81494A6}"/>
              </a:ext>
            </a:extLst>
          </p:cNvPr>
          <p:cNvSpPr txBox="1"/>
          <p:nvPr/>
        </p:nvSpPr>
        <p:spPr>
          <a:xfrm>
            <a:off x="4196499" y="4812417"/>
            <a:ext cx="3799002" cy="769441"/>
          </a:xfrm>
          <a:prstGeom prst="rect">
            <a:avLst/>
          </a:prstGeom>
          <a:noFill/>
        </p:spPr>
        <p:txBody>
          <a:bodyPr wrap="square" rtlCol="0">
            <a:spAutoFit/>
          </a:bodyPr>
          <a:lstStyle/>
          <a:p>
            <a:pPr algn="ctr"/>
            <a:r>
              <a:rPr lang="en-US" sz="4400" dirty="0">
                <a:latin typeface="+mj-lt"/>
              </a:rPr>
              <a:t>THANK-YOU</a:t>
            </a:r>
            <a:endParaRPr lang="en-IN" sz="4400" dirty="0">
              <a:latin typeface="+mj-lt"/>
            </a:endParaRPr>
          </a:p>
        </p:txBody>
      </p:sp>
    </p:spTree>
    <p:extLst>
      <p:ext uri="{BB962C8B-B14F-4D97-AF65-F5344CB8AC3E}">
        <p14:creationId xmlns:p14="http://schemas.microsoft.com/office/powerpoint/2010/main" val="336297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036" y="930618"/>
            <a:ext cx="9007697" cy="614848"/>
          </a:xfrm>
        </p:spPr>
        <p:txBody>
          <a:bodyPr>
            <a:normAutofit fontScale="90000"/>
          </a:bodyPr>
          <a:lstStyle/>
          <a:p>
            <a:pPr algn="l"/>
            <a:r>
              <a:rPr lang="en-US" dirty="0"/>
              <a:t>Objective of the project:-</a:t>
            </a:r>
          </a:p>
        </p:txBody>
      </p:sp>
      <p:sp>
        <p:nvSpPr>
          <p:cNvPr id="3" name="Content Placeholder 2"/>
          <p:cNvSpPr>
            <a:spLocks noGrp="1"/>
          </p:cNvSpPr>
          <p:nvPr>
            <p:ph idx="1"/>
          </p:nvPr>
        </p:nvSpPr>
        <p:spPr/>
        <p:txBody>
          <a:bodyPr/>
          <a:lstStyle/>
          <a:p>
            <a:r>
              <a:rPr lang="en-US" dirty="0"/>
              <a:t>this project aims to recognize license number plates. </a:t>
            </a:r>
          </a:p>
          <a:p>
            <a:r>
              <a:rPr lang="en-US" dirty="0"/>
              <a:t>In order to detect license number plates, we will use </a:t>
            </a:r>
          </a:p>
          <a:p>
            <a:pPr marL="914400" lvl="1" indent="-457200">
              <a:buFont typeface="+mj-lt"/>
              <a:buAutoNum type="arabicPeriod"/>
            </a:pPr>
            <a:r>
              <a:rPr lang="en-US" dirty="0"/>
              <a:t>OpenCV to identify number plates from the images uploaded.</a:t>
            </a:r>
          </a:p>
          <a:p>
            <a:pPr marL="914400" lvl="1" indent="-457200">
              <a:buFont typeface="+mj-lt"/>
              <a:buAutoNum type="arabicPeriod"/>
            </a:pPr>
            <a:r>
              <a:rPr lang="en-US" dirty="0"/>
              <a:t>Python pytesseract to extract characters and digits from the number plates.</a:t>
            </a:r>
          </a:p>
        </p:txBody>
      </p:sp>
    </p:spTree>
    <p:extLst>
      <p:ext uri="{BB962C8B-B14F-4D97-AF65-F5344CB8AC3E}">
        <p14:creationId xmlns:p14="http://schemas.microsoft.com/office/powerpoint/2010/main" val="3930745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309" y="930616"/>
            <a:ext cx="8853150" cy="511817"/>
          </a:xfrm>
        </p:spPr>
        <p:txBody>
          <a:bodyPr>
            <a:normAutofit fontScale="90000"/>
          </a:bodyPr>
          <a:lstStyle/>
          <a:p>
            <a:pPr algn="l"/>
            <a:r>
              <a:rPr lang="en-US" dirty="0"/>
              <a:t>Details of Dataset:-</a:t>
            </a:r>
          </a:p>
        </p:txBody>
      </p:sp>
      <p:sp>
        <p:nvSpPr>
          <p:cNvPr id="3" name="Content Placeholder 2"/>
          <p:cNvSpPr>
            <a:spLocks noGrp="1"/>
          </p:cNvSpPr>
          <p:nvPr>
            <p:ph idx="1"/>
          </p:nvPr>
        </p:nvSpPr>
        <p:spPr/>
        <p:txBody>
          <a:bodyPr/>
          <a:lstStyle/>
          <a:p>
            <a:r>
              <a:rPr lang="en-US" dirty="0"/>
              <a:t>The dataset given to input includes a folder consisting of 100 car images.</a:t>
            </a:r>
          </a:p>
          <a:p>
            <a:endParaRPr lang="en-US" dirty="0"/>
          </a:p>
          <a:p>
            <a:r>
              <a:rPr lang="en-US" dirty="0"/>
              <a:t>The dataset stored in the output includes the total number of license plates detected with their date, day and time provided respectively.</a:t>
            </a:r>
          </a:p>
        </p:txBody>
      </p:sp>
    </p:spTree>
    <p:extLst>
      <p:ext uri="{BB962C8B-B14F-4D97-AF65-F5344CB8AC3E}">
        <p14:creationId xmlns:p14="http://schemas.microsoft.com/office/powerpoint/2010/main" val="147072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Preprocessing:-</a:t>
            </a:r>
          </a:p>
        </p:txBody>
      </p:sp>
      <p:sp>
        <p:nvSpPr>
          <p:cNvPr id="3" name="Content Placeholder 2"/>
          <p:cNvSpPr>
            <a:spLocks noGrp="1"/>
          </p:cNvSpPr>
          <p:nvPr>
            <p:ph idx="1"/>
          </p:nvPr>
        </p:nvSpPr>
        <p:spPr>
          <a:xfrm>
            <a:off x="1295402" y="2505417"/>
            <a:ext cx="9601196" cy="3650684"/>
          </a:xfrm>
        </p:spPr>
        <p:txBody>
          <a:bodyPr>
            <a:normAutofit lnSpcReduction="10000"/>
          </a:bodyPr>
          <a:lstStyle/>
          <a:p>
            <a:r>
              <a:rPr lang="en-US" dirty="0"/>
              <a:t>For processing the Image as accurately as possible , we need to convert the image to grey scale.</a:t>
            </a:r>
          </a:p>
          <a:p>
            <a:r>
              <a:rPr lang="en-US" dirty="0"/>
              <a:t>Now , we need to smoothen the image but we simultaneously need to make sure that the edges are intact. There is a function in OpenCV that does just that: cv2.bilateralFilter(img, d, sigmaColor1, sigmaColor2) where d is the diameter of each pixel around it.</a:t>
            </a:r>
          </a:p>
          <a:p>
            <a:r>
              <a:rPr lang="en-US" dirty="0"/>
              <a:t>With the help of Canny in OpenCV, we can easily detect edges from the image. This happens with the help of difference of BGR around the given pixels.</a:t>
            </a:r>
          </a:p>
        </p:txBody>
      </p:sp>
    </p:spTree>
    <p:extLst>
      <p:ext uri="{BB962C8B-B14F-4D97-AF65-F5344CB8AC3E}">
        <p14:creationId xmlns:p14="http://schemas.microsoft.com/office/powerpoint/2010/main" val="127857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1047190"/>
            <a:ext cx="10393251" cy="4825937"/>
          </a:xfrm>
          <a:prstGeom prst="rect">
            <a:avLst/>
          </a:prstGeom>
        </p:spPr>
        <p:txBody>
          <a:bodyPr wrap="square">
            <a:spAutoFit/>
          </a:bodyPr>
          <a:lstStyle/>
          <a:p>
            <a:pPr marL="285750" lvl="0" indent="-285750" defTabSz="457200">
              <a:spcBef>
                <a:spcPct val="20000"/>
              </a:spcBef>
              <a:spcAft>
                <a:spcPts val="600"/>
              </a:spcAft>
              <a:buClr>
                <a:srgbClr val="83992A"/>
              </a:buClr>
              <a:buSzPct val="115000"/>
              <a:buFont typeface="Arial"/>
              <a:buChar char="•"/>
            </a:pPr>
            <a:r>
              <a:rPr lang="en-US" sz="2400" dirty="0">
                <a:solidFill>
                  <a:prstClr val="black">
                    <a:lumMod val="85000"/>
                    <a:lumOff val="15000"/>
                  </a:prstClr>
                </a:solidFill>
              </a:rPr>
              <a:t>Now that we have the edges , let’s convert them into contours (Contour are basically line joining all the points along the boundary of an image that are having the same intensity). This is implemented by findContours() function which takes edges as argument. And also if we have to find the contour of a straight line. We need just two endpoints of that line. This is what cv2.CHAIN_APPROX_SIMPLE does. It removes all redundant points and compresses the contour, thereby saving memory.</a:t>
            </a:r>
          </a:p>
          <a:p>
            <a:pPr marL="285750" lvl="0" indent="-285750" defTabSz="457200">
              <a:spcBef>
                <a:spcPct val="20000"/>
              </a:spcBef>
              <a:spcAft>
                <a:spcPts val="600"/>
              </a:spcAft>
              <a:buClr>
                <a:srgbClr val="83992A"/>
              </a:buClr>
              <a:buSzPct val="115000"/>
              <a:buFont typeface="Arial"/>
              <a:buChar char="•"/>
            </a:pPr>
            <a:r>
              <a:rPr lang="en-US" sz="2400" dirty="0">
                <a:solidFill>
                  <a:prstClr val="black">
                    <a:lumMod val="85000"/>
                    <a:lumOff val="15000"/>
                  </a:prstClr>
                </a:solidFill>
              </a:rPr>
              <a:t>As we can clearly see the contours, let’s plot them on to our image using drawContours(). All we have to do here is pass -1 in 2nd parameter to indicate that we want to draw all the detected contours:_ = cv2.drawContours(image_copy, cnts, -1, 55 ,0)</a:t>
            </a:r>
          </a:p>
          <a:p>
            <a:pPr marL="285750" lvl="0" indent="-285750" defTabSz="457200">
              <a:spcBef>
                <a:spcPct val="20000"/>
              </a:spcBef>
              <a:spcAft>
                <a:spcPts val="600"/>
              </a:spcAft>
              <a:buClr>
                <a:srgbClr val="83992A"/>
              </a:buClr>
              <a:buSzPct val="115000"/>
              <a:buFont typeface="Arial"/>
              <a:buChar char="•"/>
            </a:pPr>
            <a:endParaRPr lang="en-US" sz="2400" dirty="0">
              <a:solidFill>
                <a:prstClr val="black">
                  <a:lumMod val="85000"/>
                  <a:lumOff val="15000"/>
                </a:prstClr>
              </a:solidFill>
            </a:endParaRPr>
          </a:p>
        </p:txBody>
      </p:sp>
    </p:spTree>
    <p:extLst>
      <p:ext uri="{BB962C8B-B14F-4D97-AF65-F5344CB8AC3E}">
        <p14:creationId xmlns:p14="http://schemas.microsoft.com/office/powerpoint/2010/main" val="72379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5637" y="665018"/>
            <a:ext cx="10930650" cy="7291227"/>
          </a:xfrm>
          <a:prstGeom prst="rect">
            <a:avLst/>
          </a:prstGeom>
        </p:spPr>
        <p:txBody>
          <a:bodyPr wrap="square">
            <a:spAutoFit/>
          </a:bodyPr>
          <a:lstStyle/>
          <a:p>
            <a:pPr lvl="1" defTabSz="457200">
              <a:spcBef>
                <a:spcPct val="20000"/>
              </a:spcBef>
              <a:spcAft>
                <a:spcPts val="600"/>
              </a:spcAft>
              <a:buClr>
                <a:srgbClr val="83992A"/>
              </a:buClr>
              <a:buSzPct val="115000"/>
            </a:pPr>
            <a:r>
              <a:rPr lang="en-US" sz="2400" dirty="0">
                <a:solidFill>
                  <a:prstClr val="black">
                    <a:lumMod val="85000"/>
                    <a:lumOff val="15000"/>
                  </a:prstClr>
                </a:solidFill>
              </a:rPr>
              <a:t>count =0</a:t>
            </a:r>
          </a:p>
          <a:p>
            <a:pPr lvl="1" defTabSz="457200">
              <a:spcBef>
                <a:spcPct val="20000"/>
              </a:spcBef>
              <a:spcAft>
                <a:spcPts val="600"/>
              </a:spcAft>
              <a:buClr>
                <a:srgbClr val="83992A"/>
              </a:buClr>
              <a:buSzPct val="115000"/>
            </a:pPr>
            <a:r>
              <a:rPr lang="en-US" sz="2400" dirty="0">
                <a:solidFill>
                  <a:prstClr val="black">
                    <a:lumMod val="85000"/>
                    <a:lumOff val="15000"/>
                  </a:prstClr>
                </a:solidFill>
              </a:rPr>
              <a:t>For c in cnts</a:t>
            </a:r>
          </a:p>
          <a:p>
            <a:pPr lvl="1" defTabSz="457200">
              <a:spcBef>
                <a:spcPct val="20000"/>
              </a:spcBef>
              <a:spcAft>
                <a:spcPts val="600"/>
              </a:spcAft>
              <a:buClr>
                <a:srgbClr val="83992A"/>
              </a:buClr>
              <a:buSzPct val="115000"/>
            </a:pPr>
            <a:r>
              <a:rPr lang="en-US" sz="2400" dirty="0">
                <a:solidFill>
                  <a:prstClr val="black">
                    <a:lumMod val="85000"/>
                    <a:lumOff val="15000"/>
                  </a:prstClr>
                </a:solidFill>
              </a:rPr>
              <a:t>peri = cv2.arcLength(c, True) </a:t>
            </a:r>
          </a:p>
          <a:p>
            <a:pPr lvl="1" defTabSz="457200">
              <a:spcBef>
                <a:spcPct val="20000"/>
              </a:spcBef>
              <a:spcAft>
                <a:spcPts val="600"/>
              </a:spcAft>
              <a:buClr>
                <a:srgbClr val="83992A"/>
              </a:buClr>
              <a:buSzPct val="115000"/>
            </a:pPr>
            <a:r>
              <a:rPr lang="en-US" sz="2400" dirty="0">
                <a:solidFill>
                  <a:prstClr val="black">
                    <a:lumMod val="85000"/>
                    <a:lumOff val="15000"/>
                  </a:prstClr>
                </a:solidFill>
              </a:rPr>
              <a:t>approx = cv2.approxPolyDP(c, 0.02 * perimeter, True) </a:t>
            </a:r>
          </a:p>
          <a:p>
            <a:pPr lvl="1" defTabSz="457200">
              <a:spcBef>
                <a:spcPct val="20000"/>
              </a:spcBef>
              <a:spcAft>
                <a:spcPts val="600"/>
              </a:spcAft>
              <a:buClr>
                <a:srgbClr val="83992A"/>
              </a:buClr>
              <a:buSzPct val="115000"/>
            </a:pPr>
            <a:r>
              <a:rPr lang="en-US" sz="2400" dirty="0">
                <a:solidFill>
                  <a:prstClr val="black">
                    <a:lumMod val="85000"/>
                    <a:lumOff val="15000"/>
                  </a:prstClr>
                </a:solidFill>
              </a:rPr>
              <a:t>if len(approx) == 4: </a:t>
            </a:r>
          </a:p>
          <a:p>
            <a:pPr lvl="1" defTabSz="457200">
              <a:spcBef>
                <a:spcPct val="20000"/>
              </a:spcBef>
              <a:spcAft>
                <a:spcPts val="600"/>
              </a:spcAft>
              <a:buClr>
                <a:srgbClr val="83992A"/>
              </a:buClr>
              <a:buSzPct val="115000"/>
            </a:pPr>
            <a:r>
              <a:rPr lang="en-US" sz="2400" dirty="0">
                <a:solidFill>
                  <a:prstClr val="black">
                    <a:lumMod val="85000"/>
                    <a:lumOff val="15000"/>
                  </a:prstClr>
                </a:solidFill>
              </a:rPr>
              <a:t>NumberPlateCnt = approx.</a:t>
            </a:r>
          </a:p>
          <a:p>
            <a:pPr marL="800100" lvl="1" indent="-342900" defTabSz="457200">
              <a:spcBef>
                <a:spcPct val="20000"/>
              </a:spcBef>
              <a:spcAft>
                <a:spcPts val="600"/>
              </a:spcAft>
              <a:buClr>
                <a:srgbClr val="83992A"/>
              </a:buClr>
              <a:buSzPct val="115000"/>
              <a:buFont typeface="Arial" panose="020B0604020202020204" pitchFamily="34" charset="0"/>
              <a:buChar char="•"/>
            </a:pPr>
            <a:r>
              <a:rPr lang="en-US" sz="2400" dirty="0">
                <a:solidFill>
                  <a:prstClr val="black">
                    <a:lumMod val="85000"/>
                    <a:lumOff val="15000"/>
                  </a:prstClr>
                </a:solidFill>
              </a:rPr>
              <a:t>Character Segmentation: It’s at this stage the characters on the license plate are mapped out and segmented into cropped image.The coordinates of the Contours are now stored and all we need to do is crop the image with the stored coordinates and VOILA! we have the number plate.</a:t>
            </a:r>
          </a:p>
          <a:p>
            <a:pPr marL="800100" lvl="1" indent="-342900" defTabSz="457200">
              <a:spcBef>
                <a:spcPct val="20000"/>
              </a:spcBef>
              <a:spcAft>
                <a:spcPts val="600"/>
              </a:spcAft>
              <a:buClr>
                <a:srgbClr val="83992A"/>
              </a:buClr>
              <a:buSzPct val="115000"/>
              <a:buFont typeface="Arial" panose="020B0604020202020204" pitchFamily="34" charset="0"/>
              <a:buChar char="•"/>
            </a:pPr>
            <a:endParaRPr lang="en-US" sz="2400" dirty="0">
              <a:solidFill>
                <a:prstClr val="black">
                  <a:lumMod val="85000"/>
                  <a:lumOff val="15000"/>
                </a:prstClr>
              </a:solidFill>
            </a:endParaRPr>
          </a:p>
          <a:p>
            <a:pPr lvl="1" defTabSz="457200">
              <a:spcBef>
                <a:spcPct val="20000"/>
              </a:spcBef>
              <a:spcAft>
                <a:spcPts val="600"/>
              </a:spcAft>
              <a:buClr>
                <a:srgbClr val="83992A"/>
              </a:buClr>
              <a:buSzPct val="115000"/>
            </a:pPr>
            <a:endParaRPr lang="en-US" sz="2400" dirty="0">
              <a:solidFill>
                <a:prstClr val="black">
                  <a:lumMod val="85000"/>
                  <a:lumOff val="15000"/>
                </a:prstClr>
              </a:solidFill>
            </a:endParaRPr>
          </a:p>
          <a:p>
            <a:pPr lvl="1" defTabSz="457200">
              <a:spcBef>
                <a:spcPct val="20000"/>
              </a:spcBef>
              <a:spcAft>
                <a:spcPts val="600"/>
              </a:spcAft>
              <a:buClr>
                <a:srgbClr val="83992A"/>
              </a:buClr>
              <a:buSzPct val="115000"/>
            </a:pPr>
            <a:endParaRPr lang="en-US" sz="2400" dirty="0">
              <a:solidFill>
                <a:prstClr val="black">
                  <a:lumMod val="85000"/>
                  <a:lumOff val="15000"/>
                </a:prstClr>
              </a:solidFill>
            </a:endParaRPr>
          </a:p>
          <a:p>
            <a:pPr lvl="1" defTabSz="457200">
              <a:spcBef>
                <a:spcPct val="20000"/>
              </a:spcBef>
              <a:spcAft>
                <a:spcPts val="600"/>
              </a:spcAft>
              <a:buClr>
                <a:srgbClr val="83992A"/>
              </a:buClr>
              <a:buSzPct val="115000"/>
            </a:pPr>
            <a:endParaRPr lang="en-US" sz="2400" dirty="0">
              <a:solidFill>
                <a:prstClr val="black">
                  <a:lumMod val="85000"/>
                  <a:lumOff val="15000"/>
                </a:prstClr>
              </a:solidFill>
            </a:endParaRPr>
          </a:p>
          <a:p>
            <a:pPr lvl="1" defTabSz="457200">
              <a:spcBef>
                <a:spcPct val="20000"/>
              </a:spcBef>
              <a:spcAft>
                <a:spcPts val="600"/>
              </a:spcAft>
              <a:buClr>
                <a:srgbClr val="83992A"/>
              </a:buClr>
              <a:buSzPct val="115000"/>
            </a:pPr>
            <a:endParaRPr lang="en-US" sz="2400" dirty="0">
              <a:solidFill>
                <a:prstClr val="black">
                  <a:lumMod val="85000"/>
                  <a:lumOff val="15000"/>
                </a:prstClr>
              </a:solidFill>
            </a:endParaRPr>
          </a:p>
        </p:txBody>
      </p:sp>
    </p:spTree>
    <p:extLst>
      <p:ext uri="{BB962C8B-B14F-4D97-AF65-F5344CB8AC3E}">
        <p14:creationId xmlns:p14="http://schemas.microsoft.com/office/powerpoint/2010/main" val="153463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4BD82F-3C60-4FDF-995D-175320ACA216}"/>
              </a:ext>
            </a:extLst>
          </p:cNvPr>
          <p:cNvSpPr txBox="1"/>
          <p:nvPr/>
        </p:nvSpPr>
        <p:spPr>
          <a:xfrm>
            <a:off x="821635" y="874643"/>
            <a:ext cx="10296939"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Character Recognition: This is where we wrap things up. The characters earlier segmented are identified here. We also need to extract the text from the image which is supported by pytesseract :text = p.image_to_string(plate, lang=”eng”)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Next we will be storing data of licence plate with date,day and time in data.csv</a:t>
            </a:r>
          </a:p>
          <a:p>
            <a:pPr marL="342900" indent="-342900">
              <a:buFont typeface="Arial" panose="020B0604020202020204" pitchFamily="34" charset="0"/>
              <a:buChar char="•"/>
            </a:pPr>
            <a:endParaRPr lang="en-US" sz="2400" dirty="0"/>
          </a:p>
          <a:p>
            <a:pPr algn="ctr"/>
            <a:r>
              <a:rPr lang="en-US" sz="2400" dirty="0"/>
              <a:t>df = pd.DataFrame(raw_data)</a:t>
            </a:r>
          </a:p>
          <a:p>
            <a:pPr algn="ctr"/>
            <a:r>
              <a:rPr lang="en-US" sz="2400" dirty="0"/>
              <a:t>df.to_csv('data.csv',mode='a’)</a:t>
            </a:r>
          </a:p>
          <a:p>
            <a:pPr algn="ctr"/>
            <a:r>
              <a:rPr lang="en-US" sz="2400" dirty="0"/>
              <a:t>print("Detected Number is: ",text)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325485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Text Placeholder 2"/>
          <p:cNvSpPr>
            <a:spLocks noGrp="1"/>
          </p:cNvSpPr>
          <p:nvPr>
            <p:ph type="body" idx="1"/>
          </p:nvPr>
        </p:nvSpPr>
        <p:spPr/>
        <p:txBody>
          <a:bodyPr/>
          <a:lstStyle/>
          <a:p>
            <a:pPr algn="ctr"/>
            <a:r>
              <a:rPr lang="en-US" b="1" dirty="0"/>
              <a:t>OpenCV</a:t>
            </a:r>
          </a:p>
        </p:txBody>
      </p:sp>
      <p:sp>
        <p:nvSpPr>
          <p:cNvPr id="4" name="Content Placeholder 3"/>
          <p:cNvSpPr>
            <a:spLocks noGrp="1"/>
          </p:cNvSpPr>
          <p:nvPr>
            <p:ph sz="half" idx="2"/>
          </p:nvPr>
        </p:nvSpPr>
        <p:spPr/>
        <p:txBody>
          <a:bodyPr>
            <a:normAutofit/>
          </a:bodyPr>
          <a:lstStyle/>
          <a:p>
            <a:r>
              <a:rPr lang="en-US" sz="2800" dirty="0"/>
              <a:t>It is an open-source machine learning library and provides a common infrastructure for computer vision.</a:t>
            </a:r>
          </a:p>
        </p:txBody>
      </p:sp>
      <p:sp>
        <p:nvSpPr>
          <p:cNvPr id="5" name="Text Placeholder 4"/>
          <p:cNvSpPr>
            <a:spLocks noGrp="1"/>
          </p:cNvSpPr>
          <p:nvPr>
            <p:ph type="body" sz="quarter" idx="3"/>
          </p:nvPr>
        </p:nvSpPr>
        <p:spPr/>
        <p:txBody>
          <a:bodyPr/>
          <a:lstStyle/>
          <a:p>
            <a:pPr algn="ctr"/>
            <a:r>
              <a:rPr lang="en-US" b="1" dirty="0"/>
              <a:t>Pytesseract</a:t>
            </a:r>
          </a:p>
        </p:txBody>
      </p:sp>
      <p:sp>
        <p:nvSpPr>
          <p:cNvPr id="6" name="Content Placeholder 5"/>
          <p:cNvSpPr>
            <a:spLocks noGrp="1"/>
          </p:cNvSpPr>
          <p:nvPr>
            <p:ph sz="quarter" idx="4"/>
          </p:nvPr>
        </p:nvSpPr>
        <p:spPr>
          <a:xfrm>
            <a:off x="6180669" y="3243262"/>
            <a:ext cx="4895161" cy="2632605"/>
          </a:xfrm>
        </p:spPr>
        <p:txBody>
          <a:bodyPr>
            <a:normAutofit/>
          </a:bodyPr>
          <a:lstStyle/>
          <a:p>
            <a:r>
              <a:rPr lang="en-US" sz="2800" dirty="0"/>
              <a:t>Pytesseract is a Tesseract-OCR Engine to read image types and extract the information present in the image.</a:t>
            </a:r>
          </a:p>
        </p:txBody>
      </p:sp>
    </p:spTree>
    <p:extLst>
      <p:ext uri="{BB962C8B-B14F-4D97-AF65-F5344CB8AC3E}">
        <p14:creationId xmlns:p14="http://schemas.microsoft.com/office/powerpoint/2010/main" val="88593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09820" y="913258"/>
            <a:ext cx="5377479" cy="707886"/>
          </a:xfrm>
          <a:prstGeom prst="rect">
            <a:avLst/>
          </a:prstGeom>
        </p:spPr>
        <p:txBody>
          <a:bodyPr wrap="square">
            <a:spAutoFit/>
          </a:bodyPr>
          <a:lstStyle/>
          <a:p>
            <a:r>
              <a:rPr lang="en-US" sz="4000" dirty="0">
                <a:ln w="3175" cmpd="sng">
                  <a:noFill/>
                </a:ln>
                <a:solidFill>
                  <a:prstClr val="black">
                    <a:lumMod val="85000"/>
                    <a:lumOff val="15000"/>
                  </a:prstClr>
                </a:solidFill>
                <a:ea typeface="+mj-ea"/>
                <a:cs typeface="+mj-cs"/>
              </a:rPr>
              <a:t>Implementation:-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3493" b="2250"/>
          <a:stretch/>
        </p:blipFill>
        <p:spPr>
          <a:xfrm>
            <a:off x="957553" y="1621145"/>
            <a:ext cx="6357648" cy="4354652"/>
          </a:xfrm>
          <a:prstGeom prst="rect">
            <a:avLst/>
          </a:prstGeom>
        </p:spPr>
      </p:pic>
    </p:spTree>
    <p:extLst>
      <p:ext uri="{BB962C8B-B14F-4D97-AF65-F5344CB8AC3E}">
        <p14:creationId xmlns:p14="http://schemas.microsoft.com/office/powerpoint/2010/main" val="40193305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157</TotalTime>
  <Words>666</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License Plate Recognition Using Image opencv and pytesseract</vt:lpstr>
      <vt:lpstr>Objective of the project:-</vt:lpstr>
      <vt:lpstr>Details of Dataset:-</vt:lpstr>
      <vt:lpstr>Data Preprocessing:-</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Plate Recognition Using Image opencv and pytesseract</dc:title>
  <dc:creator>ADMIN</dc:creator>
  <cp:lastModifiedBy>akaash vr</cp:lastModifiedBy>
  <cp:revision>10</cp:revision>
  <dcterms:created xsi:type="dcterms:W3CDTF">2021-07-08T16:57:16Z</dcterms:created>
  <dcterms:modified xsi:type="dcterms:W3CDTF">2021-07-09T07:47:52Z</dcterms:modified>
</cp:coreProperties>
</file>