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092B6D-AE35-44DB-8F6F-1CC113D3973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60318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92B6D-AE35-44DB-8F6F-1CC113D3973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25994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92B6D-AE35-44DB-8F6F-1CC113D3973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128505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92B6D-AE35-44DB-8F6F-1CC113D3973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92289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92B6D-AE35-44DB-8F6F-1CC113D39730}"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187617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092B6D-AE35-44DB-8F6F-1CC113D3973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417164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092B6D-AE35-44DB-8F6F-1CC113D39730}"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352612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92B6D-AE35-44DB-8F6F-1CC113D39730}"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220257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92B6D-AE35-44DB-8F6F-1CC113D39730}"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40181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92B6D-AE35-44DB-8F6F-1CC113D3973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84074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92B6D-AE35-44DB-8F6F-1CC113D39730}"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3FC05-300C-42E5-8A33-5B2884F91F12}" type="slidenum">
              <a:rPr lang="en-US" smtClean="0"/>
              <a:t>‹#›</a:t>
            </a:fld>
            <a:endParaRPr lang="en-US"/>
          </a:p>
        </p:txBody>
      </p:sp>
    </p:spTree>
    <p:extLst>
      <p:ext uri="{BB962C8B-B14F-4D97-AF65-F5344CB8AC3E}">
        <p14:creationId xmlns:p14="http://schemas.microsoft.com/office/powerpoint/2010/main" val="214910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2B6D-AE35-44DB-8F6F-1CC113D39730}" type="datetimeFigureOut">
              <a:rPr lang="en-US" smtClean="0"/>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3FC05-300C-42E5-8A33-5B2884F91F12}" type="slidenum">
              <a:rPr lang="en-US" smtClean="0"/>
              <a:t>‹#›</a:t>
            </a:fld>
            <a:endParaRPr lang="en-US"/>
          </a:p>
        </p:txBody>
      </p:sp>
    </p:spTree>
    <p:extLst>
      <p:ext uri="{BB962C8B-B14F-4D97-AF65-F5344CB8AC3E}">
        <p14:creationId xmlns:p14="http://schemas.microsoft.com/office/powerpoint/2010/main" val="2348900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447799"/>
          </a:xfrm>
        </p:spPr>
        <p:txBody>
          <a:bodyPr/>
          <a:lstStyle/>
          <a:p>
            <a:r>
              <a:rPr lang="en-US" b="1" dirty="0" smtClean="0"/>
              <a:t>LENDING CLUB </a:t>
            </a:r>
            <a:br>
              <a:rPr lang="en-US" b="1" dirty="0" smtClean="0"/>
            </a:br>
            <a:endParaRPr lang="en-US" dirty="0"/>
          </a:p>
        </p:txBody>
      </p:sp>
      <p:sp>
        <p:nvSpPr>
          <p:cNvPr id="3" name="Subtitle 2"/>
          <p:cNvSpPr>
            <a:spLocks noGrp="1"/>
          </p:cNvSpPr>
          <p:nvPr>
            <p:ph type="subTitle" idx="1"/>
          </p:nvPr>
        </p:nvSpPr>
        <p:spPr>
          <a:xfrm>
            <a:off x="838200" y="1828800"/>
            <a:ext cx="7620000" cy="3810000"/>
          </a:xfrm>
        </p:spPr>
        <p:txBody>
          <a:bodyPr>
            <a:normAutofit fontScale="92500"/>
          </a:bodyPr>
          <a:lstStyle/>
          <a:p>
            <a:pPr algn="l"/>
            <a:r>
              <a:rPr lang="en-US" dirty="0" smtClean="0"/>
              <a:t>This assignment will give you an idea about how real business problems are solved using EDA. In this case study, apart from applying the techniques you have learnt in EDA, We will also develop a basic understanding of risk analytics in banking and financial services and understand how data is used to </a:t>
            </a:r>
            <a:r>
              <a:rPr lang="en-US" dirty="0" err="1" smtClean="0"/>
              <a:t>minimise</a:t>
            </a:r>
            <a:r>
              <a:rPr lang="en-US" dirty="0" smtClean="0"/>
              <a:t> the risk of losing money while lending to customers.</a:t>
            </a:r>
          </a:p>
          <a:p>
            <a:endParaRPr lang="en-US" dirty="0"/>
          </a:p>
        </p:txBody>
      </p:sp>
    </p:spTree>
    <p:extLst>
      <p:ext uri="{BB962C8B-B14F-4D97-AF65-F5344CB8AC3E}">
        <p14:creationId xmlns:p14="http://schemas.microsoft.com/office/powerpoint/2010/main" val="2414636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Grp="1" noChangeAspect="1"/>
          </p:cNvPicPr>
          <p:nvPr>
            <p:ph idx="1"/>
          </p:nvPr>
        </p:nvPicPr>
        <p:blipFill rotWithShape="1">
          <a:blip r:embed="rId2">
            <a:extLst>
              <a:ext uri="{28A0092B-C50C-407E-A947-70E740481C1C}">
                <a14:useLocalDpi xmlns:a14="http://schemas.microsoft.com/office/drawing/2010/main" val="0"/>
              </a:ext>
            </a:extLst>
          </a:blip>
          <a:srcRect r="9739"/>
          <a:stretch/>
        </p:blipFill>
        <p:spPr>
          <a:xfrm>
            <a:off x="381000" y="1143000"/>
            <a:ext cx="7831620" cy="4525963"/>
          </a:xfrm>
        </p:spPr>
      </p:pic>
    </p:spTree>
    <p:extLst>
      <p:ext uri="{BB962C8B-B14F-4D97-AF65-F5344CB8AC3E}">
        <p14:creationId xmlns:p14="http://schemas.microsoft.com/office/powerpoint/2010/main" val="1886341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1395046"/>
            <a:ext cx="8610600" cy="5158154"/>
          </a:xfrm>
        </p:spPr>
      </p:pic>
      <p:sp>
        <p:nvSpPr>
          <p:cNvPr id="5" name="Rectangle 4"/>
          <p:cNvSpPr/>
          <p:nvPr/>
        </p:nvSpPr>
        <p:spPr>
          <a:xfrm>
            <a:off x="685800" y="533400"/>
            <a:ext cx="7620000" cy="369332"/>
          </a:xfrm>
          <a:prstGeom prst="rect">
            <a:avLst/>
          </a:prstGeom>
        </p:spPr>
        <p:txBody>
          <a:bodyPr wrap="square">
            <a:spAutoFit/>
          </a:bodyPr>
          <a:lstStyle/>
          <a:p>
            <a:r>
              <a:rPr lang="en-IN" dirty="0" smtClean="0"/>
              <a:t>Heat map-Correlation of different variables</a:t>
            </a:r>
            <a:endParaRPr lang="en-US" dirty="0"/>
          </a:p>
        </p:txBody>
      </p:sp>
    </p:spTree>
    <p:extLst>
      <p:ext uri="{BB962C8B-B14F-4D97-AF65-F5344CB8AC3E}">
        <p14:creationId xmlns:p14="http://schemas.microsoft.com/office/powerpoint/2010/main" val="835279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Higher the loan amount --&gt; higher is the risk of applicants committing a default</a:t>
            </a:r>
          </a:p>
          <a:p>
            <a:r>
              <a:rPr lang="en-US" dirty="0" smtClean="0"/>
              <a:t>Lesser the annual income - higher the rate of default. However, this trend is a little weak. As such, this may not always be true.</a:t>
            </a:r>
          </a:p>
          <a:p>
            <a:r>
              <a:rPr lang="en-US" dirty="0" smtClean="0"/>
              <a:t>There is a strong trend that higher the interest rate --&gt; higher is the likelihood of default. Especially, loans with 20% plus interest rates are significantly prone to default</a:t>
            </a:r>
          </a:p>
          <a:p>
            <a:r>
              <a:rPr lang="en-US" dirty="0" smtClean="0"/>
              <a:t>Higher the installment amount - higher the rate of default. However, this trend is a little weak. As such, this may not always be true.</a:t>
            </a:r>
          </a:p>
          <a:p>
            <a:r>
              <a:rPr lang="en-US" dirty="0" smtClean="0"/>
              <a:t>As Debt-to-Income ratio goes on increasing the likelihood of default also goes on increasing. However, this trend is also little weak</a:t>
            </a:r>
          </a:p>
          <a:p>
            <a:r>
              <a:rPr lang="en-US" b="1" dirty="0" smtClean="0"/>
              <a:t>Lending Club should be extra vigilant while processing &amp; approving a loan application when any of above indicators are observed.</a:t>
            </a:r>
          </a:p>
          <a:p>
            <a:endParaRPr lang="en-US" dirty="0" smtClean="0"/>
          </a:p>
          <a:p>
            <a:endParaRPr lang="en-US" dirty="0"/>
          </a:p>
        </p:txBody>
      </p:sp>
    </p:spTree>
    <p:extLst>
      <p:ext uri="{BB962C8B-B14F-4D97-AF65-F5344CB8AC3E}">
        <p14:creationId xmlns:p14="http://schemas.microsoft.com/office/powerpoint/2010/main" val="3120502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Loan Accepted considering all this conditions</a:t>
            </a:r>
            <a:endParaRPr lang="en-US" dirty="0"/>
          </a:p>
        </p:txBody>
      </p:sp>
      <p:pic>
        <p:nvPicPr>
          <p:cNvPr id="4"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1"/>
            <a:ext cx="4267200" cy="2895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752600"/>
            <a:ext cx="3733229" cy="2954216"/>
          </a:xfrm>
          <a:prstGeom prst="rect">
            <a:avLst/>
          </a:prstGeom>
        </p:spPr>
      </p:pic>
    </p:spTree>
    <p:extLst>
      <p:ext uri="{BB962C8B-B14F-4D97-AF65-F5344CB8AC3E}">
        <p14:creationId xmlns:p14="http://schemas.microsoft.com/office/powerpoint/2010/main" val="3711144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
            <a:ext cx="4056185" cy="3124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20" y="3657600"/>
            <a:ext cx="4043566" cy="2740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06" y="2327628"/>
            <a:ext cx="4801694" cy="2202743"/>
          </a:xfrm>
          <a:prstGeom prst="rect">
            <a:avLst/>
          </a:prstGeom>
        </p:spPr>
      </p:pic>
    </p:spTree>
    <p:extLst>
      <p:ext uri="{BB962C8B-B14F-4D97-AF65-F5344CB8AC3E}">
        <p14:creationId xmlns:p14="http://schemas.microsoft.com/office/powerpoint/2010/main" val="3341544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smtClean="0"/>
              <a:t>To </a:t>
            </a:r>
            <a:r>
              <a:rPr lang="en-US" dirty="0" err="1" smtClean="0"/>
              <a:t>minimise</a:t>
            </a:r>
            <a:r>
              <a:rPr lang="en-US" dirty="0" smtClean="0"/>
              <a:t> the risk of losing money while lending to customers important variables to be taken care of are:-</a:t>
            </a:r>
            <a:endParaRPr lang="en-US" dirty="0"/>
          </a:p>
        </p:txBody>
      </p:sp>
      <p:sp>
        <p:nvSpPr>
          <p:cNvPr id="3" name="Content Placeholder 2"/>
          <p:cNvSpPr>
            <a:spLocks noGrp="1"/>
          </p:cNvSpPr>
          <p:nvPr>
            <p:ph idx="1"/>
          </p:nvPr>
        </p:nvSpPr>
        <p:spPr>
          <a:xfrm>
            <a:off x="457200" y="2514600"/>
            <a:ext cx="8229600" cy="3611563"/>
          </a:xfrm>
        </p:spPr>
        <p:txBody>
          <a:bodyPr>
            <a:normAutofit fontScale="92500" lnSpcReduction="10000"/>
          </a:bodyPr>
          <a:lstStyle/>
          <a:p>
            <a:pPr>
              <a:buFont typeface="+mj-lt"/>
              <a:buAutoNum type="arabicPeriod"/>
            </a:pPr>
            <a:r>
              <a:rPr lang="en-US" dirty="0" smtClean="0">
                <a:solidFill>
                  <a:srgbClr val="000000"/>
                </a:solidFill>
                <a:latin typeface="Helvetica Neue"/>
              </a:rPr>
              <a:t>Loan Amount</a:t>
            </a:r>
          </a:p>
          <a:p>
            <a:pPr>
              <a:buFont typeface="+mj-lt"/>
              <a:buAutoNum type="arabicPeriod"/>
            </a:pPr>
            <a:r>
              <a:rPr lang="en-US" dirty="0" smtClean="0">
                <a:solidFill>
                  <a:srgbClr val="000000"/>
                </a:solidFill>
                <a:latin typeface="Helvetica Neue"/>
              </a:rPr>
              <a:t>Address State</a:t>
            </a:r>
          </a:p>
          <a:p>
            <a:pPr>
              <a:buFont typeface="+mj-lt"/>
              <a:buAutoNum type="arabicPeriod"/>
            </a:pPr>
            <a:r>
              <a:rPr lang="en-US" dirty="0" smtClean="0">
                <a:solidFill>
                  <a:srgbClr val="000000"/>
                </a:solidFill>
                <a:latin typeface="Helvetica Neue"/>
              </a:rPr>
              <a:t>Loan Term</a:t>
            </a:r>
          </a:p>
          <a:p>
            <a:pPr>
              <a:buFont typeface="+mj-lt"/>
              <a:buAutoNum type="arabicPeriod"/>
            </a:pPr>
            <a:r>
              <a:rPr lang="en-US" dirty="0" smtClean="0">
                <a:solidFill>
                  <a:srgbClr val="000000"/>
                </a:solidFill>
                <a:latin typeface="Helvetica Neue"/>
              </a:rPr>
              <a:t>Internal Grade classification of Loan</a:t>
            </a:r>
          </a:p>
          <a:p>
            <a:pPr>
              <a:buFont typeface="+mj-lt"/>
              <a:buAutoNum type="arabicPeriod"/>
            </a:pPr>
            <a:r>
              <a:rPr lang="en-US" dirty="0" smtClean="0">
                <a:solidFill>
                  <a:srgbClr val="000000"/>
                </a:solidFill>
                <a:latin typeface="Helvetica Neue"/>
              </a:rPr>
              <a:t>Employment Length</a:t>
            </a:r>
          </a:p>
          <a:p>
            <a:pPr>
              <a:buFont typeface="+mj-lt"/>
              <a:buAutoNum type="arabicPeriod"/>
            </a:pPr>
            <a:r>
              <a:rPr lang="en-US" dirty="0" smtClean="0">
                <a:solidFill>
                  <a:srgbClr val="000000"/>
                </a:solidFill>
                <a:latin typeface="Helvetica Neue"/>
              </a:rPr>
              <a:t>Interest Rate</a:t>
            </a:r>
          </a:p>
          <a:p>
            <a:pPr>
              <a:buFont typeface="+mj-lt"/>
              <a:buAutoNum type="arabicPeriod"/>
            </a:pPr>
            <a:r>
              <a:rPr lang="en-US" dirty="0" smtClean="0">
                <a:solidFill>
                  <a:srgbClr val="000000"/>
                </a:solidFill>
                <a:latin typeface="Helvetica Neue"/>
              </a:rPr>
              <a:t>Loan Purpose</a:t>
            </a:r>
          </a:p>
          <a:p>
            <a:endParaRPr lang="en-US" dirty="0"/>
          </a:p>
        </p:txBody>
      </p:sp>
    </p:spTree>
    <p:extLst>
      <p:ext uri="{BB962C8B-B14F-4D97-AF65-F5344CB8AC3E}">
        <p14:creationId xmlns:p14="http://schemas.microsoft.com/office/powerpoint/2010/main" val="3889948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Risk Analysis   for  Home ownership and purpose</a:t>
            </a:r>
            <a:endParaRPr lang="en-US" dirty="0"/>
          </a:p>
        </p:txBody>
      </p:sp>
      <p:sp>
        <p:nvSpPr>
          <p:cNvPr id="3" name="Content Placeholder 2"/>
          <p:cNvSpPr>
            <a:spLocks noGrp="1"/>
          </p:cNvSpPr>
          <p:nvPr>
            <p:ph idx="1"/>
          </p:nvPr>
        </p:nvSpPr>
        <p:spPr/>
        <p:txBody>
          <a:bodyPr/>
          <a:lstStyle/>
          <a:p>
            <a:pPr algn="just"/>
            <a:r>
              <a:rPr lang="en-US" dirty="0">
                <a:solidFill>
                  <a:prstClr val="black"/>
                </a:solidFill>
              </a:rPr>
              <a:t>Customers who do not mention their home ownership status properly (home ownership status mentioned as "Others") while applying for loan have more likely to default.</a:t>
            </a:r>
          </a:p>
          <a:p>
            <a:pPr algn="just"/>
            <a:r>
              <a:rPr lang="en-US" b="0" dirty="0" smtClean="0"/>
              <a:t>In the purpose of loan we can see that small business, renewable energy ,educational, are more prone to default.</a:t>
            </a:r>
            <a:endParaRPr lang="en-US" dirty="0" smtClean="0"/>
          </a:p>
          <a:p>
            <a:endParaRPr lang="en-US" dirty="0"/>
          </a:p>
        </p:txBody>
      </p:sp>
    </p:spTree>
    <p:extLst>
      <p:ext uri="{BB962C8B-B14F-4D97-AF65-F5344CB8AC3E}">
        <p14:creationId xmlns:p14="http://schemas.microsoft.com/office/powerpoint/2010/main" val="1572622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1" y="2209800"/>
            <a:ext cx="4768909" cy="3657600"/>
          </a:xfrm>
          <a:prstGeom prst="rect">
            <a:avLst/>
          </a:prstGeom>
        </p:spPr>
      </p:pic>
      <p:sp>
        <p:nvSpPr>
          <p:cNvPr id="5" name="Rectangle 4"/>
          <p:cNvSpPr/>
          <p:nvPr/>
        </p:nvSpPr>
        <p:spPr>
          <a:xfrm>
            <a:off x="685800" y="381001"/>
            <a:ext cx="8229600" cy="369332"/>
          </a:xfrm>
          <a:prstGeom prst="rect">
            <a:avLst/>
          </a:prstGeom>
        </p:spPr>
        <p:txBody>
          <a:bodyPr wrap="square">
            <a:spAutoFit/>
          </a:bodyPr>
          <a:lstStyle/>
          <a:p>
            <a:r>
              <a:rPr lang="en-US" b="0" dirty="0" smtClean="0"/>
              <a:t>Default Rate  V/S  homeownership                   Default Rate v/s Purpose of loan</a:t>
            </a:r>
            <a:endParaRPr lang="en-US" b="0" dirty="0"/>
          </a:p>
        </p:txBody>
      </p:sp>
      <p:pic>
        <p:nvPicPr>
          <p:cNvPr id="6" name="Content Placeholder 3"/>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952999" y="2209800"/>
            <a:ext cx="4191001" cy="2930240"/>
          </a:xfrm>
          <a:prstGeom prst="rect">
            <a:avLst/>
          </a:prstGeom>
        </p:spPr>
      </p:pic>
    </p:spTree>
    <p:extLst>
      <p:ext uri="{BB962C8B-B14F-4D97-AF65-F5344CB8AC3E}">
        <p14:creationId xmlns:p14="http://schemas.microsoft.com/office/powerpoint/2010/main" val="1220201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r>
              <a:rPr lang="en-IN" dirty="0" smtClean="0"/>
              <a:t>Risk analysis for interest rate range  and instalment range </a:t>
            </a:r>
            <a:endParaRPr lang="en-US" dirty="0"/>
          </a:p>
        </p:txBody>
      </p:sp>
      <p:sp>
        <p:nvSpPr>
          <p:cNvPr id="3" name="Content Placeholder 2"/>
          <p:cNvSpPr>
            <a:spLocks noGrp="1"/>
          </p:cNvSpPr>
          <p:nvPr>
            <p:ph idx="1"/>
          </p:nvPr>
        </p:nvSpPr>
        <p:spPr>
          <a:xfrm>
            <a:off x="457200" y="1600201"/>
            <a:ext cx="8229600" cy="2362199"/>
          </a:xfrm>
        </p:spPr>
        <p:txBody>
          <a:bodyPr>
            <a:normAutofit fontScale="77500" lnSpcReduction="20000"/>
          </a:bodyPr>
          <a:lstStyle/>
          <a:p>
            <a:pPr algn="just"/>
            <a:r>
              <a:rPr lang="en-US" b="0" dirty="0" smtClean="0"/>
              <a:t>Higher the installment amount - higher the rate of default. However, this trend is a little weak. As such, this may not always be true.</a:t>
            </a:r>
          </a:p>
          <a:p>
            <a:pPr algn="just"/>
            <a:r>
              <a:rPr lang="en-US" b="0" dirty="0" smtClean="0"/>
              <a:t>There is a strong trend that higher the interest rate --&gt; higher is the likelihood of default. Especially, loans with 20% plus interest rates are significantly prone to default</a:t>
            </a:r>
            <a:r>
              <a:rPr lang="en-US" dirty="0" smtClean="0"/>
              <a:t>.</a:t>
            </a:r>
            <a:endParaRPr lang="en-US" b="0" dirty="0" smtClean="0"/>
          </a:p>
        </p:txBody>
      </p:sp>
      <p:pic>
        <p:nvPicPr>
          <p:cNvPr id="5"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063" y="3493477"/>
            <a:ext cx="4360984" cy="2960784"/>
          </a:xfrm>
          <a:prstGeom prst="rect">
            <a:avLst/>
          </a:prstGeom>
        </p:spPr>
      </p:pic>
    </p:spTree>
    <p:extLst>
      <p:ext uri="{BB962C8B-B14F-4D97-AF65-F5344CB8AC3E}">
        <p14:creationId xmlns:p14="http://schemas.microsoft.com/office/powerpoint/2010/main" val="1864053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51" y="381000"/>
            <a:ext cx="4674665" cy="3582216"/>
          </a:xfrm>
          <a:prstGeom prst="rect">
            <a:avLst/>
          </a:prstGeom>
        </p:spPr>
      </p:pic>
      <p:pic>
        <p:nvPicPr>
          <p:cNvPr id="5"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16" y="2819400"/>
            <a:ext cx="4360984" cy="3886200"/>
          </a:xfrm>
          <a:prstGeom prst="rect">
            <a:avLst/>
          </a:prstGeom>
        </p:spPr>
      </p:pic>
    </p:spTree>
    <p:extLst>
      <p:ext uri="{BB962C8B-B14F-4D97-AF65-F5344CB8AC3E}">
        <p14:creationId xmlns:p14="http://schemas.microsoft.com/office/powerpoint/2010/main" val="1223036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486400"/>
          </a:xfrm>
        </p:spPr>
        <p:txBody>
          <a:bodyPr>
            <a:normAutofit fontScale="90000"/>
          </a:bodyPr>
          <a:lstStyle/>
          <a:p>
            <a:pPr algn="just"/>
            <a:r>
              <a:rPr lang="en-IN" sz="4800" b="1" dirty="0" smtClean="0"/>
              <a:t>Risk Analysis for employment </a:t>
            </a:r>
            <a:r>
              <a:rPr lang="en-IN" sz="4800" dirty="0" smtClean="0"/>
              <a:t/>
            </a:r>
            <a:br>
              <a:rPr lang="en-IN" sz="4800" dirty="0" smtClean="0"/>
            </a:br>
            <a:r>
              <a:rPr lang="en-IN" sz="4800" dirty="0" smtClean="0"/>
              <a:t/>
            </a:r>
            <a:br>
              <a:rPr lang="en-IN" sz="4800" dirty="0" smtClean="0"/>
            </a:br>
            <a:r>
              <a:rPr lang="en-US" dirty="0" smtClean="0">
                <a:solidFill>
                  <a:srgbClr val="000000"/>
                </a:solidFill>
                <a:latin typeface="Helvetica Neue"/>
              </a:rPr>
              <a:t>Customers having no employment experience have highest loan Default rate even though, based on total no. customers with 10 year plus experience have most charged off loans.</a:t>
            </a:r>
            <a:endParaRPr lang="en-US" dirty="0"/>
          </a:p>
        </p:txBody>
      </p:sp>
    </p:spTree>
    <p:extLst>
      <p:ext uri="{BB962C8B-B14F-4D97-AF65-F5344CB8AC3E}">
        <p14:creationId xmlns:p14="http://schemas.microsoft.com/office/powerpoint/2010/main" val="170832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363</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LENDING CLUB  </vt:lpstr>
      <vt:lpstr>Loan Accepted considering all this conditions</vt:lpstr>
      <vt:lpstr>PowerPoint Presentation</vt:lpstr>
      <vt:lpstr>To minimise the risk of losing money while lending to customers important variables to be taken care of are:-</vt:lpstr>
      <vt:lpstr>Risk Analysis   for  Home ownership and purpose</vt:lpstr>
      <vt:lpstr>PowerPoint Presentation</vt:lpstr>
      <vt:lpstr> Risk analysis for interest rate range  and instalment range </vt:lpstr>
      <vt:lpstr>PowerPoint Presentation</vt:lpstr>
      <vt:lpstr>Risk Analysis for employment   Customers having no employment experience have highest loan Default rate even though, based on total no. customers with 10 year plus experience have most charged off loans.</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acer</dc:creator>
  <cp:lastModifiedBy>acer</cp:lastModifiedBy>
  <cp:revision>2</cp:revision>
  <dcterms:created xsi:type="dcterms:W3CDTF">2021-12-04T07:12:51Z</dcterms:created>
  <dcterms:modified xsi:type="dcterms:W3CDTF">2021-12-04T07:30:53Z</dcterms:modified>
</cp:coreProperties>
</file>