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513" r:id="rId3"/>
    <p:sldId id="519" r:id="rId4"/>
    <p:sldId id="529" r:id="rId5"/>
    <p:sldId id="530" r:id="rId6"/>
    <p:sldId id="531" r:id="rId7"/>
    <p:sldId id="521" r:id="rId8"/>
    <p:sldId id="271" r:id="rId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p:cViewPr varScale="1">
        <p:scale>
          <a:sx n="74" d="100"/>
          <a:sy n="74" d="100"/>
        </p:scale>
        <p:origin x="-58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3357626" y="1610309"/>
            <a:ext cx="5476747" cy="1123950"/>
          </a:xfrm>
          <a:prstGeom prst="rect">
            <a:avLst/>
          </a:prstGeom>
        </p:spPr>
        <p:txBody>
          <a:bodyPr wrap="square" lIns="0" tIns="0" rIns="0" bIns="0">
            <a:spAutoFit/>
          </a:bodyPr>
          <a:lstStyle>
            <a:lvl1pPr>
              <a:defRPr sz="3600" b="0" i="0">
                <a:solidFill>
                  <a:srgbClr val="C00000"/>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C55A1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C55A1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3/11/2022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C55A1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3/11/2022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3/11/2022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0646664" y="222504"/>
            <a:ext cx="932687" cy="1399032"/>
          </a:xfrm>
          <a:prstGeom prst="rect">
            <a:avLst/>
          </a:prstGeom>
        </p:spPr>
      </p:pic>
      <p:sp>
        <p:nvSpPr>
          <p:cNvPr id="17" name="bg object 17"/>
          <p:cNvSpPr/>
          <p:nvPr/>
        </p:nvSpPr>
        <p:spPr>
          <a:xfrm>
            <a:off x="189737" y="1073658"/>
            <a:ext cx="8112125" cy="3810"/>
          </a:xfrm>
          <a:custGeom>
            <a:avLst/>
            <a:gdLst/>
            <a:ahLst/>
            <a:cxnLst/>
            <a:rect l="l" t="t" r="r" b="b"/>
            <a:pathLst>
              <a:path w="8112125" h="3809">
                <a:moveTo>
                  <a:pt x="0" y="3301"/>
                </a:moveTo>
                <a:lnTo>
                  <a:pt x="8111743" y="0"/>
                </a:lnTo>
              </a:path>
            </a:pathLst>
          </a:custGeom>
          <a:ln w="38099">
            <a:solidFill>
              <a:srgbClr val="C55A11"/>
            </a:solidFill>
          </a:ln>
        </p:spPr>
        <p:txBody>
          <a:bodyPr wrap="square" lIns="0" tIns="0" rIns="0" bIns="0" rtlCol="0"/>
          <a:lstStyle/>
          <a:p>
            <a:endParaRPr/>
          </a:p>
        </p:txBody>
      </p:sp>
      <p:sp>
        <p:nvSpPr>
          <p:cNvPr id="2" name="Holder 2"/>
          <p:cNvSpPr>
            <a:spLocks noGrp="1"/>
          </p:cNvSpPr>
          <p:nvPr>
            <p:ph type="title"/>
          </p:nvPr>
        </p:nvSpPr>
        <p:spPr>
          <a:xfrm>
            <a:off x="4361180" y="3053588"/>
            <a:ext cx="3469640" cy="574039"/>
          </a:xfrm>
          <a:prstGeom prst="rect">
            <a:avLst/>
          </a:prstGeom>
        </p:spPr>
        <p:txBody>
          <a:bodyPr wrap="square" lIns="0" tIns="0" rIns="0" bIns="0">
            <a:spAutoFit/>
          </a:bodyPr>
          <a:lstStyle>
            <a:lvl1pPr>
              <a:defRPr sz="3600" b="1" i="0">
                <a:solidFill>
                  <a:srgbClr val="C55A11"/>
                </a:solidFill>
                <a:latin typeface="Calibri"/>
                <a:cs typeface="Calibri"/>
              </a:defRPr>
            </a:lvl1pPr>
          </a:lstStyle>
          <a:p>
            <a:endParaRPr/>
          </a:p>
        </p:txBody>
      </p:sp>
      <p:sp>
        <p:nvSpPr>
          <p:cNvPr id="3" name="Holder 3"/>
          <p:cNvSpPr>
            <a:spLocks noGrp="1"/>
          </p:cNvSpPr>
          <p:nvPr>
            <p:ph type="body" idx="1"/>
          </p:nvPr>
        </p:nvSpPr>
        <p:spPr>
          <a:xfrm>
            <a:off x="267106" y="1388109"/>
            <a:ext cx="11657787" cy="316737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3/11/2022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4671543" y="1447800"/>
            <a:ext cx="5476747" cy="1120820"/>
          </a:xfrm>
          <a:prstGeom prst="rect">
            <a:avLst/>
          </a:prstGeom>
        </p:spPr>
        <p:txBody>
          <a:bodyPr vert="horz" wrap="square" lIns="0" tIns="12700" rIns="0" bIns="0" rtlCol="0">
            <a:spAutoFit/>
          </a:bodyPr>
          <a:lstStyle/>
          <a:p>
            <a:pPr marL="1283970" algn="ctr">
              <a:lnSpc>
                <a:spcPct val="100000"/>
              </a:lnSpc>
              <a:spcBef>
                <a:spcPts val="100"/>
              </a:spcBef>
            </a:pPr>
            <a:r>
              <a:rPr lang="en-IN" b="1" spc="-50" dirty="0" smtClean="0"/>
              <a:t>TOPIC-1</a:t>
            </a:r>
            <a:br>
              <a:rPr lang="en-IN" b="1" spc="-50" dirty="0" smtClean="0"/>
            </a:br>
            <a:r>
              <a:rPr lang="en-IN" b="1" spc="-50" dirty="0" smtClean="0"/>
              <a:t> GAUSS ELIMINATION</a:t>
            </a:r>
            <a:endParaRPr b="1" spc="-50" dirty="0"/>
          </a:p>
        </p:txBody>
      </p:sp>
      <p:sp>
        <p:nvSpPr>
          <p:cNvPr id="4" name="object 4"/>
          <p:cNvSpPr/>
          <p:nvPr/>
        </p:nvSpPr>
        <p:spPr>
          <a:xfrm>
            <a:off x="313944" y="5489447"/>
            <a:ext cx="1066800" cy="1079500"/>
          </a:xfrm>
          <a:custGeom>
            <a:avLst/>
            <a:gdLst/>
            <a:ahLst/>
            <a:cxnLst/>
            <a:rect l="l" t="t" r="r" b="b"/>
            <a:pathLst>
              <a:path w="1066800" h="1079500">
                <a:moveTo>
                  <a:pt x="1066800" y="1033272"/>
                </a:moveTo>
                <a:lnTo>
                  <a:pt x="45720" y="1033272"/>
                </a:lnTo>
                <a:lnTo>
                  <a:pt x="45720" y="0"/>
                </a:lnTo>
                <a:lnTo>
                  <a:pt x="0" y="0"/>
                </a:lnTo>
                <a:lnTo>
                  <a:pt x="0" y="1033272"/>
                </a:lnTo>
                <a:lnTo>
                  <a:pt x="0" y="1066800"/>
                </a:lnTo>
                <a:lnTo>
                  <a:pt x="0" y="1078992"/>
                </a:lnTo>
                <a:lnTo>
                  <a:pt x="1066800" y="1078992"/>
                </a:lnTo>
                <a:lnTo>
                  <a:pt x="1066800" y="1033272"/>
                </a:lnTo>
                <a:close/>
              </a:path>
            </a:pathLst>
          </a:custGeom>
          <a:solidFill>
            <a:srgbClr val="C55A11"/>
          </a:solidFill>
        </p:spPr>
        <p:txBody>
          <a:bodyPr wrap="square" lIns="0" tIns="0" rIns="0" bIns="0" rtlCol="0"/>
          <a:lstStyle/>
          <a:p>
            <a:endParaRPr/>
          </a:p>
        </p:txBody>
      </p:sp>
      <p:sp>
        <p:nvSpPr>
          <p:cNvPr id="5" name="object 5"/>
          <p:cNvSpPr/>
          <p:nvPr/>
        </p:nvSpPr>
        <p:spPr>
          <a:xfrm>
            <a:off x="5486400" y="2942082"/>
            <a:ext cx="4581525" cy="0"/>
          </a:xfrm>
          <a:custGeom>
            <a:avLst/>
            <a:gdLst/>
            <a:ahLst/>
            <a:cxnLst/>
            <a:rect l="l" t="t" r="r" b="b"/>
            <a:pathLst>
              <a:path w="4581525">
                <a:moveTo>
                  <a:pt x="0" y="0"/>
                </a:moveTo>
                <a:lnTo>
                  <a:pt x="4581398" y="0"/>
                </a:lnTo>
              </a:path>
            </a:pathLst>
          </a:custGeom>
          <a:ln w="38100">
            <a:solidFill>
              <a:srgbClr val="C55A11"/>
            </a:solidFill>
          </a:ln>
        </p:spPr>
        <p:txBody>
          <a:bodyPr wrap="square" lIns="0" tIns="0" rIns="0" bIns="0" rtlCol="0"/>
          <a:lstStyle/>
          <a:p>
            <a:endParaRPr/>
          </a:p>
        </p:txBody>
      </p:sp>
      <p:pic>
        <p:nvPicPr>
          <p:cNvPr id="6" name="object 6"/>
          <p:cNvPicPr/>
          <p:nvPr/>
        </p:nvPicPr>
        <p:blipFill>
          <a:blip r:embed="rId2" cstate="print"/>
          <a:stretch>
            <a:fillRect/>
          </a:stretch>
        </p:blipFill>
        <p:spPr>
          <a:xfrm>
            <a:off x="1744979" y="1606296"/>
            <a:ext cx="2369820" cy="3549396"/>
          </a:xfrm>
          <a:prstGeom prst="rect">
            <a:avLst/>
          </a:prstGeom>
        </p:spPr>
      </p:pic>
      <p:sp>
        <p:nvSpPr>
          <p:cNvPr id="7" name="object 7"/>
          <p:cNvSpPr/>
          <p:nvPr/>
        </p:nvSpPr>
        <p:spPr>
          <a:xfrm>
            <a:off x="10855452" y="266699"/>
            <a:ext cx="1066800" cy="1077595"/>
          </a:xfrm>
          <a:custGeom>
            <a:avLst/>
            <a:gdLst/>
            <a:ahLst/>
            <a:cxnLst/>
            <a:rect l="l" t="t" r="r" b="b"/>
            <a:pathLst>
              <a:path w="1066800" h="1077595">
                <a:moveTo>
                  <a:pt x="1066800" y="0"/>
                </a:moveTo>
                <a:lnTo>
                  <a:pt x="0" y="0"/>
                </a:lnTo>
                <a:lnTo>
                  <a:pt x="0" y="45720"/>
                </a:lnTo>
                <a:lnTo>
                  <a:pt x="1021080" y="45720"/>
                </a:lnTo>
                <a:lnTo>
                  <a:pt x="1021080" y="1077468"/>
                </a:lnTo>
                <a:lnTo>
                  <a:pt x="1066800" y="1077468"/>
                </a:lnTo>
                <a:lnTo>
                  <a:pt x="1066800" y="45720"/>
                </a:lnTo>
                <a:lnTo>
                  <a:pt x="1066800" y="10668"/>
                </a:lnTo>
                <a:lnTo>
                  <a:pt x="1066800" y="0"/>
                </a:lnTo>
                <a:close/>
              </a:path>
            </a:pathLst>
          </a:custGeom>
          <a:solidFill>
            <a:srgbClr val="C55A11"/>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6475" y="223250"/>
            <a:ext cx="933598" cy="1398963"/>
          </a:xfrm>
          <a:prstGeom prst="rect">
            <a:avLst/>
          </a:prstGeom>
        </p:spPr>
      </p:pic>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flipV="1">
            <a:off x="188259" y="1072476"/>
            <a:ext cx="8111793" cy="328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15865" y="1182905"/>
            <a:ext cx="9970781" cy="6001643"/>
          </a:xfrm>
          <a:prstGeom prst="rect">
            <a:avLst/>
          </a:prstGeom>
        </p:spPr>
        <p:txBody>
          <a:bodyPr wrap="square">
            <a:spAutoFit/>
          </a:bodyPr>
          <a:lstStyle/>
          <a:p>
            <a:pPr marL="342900" indent="-342900" algn="just">
              <a:buFont typeface="Wingdings" pitchFamily="2" charset="2"/>
              <a:buChar char="q"/>
            </a:pPr>
            <a:r>
              <a:rPr lang="en-US" sz="2400" dirty="0">
                <a:latin typeface="Times New Roman" panose="02020603050405020304" pitchFamily="18" charset="0"/>
                <a:cs typeface="Times New Roman" panose="02020603050405020304" pitchFamily="18" charset="0"/>
              </a:rPr>
              <a:t> Given a system of n equations in n unknowns we use the method of pivoting to solve for the unknowns. The method starts by subtracting multiples of the first equation from the other equations. </a:t>
            </a:r>
          </a:p>
          <a:p>
            <a:pPr marL="342900" indent="-342900" algn="just">
              <a:buFont typeface="Wingdings" pitchFamily="2" charset="2"/>
              <a:buChar char="q"/>
            </a:pPr>
            <a:r>
              <a:rPr lang="en-US" sz="2400" dirty="0">
                <a:latin typeface="Times New Roman" panose="02020603050405020304" pitchFamily="18" charset="0"/>
                <a:cs typeface="Times New Roman" panose="02020603050405020304" pitchFamily="18" charset="0"/>
              </a:rPr>
              <a:t>The aim is to eliminate the first unknown from the second equation onwards. We use the coefficient of the first unknown in the first equation as the first pivot to achieve this. At the end of the first stage of elimination, there will be a column of zeros below the first pivot. </a:t>
            </a:r>
          </a:p>
          <a:p>
            <a:pPr marL="342900" indent="-342900" algn="just">
              <a:buFont typeface="Wingdings" pitchFamily="2" charset="2"/>
              <a:buChar char="q"/>
            </a:pPr>
            <a:r>
              <a:rPr lang="en-US" sz="2400" dirty="0">
                <a:latin typeface="Times New Roman" panose="02020603050405020304" pitchFamily="18" charset="0"/>
                <a:cs typeface="Times New Roman" panose="02020603050405020304" pitchFamily="18" charset="0"/>
              </a:rPr>
              <a:t>Next, the pivot for the second stage of elimination is located in the second row second column of the system. A multiple of the second equation will now be subtracted from the remaining equations using the second pivot to create zeros just below it in that column. </a:t>
            </a:r>
          </a:p>
          <a:p>
            <a:pPr marL="342900" indent="-342900" algn="just">
              <a:buFont typeface="Wingdings" pitchFamily="2" charset="2"/>
              <a:buChar char="q"/>
            </a:pPr>
            <a:r>
              <a:rPr lang="en-US" sz="2400" dirty="0">
                <a:latin typeface="Times New Roman" panose="02020603050405020304" pitchFamily="18" charset="0"/>
                <a:cs typeface="Times New Roman" panose="02020603050405020304" pitchFamily="18" charset="0"/>
              </a:rPr>
              <a:t>The process is continued until the system is reduced to an upper triangular one. The system can now be solved backward bottom to top. </a:t>
            </a:r>
          </a:p>
          <a:p>
            <a:pPr marL="457200" lvl="0" indent="-457200" algn="just">
              <a:buAutoNum type="arabicPeriod" startAt="2"/>
            </a:pPr>
            <a:endParaRPr lang="en-US" sz="2400" dirty="0">
              <a:solidFill>
                <a:srgbClr val="002060"/>
              </a:solidFill>
              <a:latin typeface="Calibri" panose="020F0502020204030204" pitchFamily="34" charset="0"/>
              <a:cs typeface="Calibri" panose="020F0502020204030204" pitchFamily="34" charset="0"/>
            </a:endParaRPr>
          </a:p>
          <a:p>
            <a:pPr lvl="0" algn="just"/>
            <a:endParaRPr lang="en-US" sz="2400" dirty="0">
              <a:solidFill>
                <a:srgbClr val="002060"/>
              </a:solidFill>
              <a:latin typeface="Calibri" panose="020F0502020204030204" pitchFamily="34" charset="0"/>
              <a:cs typeface="Calibri" panose="020F0502020204030204" pitchFamily="34" charset="0"/>
            </a:endParaRPr>
          </a:p>
          <a:p>
            <a:pPr marL="457200" lvl="0" indent="-457200" algn="just">
              <a:buAutoNum type="arabicPeriod" startAt="2"/>
            </a:pPr>
            <a:endParaRPr lang="en-US" sz="2400" dirty="0">
              <a:solidFill>
                <a:srgbClr val="002060"/>
              </a:solidFill>
              <a:latin typeface="Calibri" panose="020F0502020204030204" pitchFamily="34" charset="0"/>
              <a:cs typeface="Calibri" panose="020F0502020204030204" pitchFamily="34" charset="0"/>
            </a:endParaRPr>
          </a:p>
        </p:txBody>
      </p:sp>
      <p:sp>
        <p:nvSpPr>
          <p:cNvPr id="2" name="Rectangle 1"/>
          <p:cNvSpPr/>
          <p:nvPr/>
        </p:nvSpPr>
        <p:spPr>
          <a:xfrm>
            <a:off x="415865" y="277108"/>
            <a:ext cx="4036682" cy="584775"/>
          </a:xfrm>
          <a:prstGeom prst="rect">
            <a:avLst/>
          </a:prstGeom>
        </p:spPr>
        <p:txBody>
          <a:bodyPr wrap="none">
            <a:spAutoFit/>
          </a:bodyPr>
          <a:lstStyle/>
          <a:p>
            <a:r>
              <a:rPr lang="en-US" b="1" dirty="0">
                <a:solidFill>
                  <a:srgbClr val="FF0000"/>
                </a:solidFill>
                <a:latin typeface="Times New Roman" panose="02020603050405020304" pitchFamily="18" charset="0"/>
                <a:cs typeface="Times New Roman" panose="02020603050405020304" pitchFamily="18" charset="0"/>
              </a:rPr>
              <a:t> </a:t>
            </a:r>
            <a:r>
              <a:rPr lang="en-US" sz="3200" b="1" dirty="0">
                <a:solidFill>
                  <a:srgbClr val="FF0000"/>
                </a:solidFill>
                <a:latin typeface="Times New Roman" panose="02020603050405020304" pitchFamily="18" charset="0"/>
                <a:cs typeface="Times New Roman" panose="02020603050405020304" pitchFamily="18" charset="0"/>
              </a:rPr>
              <a:t>Gaussian Elimination</a:t>
            </a:r>
          </a:p>
        </p:txBody>
      </p:sp>
    </p:spTree>
    <p:extLst>
      <p:ext uri="{BB962C8B-B14F-4D97-AF65-F5344CB8AC3E}">
        <p14:creationId xmlns:p14="http://schemas.microsoft.com/office/powerpoint/2010/main" val="20078687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6475" y="223250"/>
            <a:ext cx="933598" cy="1398963"/>
          </a:xfrm>
          <a:prstGeom prst="rect">
            <a:avLst/>
          </a:prstGeom>
        </p:spPr>
      </p:pic>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flipV="1">
            <a:off x="188259" y="1072476"/>
            <a:ext cx="8111793" cy="328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15865" y="1182905"/>
            <a:ext cx="9970781" cy="1200329"/>
          </a:xfrm>
          <a:prstGeom prst="rect">
            <a:avLst/>
          </a:prstGeom>
        </p:spPr>
        <p:txBody>
          <a:bodyPr wrap="square">
            <a:spAutoFit/>
          </a:bodyPr>
          <a:lstStyle/>
          <a:p>
            <a:pPr algn="just"/>
            <a:endParaRPr lang="en-US" sz="2400" dirty="0">
              <a:solidFill>
                <a:srgbClr val="002060"/>
              </a:solidFill>
              <a:latin typeface="Calibri" panose="020F0502020204030204" pitchFamily="34" charset="0"/>
              <a:cs typeface="Calibri" panose="020F0502020204030204" pitchFamily="34" charset="0"/>
            </a:endParaRPr>
          </a:p>
          <a:p>
            <a:pPr lvl="0" algn="just"/>
            <a:endParaRPr lang="en-US" sz="2400" dirty="0">
              <a:solidFill>
                <a:srgbClr val="002060"/>
              </a:solidFill>
              <a:latin typeface="Calibri" panose="020F0502020204030204" pitchFamily="34" charset="0"/>
              <a:cs typeface="Calibri" panose="020F0502020204030204" pitchFamily="34" charset="0"/>
            </a:endParaRPr>
          </a:p>
          <a:p>
            <a:pPr marL="457200" lvl="0" indent="-457200" algn="just">
              <a:buAutoNum type="arabicPeriod" startAt="2"/>
            </a:pPr>
            <a:endParaRPr lang="en-US" sz="2400" dirty="0">
              <a:solidFill>
                <a:srgbClr val="002060"/>
              </a:solidFill>
              <a:latin typeface="Calibri" panose="020F0502020204030204" pitchFamily="34" charset="0"/>
              <a:cs typeface="Calibri" panose="020F0502020204030204" pitchFamily="34" charset="0"/>
            </a:endParaRPr>
          </a:p>
        </p:txBody>
      </p:sp>
      <p:sp>
        <p:nvSpPr>
          <p:cNvPr id="2" name="Rectangle 1"/>
          <p:cNvSpPr/>
          <p:nvPr/>
        </p:nvSpPr>
        <p:spPr>
          <a:xfrm>
            <a:off x="415865" y="141744"/>
            <a:ext cx="4036682" cy="584775"/>
          </a:xfrm>
          <a:prstGeom prst="rect">
            <a:avLst/>
          </a:prstGeom>
        </p:spPr>
        <p:txBody>
          <a:bodyPr wrap="none">
            <a:spAutoFit/>
          </a:bodyPr>
          <a:lstStyle/>
          <a:p>
            <a:r>
              <a:rPr lang="en-US" b="1" dirty="0">
                <a:solidFill>
                  <a:srgbClr val="FF0000"/>
                </a:solidFill>
                <a:latin typeface="Times New Roman" panose="02020603050405020304" pitchFamily="18" charset="0"/>
                <a:cs typeface="Times New Roman" panose="02020603050405020304" pitchFamily="18" charset="0"/>
              </a:rPr>
              <a:t> </a:t>
            </a:r>
            <a:r>
              <a:rPr lang="en-US" sz="3200" b="1" dirty="0">
                <a:solidFill>
                  <a:srgbClr val="FF0000"/>
                </a:solidFill>
                <a:latin typeface="Times New Roman" panose="02020603050405020304" pitchFamily="18" charset="0"/>
                <a:cs typeface="Times New Roman" panose="02020603050405020304" pitchFamily="18" charset="0"/>
              </a:rPr>
              <a:t>Gaussian Elimination</a:t>
            </a:r>
          </a:p>
        </p:txBody>
      </p:sp>
      <p:sp>
        <p:nvSpPr>
          <p:cNvPr id="7" name="TextBox 6">
            <a:extLst>
              <a:ext uri="{FF2B5EF4-FFF2-40B4-BE49-F238E27FC236}">
                <a16:creationId xmlns="" xmlns:a16="http://schemas.microsoft.com/office/drawing/2014/main" id="{1B9C1E78-319D-4A5A-BFB9-A60C446B5089}"/>
              </a:ext>
            </a:extLst>
          </p:cNvPr>
          <p:cNvSpPr txBox="1"/>
          <p:nvPr/>
        </p:nvSpPr>
        <p:spPr>
          <a:xfrm>
            <a:off x="306957" y="726519"/>
            <a:ext cx="10806317" cy="6093976"/>
          </a:xfrm>
          <a:prstGeom prst="rect">
            <a:avLst/>
          </a:prstGeom>
          <a:noFill/>
        </p:spPr>
        <p:txBody>
          <a:bodyPr wrap="square" numCol="2">
            <a:spAutoFit/>
          </a:bodyPr>
          <a:lstStyle/>
          <a:p>
            <a:r>
              <a:rPr lang="en-IN" sz="2400" dirty="0">
                <a:solidFill>
                  <a:srgbClr val="000000"/>
                </a:solidFill>
                <a:latin typeface="Menlo"/>
              </a:rPr>
              <a:t>Solve the matrix by using gaussian elimination:</a:t>
            </a:r>
          </a:p>
          <a:p>
            <a:r>
              <a:rPr lang="en-IN" sz="2400" dirty="0">
                <a:solidFill>
                  <a:srgbClr val="000000"/>
                </a:solidFill>
                <a:latin typeface="Menlo"/>
              </a:rPr>
              <a:t>X+2y+z=3,2x+y-2z=3,-3x+y+z=-6</a:t>
            </a:r>
          </a:p>
          <a:p>
            <a:r>
              <a:rPr lang="en-IN" sz="2400" dirty="0">
                <a:solidFill>
                  <a:srgbClr val="000000"/>
                </a:solidFill>
                <a:latin typeface="Menlo"/>
              </a:rPr>
              <a:t>C = [1 2 </a:t>
            </a:r>
            <a:r>
              <a:rPr lang="en-IN" sz="2400" dirty="0" smtClean="0">
                <a:solidFill>
                  <a:srgbClr val="000000"/>
                </a:solidFill>
                <a:latin typeface="Menlo"/>
              </a:rPr>
              <a:t>1</a:t>
            </a:r>
            <a:r>
              <a:rPr lang="en-IN" sz="2400" dirty="0">
                <a:solidFill>
                  <a:srgbClr val="000000"/>
                </a:solidFill>
                <a:latin typeface="Menlo"/>
              </a:rPr>
              <a:t>; 2 1 -2; -3 1 1]</a:t>
            </a:r>
            <a:br>
              <a:rPr lang="en-IN" sz="2400" dirty="0">
                <a:solidFill>
                  <a:srgbClr val="000000"/>
                </a:solidFill>
                <a:latin typeface="Menlo"/>
              </a:rPr>
            </a:br>
            <a:r>
              <a:rPr lang="en-IN" sz="2400" dirty="0">
                <a:solidFill>
                  <a:srgbClr val="000000"/>
                </a:solidFill>
                <a:latin typeface="Menlo"/>
              </a:rPr>
              <a:t>b= [3 3 -6]'</a:t>
            </a:r>
            <a:br>
              <a:rPr lang="en-IN" sz="2400" dirty="0">
                <a:solidFill>
                  <a:srgbClr val="000000"/>
                </a:solidFill>
                <a:latin typeface="Menlo"/>
              </a:rPr>
            </a:br>
            <a:r>
              <a:rPr lang="en-IN" sz="2400" dirty="0">
                <a:solidFill>
                  <a:srgbClr val="000000"/>
                </a:solidFill>
                <a:latin typeface="Menlo"/>
              </a:rPr>
              <a:t>A = [C b];          </a:t>
            </a:r>
            <a:br>
              <a:rPr lang="en-IN" sz="2400" dirty="0">
                <a:solidFill>
                  <a:srgbClr val="000000"/>
                </a:solidFill>
                <a:latin typeface="Menlo"/>
              </a:rPr>
            </a:br>
            <a:r>
              <a:rPr lang="en-IN" sz="2400" dirty="0">
                <a:solidFill>
                  <a:srgbClr val="000000"/>
                </a:solidFill>
                <a:latin typeface="Menlo"/>
              </a:rPr>
              <a:t>n= size(A,1);          </a:t>
            </a:r>
            <a:br>
              <a:rPr lang="en-IN" sz="2400" dirty="0">
                <a:solidFill>
                  <a:srgbClr val="000000"/>
                </a:solidFill>
                <a:latin typeface="Menlo"/>
              </a:rPr>
            </a:br>
            <a:r>
              <a:rPr lang="en-IN" sz="2400" dirty="0">
                <a:solidFill>
                  <a:srgbClr val="000000"/>
                </a:solidFill>
                <a:latin typeface="Menlo"/>
              </a:rPr>
              <a:t>x = zeros(n,1);</a:t>
            </a:r>
            <a:r>
              <a:rPr lang="en-IN" sz="2400" dirty="0">
                <a:solidFill>
                  <a:srgbClr val="028009"/>
                </a:solidFill>
                <a:latin typeface="Menlo"/>
              </a:rPr>
              <a:t> %variable matrix [x1 x2</a:t>
            </a:r>
          </a:p>
          <a:p>
            <a:r>
              <a:rPr lang="en-IN" sz="2400" dirty="0">
                <a:solidFill>
                  <a:srgbClr val="028009"/>
                </a:solidFill>
                <a:latin typeface="Menlo"/>
              </a:rPr>
              <a:t> ... </a:t>
            </a:r>
            <a:r>
              <a:rPr lang="en-IN" sz="2400" dirty="0" err="1">
                <a:solidFill>
                  <a:srgbClr val="028009"/>
                </a:solidFill>
                <a:latin typeface="Menlo"/>
              </a:rPr>
              <a:t>xn</a:t>
            </a:r>
            <a:r>
              <a:rPr lang="en-IN" sz="2400" dirty="0">
                <a:solidFill>
                  <a:srgbClr val="028009"/>
                </a:solidFill>
                <a:latin typeface="Menlo"/>
              </a:rPr>
              <a:t>] column </a:t>
            </a:r>
            <a:endParaRPr lang="en-IN" sz="2400" dirty="0">
              <a:solidFill>
                <a:srgbClr val="000000"/>
              </a:solidFill>
              <a:latin typeface="Menlo"/>
            </a:endParaRPr>
          </a:p>
          <a:p>
            <a:r>
              <a:rPr lang="en-IN" sz="2400" dirty="0">
                <a:solidFill>
                  <a:srgbClr val="0E00FF"/>
                </a:solidFill>
                <a:latin typeface="Menlo"/>
              </a:rPr>
              <a:t>for </a:t>
            </a:r>
            <a:r>
              <a:rPr lang="en-IN" sz="2400" dirty="0" err="1">
                <a:solidFill>
                  <a:srgbClr val="000000"/>
                </a:solidFill>
                <a:latin typeface="Menlo"/>
              </a:rPr>
              <a:t>i</a:t>
            </a:r>
            <a:r>
              <a:rPr lang="en-IN" sz="2400" dirty="0">
                <a:solidFill>
                  <a:srgbClr val="000000"/>
                </a:solidFill>
                <a:latin typeface="Menlo"/>
              </a:rPr>
              <a:t>=1:n-1</a:t>
            </a:r>
            <a:br>
              <a:rPr lang="en-IN" sz="2400" dirty="0">
                <a:solidFill>
                  <a:srgbClr val="000000"/>
                </a:solidFill>
                <a:latin typeface="Menlo"/>
              </a:rPr>
            </a:br>
            <a:r>
              <a:rPr lang="en-IN" sz="2400" dirty="0">
                <a:solidFill>
                  <a:srgbClr val="0E00FF"/>
                </a:solidFill>
                <a:latin typeface="Menlo"/>
              </a:rPr>
              <a:t>for </a:t>
            </a:r>
            <a:r>
              <a:rPr lang="en-IN" sz="2400" dirty="0">
                <a:solidFill>
                  <a:srgbClr val="000000"/>
                </a:solidFill>
                <a:latin typeface="Menlo"/>
              </a:rPr>
              <a:t>j=i+1:n</a:t>
            </a:r>
            <a:br>
              <a:rPr lang="en-IN" sz="2400" dirty="0">
                <a:solidFill>
                  <a:srgbClr val="000000"/>
                </a:solidFill>
                <a:latin typeface="Menlo"/>
              </a:rPr>
            </a:br>
            <a:r>
              <a:rPr lang="en-IN" sz="2400" dirty="0">
                <a:solidFill>
                  <a:srgbClr val="000000"/>
                </a:solidFill>
                <a:latin typeface="Menlo"/>
              </a:rPr>
              <a:t>m = A(</a:t>
            </a:r>
            <a:r>
              <a:rPr lang="en-IN" sz="2400" dirty="0" err="1">
                <a:solidFill>
                  <a:srgbClr val="000000"/>
                </a:solidFill>
                <a:latin typeface="Menlo"/>
              </a:rPr>
              <a:t>j,i</a:t>
            </a:r>
            <a:r>
              <a:rPr lang="en-IN" sz="2400" dirty="0">
                <a:solidFill>
                  <a:srgbClr val="000000"/>
                </a:solidFill>
                <a:latin typeface="Menlo"/>
              </a:rPr>
              <a:t>)/A(</a:t>
            </a:r>
            <a:r>
              <a:rPr lang="en-IN" sz="2400" dirty="0" err="1">
                <a:solidFill>
                  <a:srgbClr val="000000"/>
                </a:solidFill>
                <a:latin typeface="Menlo"/>
              </a:rPr>
              <a:t>i,i</a:t>
            </a:r>
            <a:r>
              <a:rPr lang="en-IN" sz="2400" dirty="0">
                <a:solidFill>
                  <a:srgbClr val="000000"/>
                </a:solidFill>
                <a:latin typeface="Menlo"/>
              </a:rPr>
              <a:t>)</a:t>
            </a:r>
            <a:br>
              <a:rPr lang="en-IN" sz="2400" dirty="0">
                <a:solidFill>
                  <a:srgbClr val="000000"/>
                </a:solidFill>
                <a:latin typeface="Menlo"/>
              </a:rPr>
            </a:br>
            <a:r>
              <a:rPr lang="en-IN" sz="2400" dirty="0">
                <a:solidFill>
                  <a:srgbClr val="000000"/>
                </a:solidFill>
                <a:latin typeface="Menlo"/>
              </a:rPr>
              <a:t>A(j,:) = A(j,:) - m*A(</a:t>
            </a:r>
            <a:r>
              <a:rPr lang="en-IN" sz="2400" dirty="0" err="1">
                <a:solidFill>
                  <a:srgbClr val="000000"/>
                </a:solidFill>
                <a:latin typeface="Menlo"/>
              </a:rPr>
              <a:t>i</a:t>
            </a:r>
            <a:r>
              <a:rPr lang="en-IN" sz="2400" dirty="0">
                <a:solidFill>
                  <a:srgbClr val="000000"/>
                </a:solidFill>
                <a:latin typeface="Menlo"/>
              </a:rPr>
              <a:t>,:)</a:t>
            </a:r>
            <a:br>
              <a:rPr lang="en-IN" sz="2400" dirty="0">
                <a:solidFill>
                  <a:srgbClr val="000000"/>
                </a:solidFill>
                <a:latin typeface="Menlo"/>
              </a:rPr>
            </a:br>
            <a:r>
              <a:rPr lang="en-IN" sz="2400" dirty="0">
                <a:solidFill>
                  <a:srgbClr val="0E00FF"/>
                </a:solidFill>
                <a:latin typeface="Menlo"/>
              </a:rPr>
              <a:t>end</a:t>
            </a:r>
            <a:r>
              <a:rPr lang="en-IN" sz="2400" dirty="0">
                <a:solidFill>
                  <a:srgbClr val="000000"/>
                </a:solidFill>
                <a:latin typeface="Menlo"/>
              </a:rPr>
              <a:t/>
            </a:r>
            <a:br>
              <a:rPr lang="en-IN" sz="2400" dirty="0">
                <a:solidFill>
                  <a:srgbClr val="000000"/>
                </a:solidFill>
                <a:latin typeface="Menlo"/>
              </a:rPr>
            </a:br>
            <a:r>
              <a:rPr lang="en-IN" sz="2400" dirty="0" err="1">
                <a:solidFill>
                  <a:srgbClr val="0E00FF"/>
                </a:solidFill>
                <a:latin typeface="Menlo"/>
              </a:rPr>
              <a:t>end</a:t>
            </a:r>
            <a:r>
              <a:rPr lang="en-IN" sz="2400" dirty="0">
                <a:solidFill>
                  <a:srgbClr val="000000"/>
                </a:solidFill>
                <a:latin typeface="Menlo"/>
              </a:rPr>
              <a:t/>
            </a:r>
            <a:br>
              <a:rPr lang="en-IN" sz="2400" dirty="0">
                <a:solidFill>
                  <a:srgbClr val="000000"/>
                </a:solidFill>
                <a:latin typeface="Menlo"/>
              </a:rPr>
            </a:br>
            <a:endParaRPr lang="en-IN" sz="2400" dirty="0">
              <a:solidFill>
                <a:srgbClr val="000000"/>
              </a:solidFill>
              <a:latin typeface="Menlo"/>
            </a:endParaRPr>
          </a:p>
          <a:p>
            <a:endParaRPr lang="en-IN" sz="2400" dirty="0">
              <a:solidFill>
                <a:srgbClr val="000000"/>
              </a:solidFill>
              <a:latin typeface="Menlo"/>
            </a:endParaRPr>
          </a:p>
          <a:p>
            <a:r>
              <a:rPr lang="en-IN" sz="2400" dirty="0">
                <a:solidFill>
                  <a:srgbClr val="000000"/>
                </a:solidFill>
                <a:latin typeface="Menlo"/>
              </a:rPr>
              <a:t>x(n) = A(n,n+1)/A(</a:t>
            </a:r>
            <a:r>
              <a:rPr lang="en-IN" sz="2400" dirty="0" err="1">
                <a:solidFill>
                  <a:srgbClr val="000000"/>
                </a:solidFill>
                <a:latin typeface="Menlo"/>
              </a:rPr>
              <a:t>n,n</a:t>
            </a:r>
            <a:r>
              <a:rPr lang="en-IN" sz="2400" dirty="0">
                <a:solidFill>
                  <a:srgbClr val="000000"/>
                </a:solidFill>
                <a:latin typeface="Menlo"/>
              </a:rPr>
              <a:t>)</a:t>
            </a:r>
            <a:br>
              <a:rPr lang="en-IN" sz="2400" dirty="0">
                <a:solidFill>
                  <a:srgbClr val="000000"/>
                </a:solidFill>
                <a:latin typeface="Menlo"/>
              </a:rPr>
            </a:br>
            <a:r>
              <a:rPr lang="en-IN" sz="2400" dirty="0">
                <a:solidFill>
                  <a:srgbClr val="0E00FF"/>
                </a:solidFill>
                <a:latin typeface="Menlo"/>
              </a:rPr>
              <a:t>for </a:t>
            </a:r>
            <a:r>
              <a:rPr lang="en-IN" sz="2400" dirty="0" err="1">
                <a:solidFill>
                  <a:srgbClr val="000000"/>
                </a:solidFill>
                <a:latin typeface="Menlo"/>
              </a:rPr>
              <a:t>i</a:t>
            </a:r>
            <a:r>
              <a:rPr lang="en-IN" sz="2400" dirty="0">
                <a:solidFill>
                  <a:srgbClr val="000000"/>
                </a:solidFill>
                <a:latin typeface="Menlo"/>
              </a:rPr>
              <a:t>=n-1:-1:1</a:t>
            </a:r>
            <a:br>
              <a:rPr lang="en-IN" sz="2400" dirty="0">
                <a:solidFill>
                  <a:srgbClr val="000000"/>
                </a:solidFill>
                <a:latin typeface="Menlo"/>
              </a:rPr>
            </a:br>
            <a:r>
              <a:rPr lang="en-IN" sz="2400" dirty="0" err="1">
                <a:solidFill>
                  <a:srgbClr val="000000"/>
                </a:solidFill>
                <a:latin typeface="Menlo"/>
              </a:rPr>
              <a:t>summ</a:t>
            </a:r>
            <a:r>
              <a:rPr lang="en-IN" sz="2400" dirty="0">
                <a:solidFill>
                  <a:srgbClr val="000000"/>
                </a:solidFill>
                <a:latin typeface="Menlo"/>
              </a:rPr>
              <a:t> = 0</a:t>
            </a:r>
            <a:br>
              <a:rPr lang="en-IN" sz="2400" dirty="0">
                <a:solidFill>
                  <a:srgbClr val="000000"/>
                </a:solidFill>
                <a:latin typeface="Menlo"/>
              </a:rPr>
            </a:br>
            <a:r>
              <a:rPr lang="en-IN" sz="2400" dirty="0">
                <a:solidFill>
                  <a:srgbClr val="0E00FF"/>
                </a:solidFill>
                <a:latin typeface="Menlo"/>
              </a:rPr>
              <a:t>for </a:t>
            </a:r>
            <a:r>
              <a:rPr lang="en-IN" sz="2400" dirty="0">
                <a:solidFill>
                  <a:srgbClr val="000000"/>
                </a:solidFill>
                <a:latin typeface="Menlo"/>
              </a:rPr>
              <a:t>j=i+1:n</a:t>
            </a:r>
            <a:br>
              <a:rPr lang="en-IN" sz="2400" dirty="0">
                <a:solidFill>
                  <a:srgbClr val="000000"/>
                </a:solidFill>
                <a:latin typeface="Menlo"/>
              </a:rPr>
            </a:br>
            <a:r>
              <a:rPr lang="en-IN" sz="2400" dirty="0" err="1">
                <a:solidFill>
                  <a:srgbClr val="000000"/>
                </a:solidFill>
                <a:latin typeface="Menlo"/>
              </a:rPr>
              <a:t>summ</a:t>
            </a:r>
            <a:r>
              <a:rPr lang="en-IN" sz="2400" dirty="0">
                <a:solidFill>
                  <a:srgbClr val="000000"/>
                </a:solidFill>
                <a:latin typeface="Menlo"/>
              </a:rPr>
              <a:t> = </a:t>
            </a:r>
            <a:r>
              <a:rPr lang="en-IN" sz="2400" dirty="0" err="1">
                <a:solidFill>
                  <a:srgbClr val="000000"/>
                </a:solidFill>
                <a:latin typeface="Menlo"/>
              </a:rPr>
              <a:t>summ</a:t>
            </a:r>
            <a:r>
              <a:rPr lang="en-IN" sz="2400" dirty="0">
                <a:solidFill>
                  <a:srgbClr val="000000"/>
                </a:solidFill>
                <a:latin typeface="Menlo"/>
              </a:rPr>
              <a:t> + A(</a:t>
            </a:r>
            <a:r>
              <a:rPr lang="en-IN" sz="2400" dirty="0" err="1">
                <a:solidFill>
                  <a:srgbClr val="000000"/>
                </a:solidFill>
                <a:latin typeface="Menlo"/>
              </a:rPr>
              <a:t>i,j</a:t>
            </a:r>
            <a:r>
              <a:rPr lang="en-IN" sz="2400" dirty="0">
                <a:solidFill>
                  <a:srgbClr val="000000"/>
                </a:solidFill>
                <a:latin typeface="Menlo"/>
              </a:rPr>
              <a:t>)*x(j,:)</a:t>
            </a:r>
            <a:br>
              <a:rPr lang="en-IN" sz="2400" dirty="0">
                <a:solidFill>
                  <a:srgbClr val="000000"/>
                </a:solidFill>
                <a:latin typeface="Menlo"/>
              </a:rPr>
            </a:br>
            <a:r>
              <a:rPr lang="en-IN" sz="2400" dirty="0">
                <a:solidFill>
                  <a:srgbClr val="000000"/>
                </a:solidFill>
                <a:latin typeface="Menlo"/>
              </a:rPr>
              <a:t>x(</a:t>
            </a:r>
            <a:r>
              <a:rPr lang="en-IN" sz="2400" dirty="0" err="1">
                <a:solidFill>
                  <a:srgbClr val="000000"/>
                </a:solidFill>
                <a:latin typeface="Menlo"/>
              </a:rPr>
              <a:t>i</a:t>
            </a:r>
            <a:r>
              <a:rPr lang="en-IN" sz="2400" dirty="0">
                <a:solidFill>
                  <a:srgbClr val="000000"/>
                </a:solidFill>
                <a:latin typeface="Menlo"/>
              </a:rPr>
              <a:t>,:) = (A(i,n+1) - </a:t>
            </a:r>
            <a:r>
              <a:rPr lang="en-IN" sz="2400" dirty="0" err="1">
                <a:solidFill>
                  <a:srgbClr val="000000"/>
                </a:solidFill>
                <a:latin typeface="Menlo"/>
              </a:rPr>
              <a:t>summ</a:t>
            </a:r>
            <a:r>
              <a:rPr lang="en-IN" sz="2400" dirty="0">
                <a:solidFill>
                  <a:srgbClr val="000000"/>
                </a:solidFill>
                <a:latin typeface="Menlo"/>
              </a:rPr>
              <a:t>)/A(</a:t>
            </a:r>
            <a:r>
              <a:rPr lang="en-IN" sz="2400" dirty="0" err="1">
                <a:solidFill>
                  <a:srgbClr val="000000"/>
                </a:solidFill>
                <a:latin typeface="Menlo"/>
              </a:rPr>
              <a:t>i,i</a:t>
            </a:r>
            <a:r>
              <a:rPr lang="en-IN" sz="2400" dirty="0">
                <a:solidFill>
                  <a:srgbClr val="000000"/>
                </a:solidFill>
                <a:latin typeface="Menlo"/>
              </a:rPr>
              <a:t>)</a:t>
            </a:r>
            <a:br>
              <a:rPr lang="en-IN" sz="2400" dirty="0">
                <a:solidFill>
                  <a:srgbClr val="000000"/>
                </a:solidFill>
                <a:latin typeface="Menlo"/>
              </a:rPr>
            </a:br>
            <a:r>
              <a:rPr lang="en-IN" sz="2400" dirty="0">
                <a:solidFill>
                  <a:srgbClr val="0E00FF"/>
                </a:solidFill>
                <a:latin typeface="Menlo"/>
              </a:rPr>
              <a:t>end</a:t>
            </a:r>
            <a:r>
              <a:rPr lang="en-IN" sz="2400" dirty="0">
                <a:solidFill>
                  <a:srgbClr val="000000"/>
                </a:solidFill>
                <a:latin typeface="Menlo"/>
              </a:rPr>
              <a:t/>
            </a:r>
            <a:br>
              <a:rPr lang="en-IN" sz="2400" dirty="0">
                <a:solidFill>
                  <a:srgbClr val="000000"/>
                </a:solidFill>
                <a:latin typeface="Menlo"/>
              </a:rPr>
            </a:br>
            <a:r>
              <a:rPr lang="en-IN" sz="2400" dirty="0" err="1">
                <a:solidFill>
                  <a:srgbClr val="0E00FF"/>
                </a:solidFill>
                <a:latin typeface="Menlo"/>
              </a:rPr>
              <a:t>end</a:t>
            </a:r>
            <a:endParaRPr lang="en-IN" sz="2400" dirty="0">
              <a:solidFill>
                <a:srgbClr val="0E00FF"/>
              </a:solidFill>
              <a:latin typeface="Menlo"/>
            </a:endParaRPr>
          </a:p>
          <a:p>
            <a:r>
              <a:rPr lang="en-IN" sz="2400" dirty="0">
                <a:solidFill>
                  <a:srgbClr val="000000"/>
                </a:solidFill>
                <a:latin typeface="Menlo"/>
              </a:rPr>
              <a:t>Output:</a:t>
            </a:r>
            <a:br>
              <a:rPr lang="en-IN" sz="2400" dirty="0">
                <a:solidFill>
                  <a:srgbClr val="000000"/>
                </a:solidFill>
                <a:latin typeface="Menlo"/>
              </a:rPr>
            </a:br>
            <a:r>
              <a:rPr lang="en-IN" sz="2400" dirty="0">
                <a:solidFill>
                  <a:srgbClr val="000000"/>
                </a:solidFill>
                <a:latin typeface="Menlo"/>
              </a:rPr>
              <a:t>x = 3,   y = 1,   z = 2</a:t>
            </a:r>
            <a:endParaRPr lang="en-US" sz="2400" dirty="0"/>
          </a:p>
        </p:txBody>
      </p:sp>
    </p:spTree>
    <p:extLst>
      <p:ext uri="{BB962C8B-B14F-4D97-AF65-F5344CB8AC3E}">
        <p14:creationId xmlns:p14="http://schemas.microsoft.com/office/powerpoint/2010/main" val="5106042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02B2A5C5-4963-46D9-A326-DF447B4984B6}"/>
              </a:ext>
            </a:extLst>
          </p:cNvPr>
          <p:cNvSpPr txBox="1"/>
          <p:nvPr/>
        </p:nvSpPr>
        <p:spPr>
          <a:xfrm>
            <a:off x="3047999" y="105398"/>
            <a:ext cx="6941127" cy="6647204"/>
          </a:xfrm>
          <a:prstGeom prst="rect">
            <a:avLst/>
          </a:prstGeom>
          <a:noFill/>
        </p:spPr>
        <p:txBody>
          <a:bodyPr wrap="square">
            <a:spAutoFit/>
          </a:bodyPr>
          <a:lstStyle/>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OUTPUT:   C =   </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1     2    -1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2     1    -2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-3     1     1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		b </a:t>
            </a:r>
            <a:r>
              <a:rPr lang="en-IN" sz="1800" dirty="0">
                <a:effectLst/>
                <a:latin typeface="Calibri" panose="020F0502020204030204" pitchFamily="34" charset="0"/>
                <a:ea typeface="Calibri" panose="020F0502020204030204" pitchFamily="34" charset="0"/>
                <a:cs typeface="Times New Roman" panose="02020603050405020304" pitchFamily="18" charset="0"/>
              </a:rPr>
              <a:t>=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		m </a:t>
            </a:r>
            <a:r>
              <a:rPr lang="en-IN" sz="1800" dirty="0">
                <a:effectLst/>
                <a:latin typeface="Calibri" panose="020F0502020204030204" pitchFamily="34" charset="0"/>
                <a:ea typeface="Calibri" panose="020F0502020204030204" pitchFamily="34" charset="0"/>
                <a:cs typeface="Times New Roman" panose="02020603050405020304" pitchFamily="18" charset="0"/>
              </a:rPr>
              <a:t>=     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	A </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1     2    -1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0    -3     0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-3     1     1    -6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		m </a:t>
            </a:r>
            <a:r>
              <a:rPr lang="en-IN" sz="1800" dirty="0">
                <a:effectLst/>
                <a:latin typeface="Calibri" panose="020F0502020204030204" pitchFamily="34" charset="0"/>
                <a:ea typeface="Calibri" panose="020F0502020204030204" pitchFamily="34" charset="0"/>
                <a:cs typeface="Times New Roman" panose="02020603050405020304" pitchFamily="18" charset="0"/>
              </a:rPr>
              <a:t>=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                       A </a:t>
            </a:r>
            <a:r>
              <a:rPr lang="en-IN" sz="1800" dirty="0">
                <a:effectLst/>
                <a:latin typeface="Calibri" panose="020F0502020204030204" pitchFamily="34" charset="0"/>
                <a:ea typeface="Calibri" panose="020F0502020204030204" pitchFamily="34" charset="0"/>
                <a:cs typeface="Times New Roman" panose="02020603050405020304" pitchFamily="18" charset="0"/>
              </a:rPr>
              <a:t>=     1     2    -1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                             0    </a:t>
            </a:r>
            <a:r>
              <a:rPr lang="en-IN" sz="1800" dirty="0">
                <a:effectLst/>
                <a:latin typeface="Calibri" panose="020F0502020204030204" pitchFamily="34" charset="0"/>
                <a:ea typeface="Calibri" panose="020F0502020204030204" pitchFamily="34" charset="0"/>
                <a:cs typeface="Times New Roman" panose="02020603050405020304" pitchFamily="18" charset="0"/>
              </a:rPr>
              <a:t>-3     0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0     7    -2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                          m </a:t>
            </a:r>
            <a:r>
              <a:rPr lang="en-IN" sz="1800" dirty="0">
                <a:effectLst/>
                <a:latin typeface="Calibri" panose="020F0502020204030204" pitchFamily="34" charset="0"/>
                <a:ea typeface="Calibri" panose="020F0502020204030204" pitchFamily="34" charset="0"/>
                <a:cs typeface="Times New Roman" panose="02020603050405020304" pitchFamily="18" charset="0"/>
              </a:rPr>
              <a:t>=  -2.333333333333333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592594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891062E4-AB22-45D9-8769-70828EB4DDF1}"/>
              </a:ext>
            </a:extLst>
          </p:cNvPr>
          <p:cNvSpPr txBox="1"/>
          <p:nvPr/>
        </p:nvSpPr>
        <p:spPr>
          <a:xfrm>
            <a:off x="3061854" y="249381"/>
            <a:ext cx="6082145" cy="5753626"/>
          </a:xfrm>
          <a:prstGeom prst="rect">
            <a:avLst/>
          </a:prstGeom>
          <a:noFill/>
        </p:spPr>
        <p:txBody>
          <a:bodyPr wrap="square">
            <a:spAutoFit/>
          </a:bodyPr>
          <a:lstStyle/>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 =     1     2    -1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dirty="0">
                <a:latin typeface="Calibri" panose="020F0502020204030204" pitchFamily="34" charset="0"/>
                <a:ea typeface="Calibri" panose="020F0502020204030204" pitchFamily="34" charset="0"/>
                <a:cs typeface="Times New Roman" panose="02020603050405020304" pitchFamily="18" charset="0"/>
              </a:rPr>
              <a:t> </a:t>
            </a:r>
            <a:r>
              <a:rPr lang="en-IN" dirty="0" smtClean="0">
                <a:latin typeface="Calibri" panose="020F0502020204030204" pitchFamily="34" charset="0"/>
                <a:ea typeface="Calibri" panose="020F0502020204030204" pitchFamily="34" charset="0"/>
                <a:cs typeface="Times New Roman" panose="02020603050405020304" pitchFamily="18" charset="0"/>
              </a:rPr>
              <a:t>     </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0    </a:t>
            </a:r>
            <a:r>
              <a:rPr lang="en-IN" sz="1800" dirty="0">
                <a:effectLst/>
                <a:latin typeface="Calibri" panose="020F0502020204030204" pitchFamily="34" charset="0"/>
                <a:ea typeface="Calibri" panose="020F0502020204030204" pitchFamily="34" charset="0"/>
                <a:cs typeface="Times New Roman" panose="02020603050405020304" pitchFamily="18" charset="0"/>
              </a:rPr>
              <a:t>-3     0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0     0    -2    -4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      x </a:t>
            </a:r>
            <a:r>
              <a:rPr lang="en-IN" sz="1800" dirty="0">
                <a:effectLst/>
                <a:latin typeface="Calibri" panose="020F0502020204030204" pitchFamily="34" charset="0"/>
                <a:ea typeface="Calibri" panose="020F0502020204030204" pitchFamily="34" charset="0"/>
                <a:cs typeface="Times New Roman" panose="02020603050405020304" pitchFamily="18" charset="0"/>
              </a:rPr>
              <a:t>=     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           2</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summ</a:t>
            </a:r>
            <a:r>
              <a:rPr lang="en-IN" sz="1800" dirty="0">
                <a:effectLst/>
                <a:latin typeface="Calibri" panose="020F0502020204030204" pitchFamily="34" charset="0"/>
                <a:ea typeface="Calibri" panose="020F0502020204030204" pitchFamily="34" charset="0"/>
                <a:cs typeface="Times New Roman" panose="02020603050405020304" pitchFamily="18" charset="0"/>
              </a:rPr>
              <a:t> =     0</a:t>
            </a:r>
            <a:r>
              <a:rPr lang="en-US" dirty="0">
                <a:latin typeface="Calibri" panose="020F0502020204030204" pitchFamily="34" charset="0"/>
                <a:ea typeface="Calibri" panose="020F0502020204030204" pitchFamily="34" charset="0"/>
                <a:cs typeface="Times New Roman" panose="02020603050405020304" pitchFamily="18" charset="0"/>
              </a:rPr>
              <a:t>    </a:t>
            </a:r>
          </a:p>
          <a:p>
            <a:pPr marL="0" marR="0">
              <a:lnSpc>
                <a:spcPct val="115000"/>
              </a:lnSpc>
              <a:spcBef>
                <a:spcPts val="0"/>
              </a:spcBef>
              <a:spcAft>
                <a:spcPts val="1000"/>
              </a:spcAft>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summ</a:t>
            </a:r>
            <a:r>
              <a:rPr lang="en-IN" sz="1800" dirty="0">
                <a:effectLst/>
                <a:latin typeface="Calibri" panose="020F0502020204030204" pitchFamily="34" charset="0"/>
                <a:ea typeface="Calibri" panose="020F0502020204030204" pitchFamily="34" charset="0"/>
                <a:cs typeface="Times New Roman" panose="02020603050405020304" pitchFamily="18" charset="0"/>
              </a:rPr>
              <a:t> =     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x =     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summ</a:t>
            </a:r>
            <a:r>
              <a:rPr lang="en-IN" sz="1800" dirty="0">
                <a:effectLst/>
                <a:latin typeface="Calibri" panose="020F0502020204030204" pitchFamily="34" charset="0"/>
                <a:ea typeface="Calibri" panose="020F0502020204030204" pitchFamily="34" charset="0"/>
                <a:cs typeface="Times New Roman" panose="02020603050405020304" pitchFamily="18" charset="0"/>
              </a:rPr>
              <a:t> =   </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0</a:t>
            </a:r>
            <a:r>
              <a:rPr lang="en-US" dirty="0">
                <a:latin typeface="Calibri" panose="020F0502020204030204" pitchFamily="34" charset="0"/>
                <a:ea typeface="Calibri" panose="020F0502020204030204" pitchFamily="34" charset="0"/>
                <a:cs typeface="Times New Roman" panose="02020603050405020304" pitchFamily="18" charset="0"/>
              </a:rPr>
              <a:t>   </a:t>
            </a:r>
          </a:p>
          <a:p>
            <a:pPr marL="0" marR="0">
              <a:lnSpc>
                <a:spcPct val="115000"/>
              </a:lnSpc>
              <a:spcBef>
                <a:spcPts val="0"/>
              </a:spcBef>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summ</a:t>
            </a:r>
            <a:r>
              <a:rPr lang="en-IN" sz="1800" dirty="0">
                <a:effectLst/>
                <a:latin typeface="Calibri" panose="020F0502020204030204" pitchFamily="34" charset="0"/>
                <a:ea typeface="Calibri" panose="020F0502020204030204" pitchFamily="34" charset="0"/>
                <a:cs typeface="Times New Roman" panose="02020603050405020304" pitchFamily="18" charset="0"/>
              </a:rPr>
              <a:t> =     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560977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06FA1066-D58C-4DE3-868E-7B6D4D2A58AB}"/>
              </a:ext>
            </a:extLst>
          </p:cNvPr>
          <p:cNvSpPr txBox="1"/>
          <p:nvPr/>
        </p:nvSpPr>
        <p:spPr>
          <a:xfrm>
            <a:off x="1371600" y="617936"/>
            <a:ext cx="6096000" cy="3072892"/>
          </a:xfrm>
          <a:prstGeom prst="rect">
            <a:avLst/>
          </a:prstGeom>
          <a:noFill/>
        </p:spPr>
        <p:txBody>
          <a:bodyPr wrap="square">
            <a:spAutoFit/>
          </a:bodyPr>
          <a:lstStyle/>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x =     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     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      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summ</a:t>
            </a:r>
            <a:r>
              <a:rPr lang="en-IN" sz="1800" dirty="0">
                <a:effectLst/>
                <a:latin typeface="Calibri" panose="020F0502020204030204" pitchFamily="34" charset="0"/>
                <a:ea typeface="Calibri" panose="020F0502020204030204" pitchFamily="34" charset="0"/>
                <a:cs typeface="Times New Roman" panose="02020603050405020304" pitchFamily="18" charset="0"/>
              </a:rPr>
              <a:t> =     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       x </a:t>
            </a:r>
            <a:r>
              <a:rPr lang="en-IN" sz="1800" dirty="0">
                <a:effectLst/>
                <a:latin typeface="Calibri" panose="020F0502020204030204" pitchFamily="34" charset="0"/>
                <a:ea typeface="Calibri" panose="020F0502020204030204" pitchFamily="34" charset="0"/>
                <a:cs typeface="Times New Roman" panose="02020603050405020304" pitchFamily="18" charset="0"/>
              </a:rPr>
              <a:t>=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             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78684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6475" y="223250"/>
            <a:ext cx="933598" cy="1398963"/>
          </a:xfrm>
          <a:prstGeom prst="rect">
            <a:avLst/>
          </a:prstGeom>
        </p:spPr>
      </p:pic>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flipV="1">
            <a:off x="188259" y="1072476"/>
            <a:ext cx="8111793" cy="328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15865" y="1182905"/>
            <a:ext cx="9970781" cy="1200329"/>
          </a:xfrm>
          <a:prstGeom prst="rect">
            <a:avLst/>
          </a:prstGeom>
        </p:spPr>
        <p:txBody>
          <a:bodyPr wrap="square">
            <a:spAutoFit/>
          </a:bodyPr>
          <a:lstStyle/>
          <a:p>
            <a:pPr algn="just"/>
            <a:endParaRPr lang="en-US" sz="2400" dirty="0">
              <a:solidFill>
                <a:srgbClr val="002060"/>
              </a:solidFill>
              <a:latin typeface="Calibri" panose="020F0502020204030204" pitchFamily="34" charset="0"/>
              <a:cs typeface="Calibri" panose="020F0502020204030204" pitchFamily="34" charset="0"/>
            </a:endParaRPr>
          </a:p>
          <a:p>
            <a:pPr lvl="0" algn="just"/>
            <a:endParaRPr lang="en-US" sz="2400" dirty="0">
              <a:solidFill>
                <a:srgbClr val="002060"/>
              </a:solidFill>
              <a:latin typeface="Calibri" panose="020F0502020204030204" pitchFamily="34" charset="0"/>
              <a:cs typeface="Calibri" panose="020F0502020204030204" pitchFamily="34" charset="0"/>
            </a:endParaRPr>
          </a:p>
          <a:p>
            <a:pPr marL="457200" lvl="0" indent="-457200" algn="just">
              <a:buAutoNum type="arabicPeriod" startAt="2"/>
            </a:pPr>
            <a:endParaRPr lang="en-US" sz="2400" dirty="0">
              <a:solidFill>
                <a:srgbClr val="002060"/>
              </a:solidFill>
              <a:latin typeface="Calibri" panose="020F0502020204030204" pitchFamily="34" charset="0"/>
              <a:cs typeface="Calibri" panose="020F0502020204030204" pitchFamily="34" charset="0"/>
            </a:endParaRPr>
          </a:p>
        </p:txBody>
      </p:sp>
      <p:sp>
        <p:nvSpPr>
          <p:cNvPr id="2" name="Rectangle 1"/>
          <p:cNvSpPr/>
          <p:nvPr/>
        </p:nvSpPr>
        <p:spPr>
          <a:xfrm>
            <a:off x="415865" y="141744"/>
            <a:ext cx="4036682" cy="584775"/>
          </a:xfrm>
          <a:prstGeom prst="rect">
            <a:avLst/>
          </a:prstGeom>
        </p:spPr>
        <p:txBody>
          <a:bodyPr wrap="none">
            <a:spAutoFit/>
          </a:bodyPr>
          <a:lstStyle/>
          <a:p>
            <a:r>
              <a:rPr lang="en-US" b="1" dirty="0">
                <a:solidFill>
                  <a:srgbClr val="FF0000"/>
                </a:solidFill>
                <a:latin typeface="Times New Roman" panose="02020603050405020304" pitchFamily="18" charset="0"/>
                <a:cs typeface="Times New Roman" panose="02020603050405020304" pitchFamily="18" charset="0"/>
              </a:rPr>
              <a:t> </a:t>
            </a:r>
            <a:r>
              <a:rPr lang="en-US" sz="3200" b="1" dirty="0">
                <a:solidFill>
                  <a:srgbClr val="FF0000"/>
                </a:solidFill>
                <a:latin typeface="Times New Roman" panose="02020603050405020304" pitchFamily="18" charset="0"/>
                <a:cs typeface="Times New Roman" panose="02020603050405020304" pitchFamily="18" charset="0"/>
              </a:rPr>
              <a:t>Gaussian Elimination</a:t>
            </a:r>
          </a:p>
        </p:txBody>
      </p:sp>
      <p:sp>
        <p:nvSpPr>
          <p:cNvPr id="7" name="TextBox 6">
            <a:extLst>
              <a:ext uri="{FF2B5EF4-FFF2-40B4-BE49-F238E27FC236}">
                <a16:creationId xmlns="" xmlns:a16="http://schemas.microsoft.com/office/drawing/2014/main" id="{1B9C1E78-319D-4A5A-BFB9-A60C446B5089}"/>
              </a:ext>
            </a:extLst>
          </p:cNvPr>
          <p:cNvSpPr txBox="1"/>
          <p:nvPr/>
        </p:nvSpPr>
        <p:spPr>
          <a:xfrm>
            <a:off x="529028" y="1421722"/>
            <a:ext cx="10806317" cy="1938992"/>
          </a:xfrm>
          <a:prstGeom prst="rect">
            <a:avLst/>
          </a:prstGeom>
          <a:noFill/>
        </p:spPr>
        <p:txBody>
          <a:bodyPr wrap="square" numCol="2">
            <a:spAutoFit/>
          </a:bodyPr>
          <a:lstStyle/>
          <a:p>
            <a:r>
              <a:rPr lang="en-IN" sz="2400" dirty="0">
                <a:solidFill>
                  <a:srgbClr val="000000"/>
                </a:solidFill>
                <a:latin typeface="Menlo"/>
              </a:rPr>
              <a:t>Practice Problems:</a:t>
            </a:r>
            <a:br>
              <a:rPr lang="en-IN" sz="2400" dirty="0">
                <a:solidFill>
                  <a:srgbClr val="000000"/>
                </a:solidFill>
                <a:latin typeface="Menlo"/>
              </a:rPr>
            </a:br>
            <a:r>
              <a:rPr lang="en-IN" sz="2400" dirty="0">
                <a:solidFill>
                  <a:srgbClr val="000000"/>
                </a:solidFill>
                <a:latin typeface="Menlo"/>
              </a:rPr>
              <a:t>C = [1 1 1; 2 -6 -1; 3 4 2]</a:t>
            </a:r>
            <a:br>
              <a:rPr lang="en-IN" sz="2400" dirty="0">
                <a:solidFill>
                  <a:srgbClr val="000000"/>
                </a:solidFill>
                <a:latin typeface="Menlo"/>
              </a:rPr>
            </a:br>
            <a:r>
              <a:rPr lang="en-IN" sz="2400" dirty="0">
                <a:solidFill>
                  <a:srgbClr val="000000"/>
                </a:solidFill>
                <a:latin typeface="Menlo"/>
              </a:rPr>
              <a:t>b= [11  0  0]</a:t>
            </a:r>
            <a:br>
              <a:rPr lang="en-IN" sz="2400" dirty="0">
                <a:solidFill>
                  <a:srgbClr val="000000"/>
                </a:solidFill>
                <a:latin typeface="Menlo"/>
              </a:rPr>
            </a:br>
            <a:r>
              <a:rPr lang="en-IN" sz="2400" dirty="0">
                <a:solidFill>
                  <a:srgbClr val="000000"/>
                </a:solidFill>
                <a:latin typeface="Menlo"/>
              </a:rPr>
              <a:t>Ans::   x=-8,  y=-7,  z=26</a:t>
            </a:r>
            <a:br>
              <a:rPr lang="en-IN" sz="2400" dirty="0">
                <a:solidFill>
                  <a:srgbClr val="000000"/>
                </a:solidFill>
                <a:latin typeface="Menlo"/>
              </a:rPr>
            </a:br>
            <a:r>
              <a:rPr lang="en-IN" sz="2400" dirty="0">
                <a:solidFill>
                  <a:srgbClr val="000000"/>
                </a:solidFill>
                <a:latin typeface="Menlo"/>
              </a:rPr>
              <a:t/>
            </a:r>
            <a:br>
              <a:rPr lang="en-IN" sz="2400" dirty="0">
                <a:solidFill>
                  <a:srgbClr val="000000"/>
                </a:solidFill>
                <a:latin typeface="Menlo"/>
              </a:rPr>
            </a:br>
            <a:r>
              <a:rPr lang="en-IN" sz="2400" dirty="0">
                <a:solidFill>
                  <a:srgbClr val="000000"/>
                </a:solidFill>
                <a:latin typeface="Menlo"/>
              </a:rPr>
              <a:t/>
            </a:r>
            <a:br>
              <a:rPr lang="en-IN" sz="2400" dirty="0">
                <a:solidFill>
                  <a:srgbClr val="000000"/>
                </a:solidFill>
                <a:latin typeface="Menlo"/>
              </a:rPr>
            </a:br>
            <a:r>
              <a:rPr lang="en-IN" sz="2400" dirty="0">
                <a:solidFill>
                  <a:srgbClr val="000000"/>
                </a:solidFill>
                <a:latin typeface="Menlo"/>
              </a:rPr>
              <a:t>C = [2 1 -1; 2 5 7; 1 1 1]</a:t>
            </a:r>
            <a:br>
              <a:rPr lang="en-IN" sz="2400" dirty="0">
                <a:solidFill>
                  <a:srgbClr val="000000"/>
                </a:solidFill>
                <a:latin typeface="Menlo"/>
              </a:rPr>
            </a:br>
            <a:r>
              <a:rPr lang="en-IN" sz="2400" dirty="0">
                <a:solidFill>
                  <a:srgbClr val="000000"/>
                </a:solidFill>
                <a:latin typeface="Menlo"/>
              </a:rPr>
              <a:t>b= [0 52 9]’</a:t>
            </a:r>
          </a:p>
          <a:p>
            <a:r>
              <a:rPr lang="en-IN" sz="2400" dirty="0">
                <a:solidFill>
                  <a:srgbClr val="000000"/>
                </a:solidFill>
                <a:latin typeface="Menlo"/>
              </a:rPr>
              <a:t>Ans: x=1,  y=3,  z=5</a:t>
            </a:r>
            <a:endParaRPr lang="en-US" sz="2400" dirty="0"/>
          </a:p>
        </p:txBody>
      </p:sp>
    </p:spTree>
    <p:extLst>
      <p:ext uri="{BB962C8B-B14F-4D97-AF65-F5344CB8AC3E}">
        <p14:creationId xmlns:p14="http://schemas.microsoft.com/office/powerpoint/2010/main" val="1366315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449061" y="3990594"/>
            <a:ext cx="4581525" cy="0"/>
          </a:xfrm>
          <a:custGeom>
            <a:avLst/>
            <a:gdLst/>
            <a:ahLst/>
            <a:cxnLst/>
            <a:rect l="l" t="t" r="r" b="b"/>
            <a:pathLst>
              <a:path w="4581525">
                <a:moveTo>
                  <a:pt x="0" y="0"/>
                </a:moveTo>
                <a:lnTo>
                  <a:pt x="4581397" y="0"/>
                </a:lnTo>
              </a:path>
            </a:pathLst>
          </a:custGeom>
          <a:ln w="38100">
            <a:solidFill>
              <a:srgbClr val="C55A11"/>
            </a:solidFill>
          </a:ln>
        </p:spPr>
        <p:txBody>
          <a:bodyPr wrap="square" lIns="0" tIns="0" rIns="0" bIns="0" rtlCol="0"/>
          <a:lstStyle/>
          <a:p>
            <a:endParaRPr/>
          </a:p>
        </p:txBody>
      </p:sp>
      <p:sp>
        <p:nvSpPr>
          <p:cNvPr id="3" name="object 3"/>
          <p:cNvSpPr/>
          <p:nvPr/>
        </p:nvSpPr>
        <p:spPr>
          <a:xfrm>
            <a:off x="10765536" y="348995"/>
            <a:ext cx="1066800" cy="1079500"/>
          </a:xfrm>
          <a:custGeom>
            <a:avLst/>
            <a:gdLst/>
            <a:ahLst/>
            <a:cxnLst/>
            <a:rect l="l" t="t" r="r" b="b"/>
            <a:pathLst>
              <a:path w="1066800" h="1079500">
                <a:moveTo>
                  <a:pt x="1066800" y="0"/>
                </a:moveTo>
                <a:lnTo>
                  <a:pt x="0" y="0"/>
                </a:lnTo>
                <a:lnTo>
                  <a:pt x="0" y="45720"/>
                </a:lnTo>
                <a:lnTo>
                  <a:pt x="1021080" y="45720"/>
                </a:lnTo>
                <a:lnTo>
                  <a:pt x="1021080" y="1078992"/>
                </a:lnTo>
                <a:lnTo>
                  <a:pt x="1066800" y="1078992"/>
                </a:lnTo>
                <a:lnTo>
                  <a:pt x="1066800" y="45720"/>
                </a:lnTo>
                <a:lnTo>
                  <a:pt x="1066800" y="12192"/>
                </a:lnTo>
                <a:lnTo>
                  <a:pt x="1066800" y="0"/>
                </a:lnTo>
                <a:close/>
              </a:path>
            </a:pathLst>
          </a:custGeom>
          <a:solidFill>
            <a:srgbClr val="C55A11"/>
          </a:solidFill>
        </p:spPr>
        <p:txBody>
          <a:bodyPr wrap="square" lIns="0" tIns="0" rIns="0" bIns="0" rtlCol="0"/>
          <a:lstStyle/>
          <a:p>
            <a:endParaRPr/>
          </a:p>
        </p:txBody>
      </p:sp>
      <p:sp>
        <p:nvSpPr>
          <p:cNvPr id="4" name="object 4"/>
          <p:cNvSpPr/>
          <p:nvPr/>
        </p:nvSpPr>
        <p:spPr>
          <a:xfrm>
            <a:off x="313944" y="5489447"/>
            <a:ext cx="1066800" cy="1079500"/>
          </a:xfrm>
          <a:custGeom>
            <a:avLst/>
            <a:gdLst/>
            <a:ahLst/>
            <a:cxnLst/>
            <a:rect l="l" t="t" r="r" b="b"/>
            <a:pathLst>
              <a:path w="1066800" h="1079500">
                <a:moveTo>
                  <a:pt x="1066800" y="1033272"/>
                </a:moveTo>
                <a:lnTo>
                  <a:pt x="45720" y="1033272"/>
                </a:lnTo>
                <a:lnTo>
                  <a:pt x="45720" y="0"/>
                </a:lnTo>
                <a:lnTo>
                  <a:pt x="0" y="0"/>
                </a:lnTo>
                <a:lnTo>
                  <a:pt x="0" y="1033272"/>
                </a:lnTo>
                <a:lnTo>
                  <a:pt x="0" y="1066800"/>
                </a:lnTo>
                <a:lnTo>
                  <a:pt x="0" y="1078992"/>
                </a:lnTo>
                <a:lnTo>
                  <a:pt x="1066800" y="1078992"/>
                </a:lnTo>
                <a:lnTo>
                  <a:pt x="1066800" y="1033272"/>
                </a:lnTo>
                <a:close/>
              </a:path>
            </a:pathLst>
          </a:custGeom>
          <a:solidFill>
            <a:srgbClr val="C55A11"/>
          </a:solidFill>
        </p:spPr>
        <p:txBody>
          <a:bodyPr wrap="square" lIns="0" tIns="0" rIns="0" bIns="0" rtlCol="0"/>
          <a:lstStyle/>
          <a:p>
            <a:endParaRPr/>
          </a:p>
        </p:txBody>
      </p:sp>
      <p:pic>
        <p:nvPicPr>
          <p:cNvPr id="5" name="object 5"/>
          <p:cNvPicPr/>
          <p:nvPr/>
        </p:nvPicPr>
        <p:blipFill>
          <a:blip r:embed="rId2" cstate="print"/>
          <a:stretch>
            <a:fillRect/>
          </a:stretch>
        </p:blipFill>
        <p:spPr>
          <a:xfrm>
            <a:off x="2412492" y="1606296"/>
            <a:ext cx="2368295" cy="3549396"/>
          </a:xfrm>
          <a:prstGeom prst="rect">
            <a:avLst/>
          </a:prstGeom>
        </p:spPr>
      </p:pic>
      <p:sp>
        <p:nvSpPr>
          <p:cNvPr id="6" name="object 6"/>
          <p:cNvSpPr txBox="1">
            <a:spLocks noGrp="1"/>
          </p:cNvSpPr>
          <p:nvPr>
            <p:ph type="title"/>
          </p:nvPr>
        </p:nvSpPr>
        <p:spPr>
          <a:prstGeom prst="rect">
            <a:avLst/>
          </a:prstGeom>
        </p:spPr>
        <p:txBody>
          <a:bodyPr vert="horz" wrap="square" lIns="0" tIns="12700" rIns="0" bIns="0" rtlCol="0">
            <a:spAutoFit/>
          </a:bodyPr>
          <a:lstStyle/>
          <a:p>
            <a:pPr marL="1179195">
              <a:lnSpc>
                <a:spcPct val="100000"/>
              </a:lnSpc>
              <a:spcBef>
                <a:spcPts val="100"/>
              </a:spcBef>
            </a:pPr>
            <a:r>
              <a:rPr dirty="0"/>
              <a:t>THANK</a:t>
            </a:r>
            <a:r>
              <a:rPr spc="-70" dirty="0"/>
              <a:t> </a:t>
            </a:r>
            <a:r>
              <a:rPr spc="-50" dirty="0"/>
              <a:t>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TotalTime>
  <Words>285</Words>
  <Application>Microsoft Office PowerPoint</Application>
  <PresentationFormat>Custom</PresentationFormat>
  <Paragraphs>57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TOPIC-1  GAUSS ELIMINATION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RaviKumar</cp:lastModifiedBy>
  <cp:revision>8</cp:revision>
  <dcterms:created xsi:type="dcterms:W3CDTF">2022-01-27T08:45:36Z</dcterms:created>
  <dcterms:modified xsi:type="dcterms:W3CDTF">2022-03-11T08:24:55Z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2022-01-24T00:00:00Z</vt:filetime>
  </property>
  <property fmtid="{D5CDD505-2E9C-101B-9397-08002B2CF9AE}" pid="3" name="Creator">
    <vt:lpwstr>Microsoft® PowerPoint® for Microsoft 365</vt:lpwstr>
  </property>
  <property fmtid="{D5CDD505-2E9C-101B-9397-08002B2CF9AE}" pid="4" name="LastSaved">
    <vt:filetime>2022-01-27T00:00:00Z</vt:filetime>
  </property>
</Properties>
</file>