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262" r:id="rId5"/>
    <p:sldId id="294" r:id="rId6"/>
    <p:sldId id="295" r:id="rId7"/>
    <p:sldId id="296" r:id="rId8"/>
    <p:sldId id="297" r:id="rId9"/>
    <p:sldId id="298" r:id="rId10"/>
    <p:sldId id="263" r:id="rId11"/>
    <p:sldId id="299" r:id="rId12"/>
    <p:sldId id="300" r:id="rId13"/>
    <p:sldId id="301" r:id="rId14"/>
    <p:sldId id="302" r:id="rId15"/>
    <p:sldId id="303" r:id="rId16"/>
    <p:sldId id="304" r:id="rId17"/>
    <p:sldId id="305" r:id="rId18"/>
    <p:sldId id="307" r:id="rId19"/>
    <p:sldId id="316" r:id="rId20"/>
    <p:sldId id="314" r:id="rId21"/>
    <p:sldId id="313" r:id="rId22"/>
    <p:sldId id="315" r:id="rId23"/>
    <p:sldId id="308" r:id="rId24"/>
    <p:sldId id="309" r:id="rId25"/>
    <p:sldId id="310" r:id="rId26"/>
    <p:sldId id="311" r:id="rId27"/>
    <p:sldId id="312" r:id="rId28"/>
    <p:sldId id="3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CFC9B-EDF3-42FF-AF47-D106E2A75EC3}"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E45BE-DCAA-4049-9B12-C21B3B45C40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1000" y="685800"/>
            <a:ext cx="6096000" cy="3429000"/>
          </a:xfrm>
          <a:prstGeom prst="rect">
            <a:avLst/>
          </a:prstGeom>
        </p:spPr>
      </p:sp>
      <p:sp>
        <p:nvSpPr>
          <p:cNvPr id="254" name="PlaceHolder 2"/>
          <p:cNvSpPr>
            <a:spLocks noGrp="1"/>
          </p:cNvSpPr>
          <p:nvPr>
            <p:ph type="body"/>
          </p:nvPr>
        </p:nvSpPr>
        <p:spPr>
          <a:xfrm>
            <a:off x="685800" y="4343400"/>
            <a:ext cx="5484960" cy="4113360"/>
          </a:xfrm>
          <a:prstGeom prst="rect">
            <a:avLst/>
          </a:prstGeom>
        </p:spPr>
        <p:txBody>
          <a:bodyPr lIns="0" tIns="0" rIns="0" bIns="0">
            <a:normAutofit/>
          </a:bodyPr>
          <a:lstStyle/>
          <a:p>
            <a:endParaRPr lang="en-IN" sz="2000" b="0" strike="noStrike" spc="-1">
              <a:latin typeface="Arial" panose="020B0604020202020204"/>
            </a:endParaRPr>
          </a:p>
        </p:txBody>
      </p:sp>
      <p:sp>
        <p:nvSpPr>
          <p:cNvPr id="2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AC335FED-D098-48B1-9944-1C75B9FE6FD8}" type="slidenum">
              <a:rPr kumimoji="0" lang="en-US" sz="1200" b="0" i="0" u="none" strike="noStrike" kern="1200" cap="none" spc="-1" normalizeH="0" baseline="0" noProof="0">
                <a:ln>
                  <a:noFill/>
                </a:ln>
                <a:solidFill>
                  <a:srgbClr val="000000"/>
                </a:solidFill>
                <a:effectLst/>
                <a:uLnTx/>
                <a:uFillTx/>
                <a:latin typeface="Calibri" panose="020F0502020204030204"/>
                <a:ea typeface="MS PGothic" panose="020B0600070205080204" charset="-128"/>
                <a:cs typeface="+mn-cs"/>
              </a:rPr>
            </a:fld>
            <a:endParaRPr kumimoji="0" lang="en-IN" sz="1200" b="0" i="0" u="none" strike="noStrike" kern="1200" cap="none" spc="-1" normalizeH="0" baseline="0" noProof="0">
              <a:ln>
                <a:noFill/>
              </a:ln>
              <a:solidFill>
                <a:prstClr val="black"/>
              </a:solidFill>
              <a:effectLst/>
              <a:uLnTx/>
              <a:uFillTx/>
              <a:latin typeface="Arial" panose="020B060402020202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92" name="PlaceHolder 2"/>
          <p:cNvSpPr>
            <a:spLocks noGrp="1"/>
          </p:cNvSpPr>
          <p:nvPr>
            <p:ph type="body"/>
          </p:nvPr>
        </p:nvSpPr>
        <p:spPr>
          <a:xfrm>
            <a:off x="609600" y="1604520"/>
            <a:ext cx="1097232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93" name="PlaceHolder 3"/>
          <p:cNvSpPr>
            <a:spLocks noGrp="1"/>
          </p:cNvSpPr>
          <p:nvPr>
            <p:ph type="body"/>
          </p:nvPr>
        </p:nvSpPr>
        <p:spPr>
          <a:xfrm>
            <a:off x="609600" y="3682080"/>
            <a:ext cx="1097232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95" name="PlaceHolder 2"/>
          <p:cNvSpPr>
            <a:spLocks noGrp="1"/>
          </p:cNvSpPr>
          <p:nvPr>
            <p:ph type="body"/>
          </p:nvPr>
        </p:nvSpPr>
        <p:spPr>
          <a:xfrm>
            <a:off x="609600" y="160452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96" name="PlaceHolder 3"/>
          <p:cNvSpPr>
            <a:spLocks noGrp="1"/>
          </p:cNvSpPr>
          <p:nvPr>
            <p:ph type="body"/>
          </p:nvPr>
        </p:nvSpPr>
        <p:spPr>
          <a:xfrm>
            <a:off x="6232320" y="160452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97" name="PlaceHolder 4"/>
          <p:cNvSpPr>
            <a:spLocks noGrp="1"/>
          </p:cNvSpPr>
          <p:nvPr>
            <p:ph type="body"/>
          </p:nvPr>
        </p:nvSpPr>
        <p:spPr>
          <a:xfrm>
            <a:off x="609600" y="368208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98" name="PlaceHolder 5"/>
          <p:cNvSpPr>
            <a:spLocks noGrp="1"/>
          </p:cNvSpPr>
          <p:nvPr>
            <p:ph type="body"/>
          </p:nvPr>
        </p:nvSpPr>
        <p:spPr>
          <a:xfrm>
            <a:off x="6232320" y="368208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100" name="PlaceHolder 2"/>
          <p:cNvSpPr>
            <a:spLocks noGrp="1"/>
          </p:cNvSpPr>
          <p:nvPr>
            <p:ph type="body"/>
          </p:nvPr>
        </p:nvSpPr>
        <p:spPr>
          <a:xfrm>
            <a:off x="609600" y="1604520"/>
            <a:ext cx="35328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101" name="PlaceHolder 3"/>
          <p:cNvSpPr>
            <a:spLocks noGrp="1"/>
          </p:cNvSpPr>
          <p:nvPr>
            <p:ph type="body"/>
          </p:nvPr>
        </p:nvSpPr>
        <p:spPr>
          <a:xfrm>
            <a:off x="4319520" y="1604520"/>
            <a:ext cx="35328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102" name="PlaceHolder 4"/>
          <p:cNvSpPr>
            <a:spLocks noGrp="1"/>
          </p:cNvSpPr>
          <p:nvPr>
            <p:ph type="body"/>
          </p:nvPr>
        </p:nvSpPr>
        <p:spPr>
          <a:xfrm>
            <a:off x="8029440" y="1604520"/>
            <a:ext cx="35328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103" name="PlaceHolder 5"/>
          <p:cNvSpPr>
            <a:spLocks noGrp="1"/>
          </p:cNvSpPr>
          <p:nvPr>
            <p:ph type="body"/>
          </p:nvPr>
        </p:nvSpPr>
        <p:spPr>
          <a:xfrm>
            <a:off x="609600" y="3682080"/>
            <a:ext cx="35328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104" name="PlaceHolder 6"/>
          <p:cNvSpPr>
            <a:spLocks noGrp="1"/>
          </p:cNvSpPr>
          <p:nvPr>
            <p:ph type="body"/>
          </p:nvPr>
        </p:nvSpPr>
        <p:spPr>
          <a:xfrm>
            <a:off x="4319520" y="3682080"/>
            <a:ext cx="35328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105" name="PlaceHolder 7"/>
          <p:cNvSpPr>
            <a:spLocks noGrp="1"/>
          </p:cNvSpPr>
          <p:nvPr>
            <p:ph type="body"/>
          </p:nvPr>
        </p:nvSpPr>
        <p:spPr>
          <a:xfrm>
            <a:off x="8029440" y="3682080"/>
            <a:ext cx="35328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71" name="PlaceHolder 2"/>
          <p:cNvSpPr>
            <a:spLocks noGrp="1"/>
          </p:cNvSpPr>
          <p:nvPr>
            <p:ph type="subTitle"/>
          </p:nvPr>
        </p:nvSpPr>
        <p:spPr>
          <a:xfrm>
            <a:off x="609600" y="1604520"/>
            <a:ext cx="10972320" cy="3977280"/>
          </a:xfrm>
          <a:prstGeom prst="rect">
            <a:avLst/>
          </a:prstGeom>
        </p:spPr>
        <p:txBody>
          <a:bodyPr lIns="0" tIns="0" rIns="0" bIns="0" anchor="ctr">
            <a:noAutofit/>
          </a:bodyPr>
          <a:lstStyle/>
          <a:p>
            <a:pPr algn="ctr"/>
            <a:r>
              <a:rPr lang="en-US" sz="3200" b="0" strike="noStrike" spc="-1">
                <a:latin typeface="Arial" panose="020B0604020202020204"/>
              </a:rPr>
              <a:t>Click to edit Master subtitle style</a:t>
            </a: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73" name="PlaceHolder 2"/>
          <p:cNvSpPr>
            <a:spLocks noGrp="1"/>
          </p:cNvSpPr>
          <p:nvPr>
            <p:ph type="body"/>
          </p:nvPr>
        </p:nvSpPr>
        <p:spPr>
          <a:xfrm>
            <a:off x="609600" y="1604520"/>
            <a:ext cx="10972320" cy="397728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75" name="PlaceHolder 2"/>
          <p:cNvSpPr>
            <a:spLocks noGrp="1"/>
          </p:cNvSpPr>
          <p:nvPr>
            <p:ph type="body"/>
          </p:nvPr>
        </p:nvSpPr>
        <p:spPr>
          <a:xfrm>
            <a:off x="609600" y="1604520"/>
            <a:ext cx="5354400" cy="397728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76" name="PlaceHolder 3"/>
          <p:cNvSpPr>
            <a:spLocks noGrp="1"/>
          </p:cNvSpPr>
          <p:nvPr>
            <p:ph type="body"/>
          </p:nvPr>
        </p:nvSpPr>
        <p:spPr>
          <a:xfrm>
            <a:off x="6232320" y="1604520"/>
            <a:ext cx="5354400" cy="397728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600" y="273600"/>
            <a:ext cx="10972320" cy="5307840"/>
          </a:xfrm>
          <a:prstGeom prst="rect">
            <a:avLst/>
          </a:prstGeom>
        </p:spPr>
        <p:txBody>
          <a:bodyPr lIns="0" tIns="0" rIns="0" bIns="0" anchor="ctr">
            <a:noAutofit/>
          </a:bodyPr>
          <a:lstStyle/>
          <a:p>
            <a:pPr algn="ctr"/>
            <a:r>
              <a:rPr lang="en-US" sz="3200" b="0" strike="noStrike" spc="-1">
                <a:latin typeface="Arial" panose="020B0604020202020204"/>
              </a:rPr>
              <a:t>Click to edit Master subtitle style</a:t>
            </a: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80" name="PlaceHolder 2"/>
          <p:cNvSpPr>
            <a:spLocks noGrp="1"/>
          </p:cNvSpPr>
          <p:nvPr>
            <p:ph type="body"/>
          </p:nvPr>
        </p:nvSpPr>
        <p:spPr>
          <a:xfrm>
            <a:off x="609600" y="160452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81" name="PlaceHolder 3"/>
          <p:cNvSpPr>
            <a:spLocks noGrp="1"/>
          </p:cNvSpPr>
          <p:nvPr>
            <p:ph type="body"/>
          </p:nvPr>
        </p:nvSpPr>
        <p:spPr>
          <a:xfrm>
            <a:off x="6232320" y="1604520"/>
            <a:ext cx="5354400" cy="397728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82" name="PlaceHolder 4"/>
          <p:cNvSpPr>
            <a:spLocks noGrp="1"/>
          </p:cNvSpPr>
          <p:nvPr>
            <p:ph type="body"/>
          </p:nvPr>
        </p:nvSpPr>
        <p:spPr>
          <a:xfrm>
            <a:off x="609600" y="368208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84" name="PlaceHolder 2"/>
          <p:cNvSpPr>
            <a:spLocks noGrp="1"/>
          </p:cNvSpPr>
          <p:nvPr>
            <p:ph type="body"/>
          </p:nvPr>
        </p:nvSpPr>
        <p:spPr>
          <a:xfrm>
            <a:off x="609600" y="1604520"/>
            <a:ext cx="5354400" cy="397728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85" name="PlaceHolder 3"/>
          <p:cNvSpPr>
            <a:spLocks noGrp="1"/>
          </p:cNvSpPr>
          <p:nvPr>
            <p:ph type="body"/>
          </p:nvPr>
        </p:nvSpPr>
        <p:spPr>
          <a:xfrm>
            <a:off x="6232320" y="160452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86" name="PlaceHolder 4"/>
          <p:cNvSpPr>
            <a:spLocks noGrp="1"/>
          </p:cNvSpPr>
          <p:nvPr>
            <p:ph type="body"/>
          </p:nvPr>
        </p:nvSpPr>
        <p:spPr>
          <a:xfrm>
            <a:off x="6232320" y="368208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Master title style</a:t>
            </a:r>
            <a:endParaRPr lang="en-US" sz="1800" b="0" strike="noStrike" spc="-1">
              <a:solidFill>
                <a:srgbClr val="000000"/>
              </a:solidFill>
              <a:latin typeface="Arial" panose="020B0604020202020204"/>
            </a:endParaRPr>
          </a:p>
        </p:txBody>
      </p:sp>
      <p:sp>
        <p:nvSpPr>
          <p:cNvPr id="88" name="PlaceHolder 2"/>
          <p:cNvSpPr>
            <a:spLocks noGrp="1"/>
          </p:cNvSpPr>
          <p:nvPr>
            <p:ph type="body"/>
          </p:nvPr>
        </p:nvSpPr>
        <p:spPr>
          <a:xfrm>
            <a:off x="609600" y="160452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89" name="PlaceHolder 3"/>
          <p:cNvSpPr>
            <a:spLocks noGrp="1"/>
          </p:cNvSpPr>
          <p:nvPr>
            <p:ph type="body"/>
          </p:nvPr>
        </p:nvSpPr>
        <p:spPr>
          <a:xfrm>
            <a:off x="6232320" y="1604520"/>
            <a:ext cx="535440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
        <p:nvSpPr>
          <p:cNvPr id="90" name="PlaceHolder 4"/>
          <p:cNvSpPr>
            <a:spLocks noGrp="1"/>
          </p:cNvSpPr>
          <p:nvPr>
            <p:ph type="body"/>
          </p:nvPr>
        </p:nvSpPr>
        <p:spPr>
          <a:xfrm>
            <a:off x="609600" y="3682080"/>
            <a:ext cx="10972320" cy="1896840"/>
          </a:xfrm>
          <a:prstGeom prst="rect">
            <a:avLst/>
          </a:prstGeom>
        </p:spPr>
        <p:txBody>
          <a:bodyPr lIns="0" tIns="0" rIns="0" bIns="0">
            <a:normAutofit/>
          </a:bodyPr>
          <a:lstStyle/>
          <a:p>
            <a:pPr lvl="0"/>
            <a:r>
              <a:rPr lang="en-US" sz="1800" b="0" strike="noStrike" spc="-1">
                <a:solidFill>
                  <a:srgbClr val="000000"/>
                </a:solidFill>
                <a:latin typeface="Arial" panose="020B0604020202020204"/>
              </a:rPr>
              <a:t>Click to edit Master text styles</a:t>
            </a:r>
            <a:endParaRPr lang="en-US" sz="1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CustomShape 1"/>
          <p:cNvSpPr/>
          <p:nvPr/>
        </p:nvSpPr>
        <p:spPr>
          <a:xfrm>
            <a:off x="0" y="0"/>
            <a:ext cx="12190080" cy="83664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54" name="CustomShape 2"/>
          <p:cNvSpPr/>
          <p:nvPr/>
        </p:nvSpPr>
        <p:spPr>
          <a:xfrm flipV="1">
            <a:off x="0" y="6702120"/>
            <a:ext cx="12190080" cy="196560"/>
          </a:xfrm>
          <a:prstGeom prst="rect">
            <a:avLst/>
          </a:prstGeom>
          <a:solidFill>
            <a:srgbClr val="FF0000"/>
          </a:solidFill>
          <a:ln w="9360">
            <a:noFill/>
          </a:ln>
        </p:spPr>
        <p:style>
          <a:lnRef idx="0">
            <a:scrgbClr r="0" g="0" b="0"/>
          </a:lnRef>
          <a:fillRef idx="0">
            <a:scrgbClr r="0" g="0" b="0"/>
          </a:fillRef>
          <a:effectRef idx="0">
            <a:scrgbClr r="0" g="0" b="0"/>
          </a:effectRef>
          <a:fontRef idx="minor"/>
        </p:style>
      </p:sp>
      <p:pic>
        <p:nvPicPr>
          <p:cNvPr id="55" name="Picture 10" descr="LOGO.gif"/>
          <p:cNvPicPr/>
          <p:nvPr/>
        </p:nvPicPr>
        <p:blipFill>
          <a:blip r:embed="rId13"/>
          <a:srcRect b="10714"/>
          <a:stretch>
            <a:fillRect/>
          </a:stretch>
        </p:blipFill>
        <p:spPr>
          <a:xfrm>
            <a:off x="8737440" y="228600"/>
            <a:ext cx="2741280" cy="633600"/>
          </a:xfrm>
          <a:prstGeom prst="rect">
            <a:avLst/>
          </a:prstGeom>
          <a:ln w="9360">
            <a:noFill/>
          </a:ln>
        </p:spPr>
      </p:pic>
      <p:pic>
        <p:nvPicPr>
          <p:cNvPr id="56" name="Picture 10" descr="LOGO.gif"/>
          <p:cNvPicPr/>
          <p:nvPr/>
        </p:nvPicPr>
        <p:blipFill>
          <a:blip r:embed="rId13"/>
          <a:srcRect b="10714"/>
          <a:stretch>
            <a:fillRect/>
          </a:stretch>
        </p:blipFill>
        <p:spPr>
          <a:xfrm>
            <a:off x="8737440" y="228600"/>
            <a:ext cx="2741280" cy="633600"/>
          </a:xfrm>
          <a:prstGeom prst="rect">
            <a:avLst/>
          </a:prstGeom>
          <a:ln w="9360">
            <a:noFill/>
          </a:ln>
        </p:spPr>
      </p:pic>
      <p:grpSp>
        <p:nvGrpSpPr>
          <p:cNvPr id="57" name="Group 3"/>
          <p:cNvGrpSpPr/>
          <p:nvPr/>
        </p:nvGrpSpPr>
        <p:grpSpPr>
          <a:xfrm>
            <a:off x="8195520" y="0"/>
            <a:ext cx="3994560" cy="874800"/>
            <a:chOff x="6146640" y="0"/>
            <a:chExt cx="2995920" cy="874800"/>
          </a:xfrm>
        </p:grpSpPr>
        <p:sp>
          <p:nvSpPr>
            <p:cNvPr id="58" name="CustomShape 4"/>
            <p:cNvSpPr/>
            <p:nvPr/>
          </p:nvSpPr>
          <p:spPr>
            <a:xfrm>
              <a:off x="6146640" y="0"/>
              <a:ext cx="2995920" cy="83664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59" name="Picture 9" descr="LOGO.gif"/>
            <p:cNvPicPr/>
            <p:nvPr/>
          </p:nvPicPr>
          <p:blipFill>
            <a:blip r:embed="rId13"/>
            <a:srcRect b="10714"/>
            <a:stretch>
              <a:fillRect/>
            </a:stretch>
          </p:blipFill>
          <p:spPr>
            <a:xfrm>
              <a:off x="6553080" y="228600"/>
              <a:ext cx="2055960" cy="633600"/>
            </a:xfrm>
            <a:prstGeom prst="rect">
              <a:avLst/>
            </a:prstGeom>
            <a:ln w="9360">
              <a:noFill/>
            </a:ln>
          </p:spPr>
        </p:pic>
        <p:sp>
          <p:nvSpPr>
            <p:cNvPr id="60" name="CustomShape 5"/>
            <p:cNvSpPr/>
            <p:nvPr/>
          </p:nvSpPr>
          <p:spPr>
            <a:xfrm>
              <a:off x="6527880" y="190440"/>
              <a:ext cx="2075040" cy="68436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pic>
        <p:nvPicPr>
          <p:cNvPr id="61" name="Picture 15" descr="logo.jpg"/>
          <p:cNvPicPr/>
          <p:nvPr/>
        </p:nvPicPr>
        <p:blipFill>
          <a:blip r:embed="rId14"/>
          <a:stretch>
            <a:fillRect/>
          </a:stretch>
        </p:blipFill>
        <p:spPr>
          <a:xfrm>
            <a:off x="8737440" y="228600"/>
            <a:ext cx="2559360" cy="608040"/>
          </a:xfrm>
          <a:prstGeom prst="rect">
            <a:avLst/>
          </a:prstGeom>
          <a:ln w="9360">
            <a:noFill/>
          </a:ln>
        </p:spPr>
      </p:pic>
      <p:pic>
        <p:nvPicPr>
          <p:cNvPr id="62" name="Picture 10" descr="LOGO.gif"/>
          <p:cNvPicPr/>
          <p:nvPr/>
        </p:nvPicPr>
        <p:blipFill>
          <a:blip r:embed="rId13"/>
          <a:srcRect b="10714"/>
          <a:stretch>
            <a:fillRect/>
          </a:stretch>
        </p:blipFill>
        <p:spPr>
          <a:xfrm>
            <a:off x="8737440" y="228600"/>
            <a:ext cx="2741280" cy="633600"/>
          </a:xfrm>
          <a:prstGeom prst="rect">
            <a:avLst/>
          </a:prstGeom>
          <a:ln w="9360">
            <a:noFill/>
          </a:ln>
        </p:spPr>
      </p:pic>
      <p:grpSp>
        <p:nvGrpSpPr>
          <p:cNvPr id="63" name="Group 6"/>
          <p:cNvGrpSpPr/>
          <p:nvPr/>
        </p:nvGrpSpPr>
        <p:grpSpPr>
          <a:xfrm>
            <a:off x="8195520" y="0"/>
            <a:ext cx="3994560" cy="874800"/>
            <a:chOff x="6146640" y="0"/>
            <a:chExt cx="2995920" cy="874800"/>
          </a:xfrm>
        </p:grpSpPr>
        <p:sp>
          <p:nvSpPr>
            <p:cNvPr id="64" name="CustomShape 7"/>
            <p:cNvSpPr/>
            <p:nvPr/>
          </p:nvSpPr>
          <p:spPr>
            <a:xfrm>
              <a:off x="6146640" y="0"/>
              <a:ext cx="2995920" cy="83664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5" name="Picture 9" descr="LOGO.gif"/>
            <p:cNvPicPr/>
            <p:nvPr/>
          </p:nvPicPr>
          <p:blipFill>
            <a:blip r:embed="rId13"/>
            <a:srcRect b="10714"/>
            <a:stretch>
              <a:fillRect/>
            </a:stretch>
          </p:blipFill>
          <p:spPr>
            <a:xfrm>
              <a:off x="6553080" y="228600"/>
              <a:ext cx="2055960" cy="633600"/>
            </a:xfrm>
            <a:prstGeom prst="rect">
              <a:avLst/>
            </a:prstGeom>
            <a:ln w="9360">
              <a:noFill/>
            </a:ln>
          </p:spPr>
        </p:pic>
        <p:sp>
          <p:nvSpPr>
            <p:cNvPr id="66" name="CustomShape 8"/>
            <p:cNvSpPr/>
            <p:nvPr/>
          </p:nvSpPr>
          <p:spPr>
            <a:xfrm>
              <a:off x="6527880" y="190440"/>
              <a:ext cx="2075040" cy="684360"/>
            </a:xfrm>
            <a:prstGeom prst="rect">
              <a:avLst/>
            </a:prstGeom>
            <a:solidFill>
              <a:srgbClr val="FFFFFF"/>
            </a:solidFill>
            <a:ln w="25560">
              <a:noFill/>
            </a:ln>
          </p:spPr>
          <p:style>
            <a:lnRef idx="0">
              <a:scrgbClr r="0" g="0" b="0"/>
            </a:lnRef>
            <a:fillRef idx="0">
              <a:scrgbClr r="0" g="0" b="0"/>
            </a:fillRef>
            <a:effectRef idx="0">
              <a:scrgbClr r="0" g="0" b="0"/>
            </a:effectRef>
            <a:fontRef idx="minor"/>
          </p:style>
        </p:sp>
      </p:grpSp>
      <p:pic>
        <p:nvPicPr>
          <p:cNvPr id="67" name="Picture 15" descr="logo.jpg"/>
          <p:cNvPicPr/>
          <p:nvPr/>
        </p:nvPicPr>
        <p:blipFill>
          <a:blip r:embed="rId14"/>
          <a:stretch>
            <a:fillRect/>
          </a:stretch>
        </p:blipFill>
        <p:spPr>
          <a:xfrm>
            <a:off x="8737440" y="228600"/>
            <a:ext cx="2559360" cy="608040"/>
          </a:xfrm>
          <a:prstGeom prst="rect">
            <a:avLst/>
          </a:prstGeom>
          <a:ln w="9360">
            <a:noFill/>
          </a:ln>
        </p:spPr>
      </p:pic>
      <p:sp>
        <p:nvSpPr>
          <p:cNvPr id="68" name="PlaceHolder 9"/>
          <p:cNvSpPr>
            <a:spLocks noGrp="1"/>
          </p:cNvSpPr>
          <p:nvPr>
            <p:ph type="title"/>
          </p:nvPr>
        </p:nvSpPr>
        <p:spPr>
          <a:xfrm>
            <a:off x="609600" y="273600"/>
            <a:ext cx="1097232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69" name="PlaceHolder 10"/>
          <p:cNvSpPr>
            <a:spLocks noGrp="1"/>
          </p:cNvSpPr>
          <p:nvPr>
            <p:ph type="body"/>
          </p:nvPr>
        </p:nvSpPr>
        <p:spPr>
          <a:xfrm>
            <a:off x="609600" y="1604520"/>
            <a:ext cx="109723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p:bodyStyle>
      <a:lvl1pPr marL="431800" indent="-323850" eaLnBrk="1" hangingPunct="1">
        <a:spcBef>
          <a:spcPts val="1415"/>
        </a:spcBef>
        <a:buClr>
          <a:srgbClr val="000000"/>
        </a:buClr>
        <a:buSzPct val="45000"/>
        <a:buFont typeface="Wingdings" panose="05000000000000000000" pitchFamily="2" charset="2"/>
        <a:buChar char=""/>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10.wdp"/><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4.wdp"/><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2.wdp"/><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6.wdp"/><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8.wdp"/><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676280" y="914400"/>
            <a:ext cx="8761680" cy="4037040"/>
          </a:xfrm>
          <a:prstGeom prst="rect">
            <a:avLst/>
          </a:prstGeom>
          <a:noFill/>
          <a:ln w="9360">
            <a:noFill/>
          </a:ln>
        </p:spPr>
        <p:style>
          <a:lnRef idx="0">
            <a:scrgbClr r="0" g="0" b="0"/>
          </a:lnRef>
          <a:fillRef idx="0">
            <a:scrgbClr r="0" g="0" b="0"/>
          </a:fillRef>
          <a:effectRef idx="0">
            <a:scrgbClr r="0" g="0" b="0"/>
          </a:effectRef>
          <a:fontRef idx="minor"/>
        </p:style>
        <p:txBody>
          <a:bodyPr lIns="90000" tIns="3312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2000" b="0" i="0" u="none" strike="noStrike" kern="1200" cap="none" spc="-1" normalizeH="0" baseline="0" noProof="0" dirty="0">
              <a:ln>
                <a:noFill/>
              </a:ln>
              <a:solidFill>
                <a:prstClr val="black"/>
              </a:solidFill>
              <a:effectLst/>
              <a:uLnTx/>
              <a:uFillTx/>
              <a:latin typeface="Arial" panose="020B0604020202020204"/>
            </a:endParaRPr>
          </a:p>
        </p:txBody>
      </p:sp>
      <p:sp>
        <p:nvSpPr>
          <p:cNvPr id="114" name="CustomShape 3"/>
          <p:cNvSpPr/>
          <p:nvPr/>
        </p:nvSpPr>
        <p:spPr>
          <a:xfrm>
            <a:off x="2996272" y="5383890"/>
            <a:ext cx="6132780"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1" normalizeH="0" baseline="0" noProof="0" dirty="0">
                <a:ln>
                  <a:noFill/>
                </a:ln>
                <a:solidFill>
                  <a:srgbClr val="FF0000"/>
                </a:solidFill>
                <a:effectLst/>
                <a:uLnTx/>
                <a:uFillTx/>
                <a:latin typeface="Times New Roman" panose="02020603050405020304"/>
                <a:ea typeface="MS PGothic" panose="020B0600070205080204" charset="-128"/>
              </a:rPr>
              <a:t>Department of Computer Science and Engineering</a:t>
            </a:r>
            <a:endParaRPr kumimoji="0" lang="en-IN" sz="1800" b="0" i="0" u="none" strike="noStrike" kern="1200" cap="none" spc="-1" normalizeH="0" baseline="0" noProof="0" dirty="0">
              <a:ln>
                <a:noFill/>
              </a:ln>
              <a:solidFill>
                <a:prstClr val="black"/>
              </a:solidFill>
              <a:effectLst/>
              <a:uLnTx/>
              <a:uFillTx/>
              <a:latin typeface="Arial" panose="020B0604020202020204"/>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1" normalizeH="0" baseline="0" noProof="0" dirty="0">
                <a:ln>
                  <a:noFill/>
                </a:ln>
                <a:solidFill>
                  <a:srgbClr val="FF0000"/>
                </a:solidFill>
                <a:effectLst/>
                <a:uLnTx/>
                <a:uFillTx/>
                <a:latin typeface="Times New Roman" panose="02020603050405020304"/>
                <a:ea typeface="MS PGothic" panose="020B0600070205080204" charset="-128"/>
              </a:rPr>
              <a:t>Chitkara University, Punjab</a:t>
            </a:r>
            <a:endParaRPr kumimoji="0" lang="en-IN" sz="1800" b="0" i="0" u="none" strike="noStrike" kern="1200" cap="none" spc="-1" normalizeH="0" baseline="0" noProof="0" dirty="0">
              <a:ln>
                <a:noFill/>
              </a:ln>
              <a:solidFill>
                <a:prstClr val="black"/>
              </a:solidFill>
              <a:effectLst/>
              <a:uLnTx/>
              <a:uFillTx/>
              <a:latin typeface="Arial" panose="020B0604020202020204"/>
            </a:endParaRPr>
          </a:p>
        </p:txBody>
      </p:sp>
      <p:sp>
        <p:nvSpPr>
          <p:cNvPr id="116" name="CustomShape 5"/>
          <p:cNvSpPr/>
          <p:nvPr/>
        </p:nvSpPr>
        <p:spPr>
          <a:xfrm>
            <a:off x="8077080" y="6356520"/>
            <a:ext cx="2132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2DD4B1-56C7-4DCB-A57A-CCB74DBE1EC5}" type="slidenum">
              <a:rPr kumimoji="0" lang="en-US" sz="1200" b="1" i="0" u="none" strike="noStrike" kern="1200" cap="none" spc="-1" normalizeH="0" baseline="0" noProof="0">
                <a:ln>
                  <a:noFill/>
                </a:ln>
                <a:solidFill>
                  <a:srgbClr val="0070C0"/>
                </a:solidFill>
                <a:effectLst/>
                <a:uLnTx/>
                <a:uFillTx/>
                <a:latin typeface="Times New Roman" panose="02020603050405020304"/>
                <a:ea typeface="MS PGothic" panose="020B0600070205080204" charset="-128"/>
              </a:rPr>
            </a:fld>
            <a:endParaRPr kumimoji="0" lang="en-IN" sz="1200" b="0" i="0" u="none" strike="noStrike" kern="1200" cap="none" spc="-1" normalizeH="0" baseline="0" noProof="0">
              <a:ln>
                <a:noFill/>
              </a:ln>
              <a:solidFill>
                <a:prstClr val="black"/>
              </a:solidFill>
              <a:effectLst/>
              <a:uLnTx/>
              <a:uFillTx/>
              <a:latin typeface="Arial" panose="020B0604020202020204"/>
            </a:endParaRPr>
          </a:p>
        </p:txBody>
      </p:sp>
      <p:sp>
        <p:nvSpPr>
          <p:cNvPr id="8" name="Footer Placeholder 1"/>
          <p:cNvSpPr txBox="1"/>
          <p:nvPr/>
        </p:nvSpPr>
        <p:spPr bwMode="auto">
          <a:xfrm>
            <a:off x="1770064" y="6346826"/>
            <a:ext cx="8734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DejaVu Sans"/>
                <a:cs typeface="DejaVu Sans"/>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2" name="TextBox 1"/>
          <p:cNvSpPr txBox="1"/>
          <p:nvPr/>
        </p:nvSpPr>
        <p:spPr>
          <a:xfrm>
            <a:off x="2351314" y="2363949"/>
            <a:ext cx="7716417" cy="1107996"/>
          </a:xfrm>
          <a:prstGeom prst="rect">
            <a:avLst/>
          </a:prstGeom>
          <a:noFill/>
        </p:spPr>
        <p:txBody>
          <a:bodyPr wrap="square" rtlCol="0">
            <a:spAutoFit/>
          </a:bodyPr>
          <a:lstStyle/>
          <a:p>
            <a:pPr algn="ctr"/>
            <a:r>
              <a:rPr lang="en-GB" sz="6600" b="1" dirty="0">
                <a:solidFill>
                  <a:schemeClr val="tx2"/>
                </a:solidFill>
                <a:latin typeface="Times New Roman" panose="02020603050405020304" pitchFamily="18" charset="0"/>
                <a:cs typeface="Times New Roman" panose="02020603050405020304" pitchFamily="18" charset="0"/>
              </a:rPr>
              <a:t>INHERITANCE</a:t>
            </a:r>
            <a:endParaRPr lang="en-IN" sz="6600" b="1" dirty="0">
              <a:solidFill>
                <a:schemeClr val="tx2"/>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nvSpPr>
        <p:spPr>
          <a:xfrm>
            <a:off x="4667250" y="6413500"/>
            <a:ext cx="2895600" cy="365125"/>
          </a:xfrm>
          <a:prstGeom prst="rect">
            <a:avLst/>
          </a:prstGeom>
        </p:spPr>
        <p:txBody>
          <a:bodyPr vert="horz" wrap="square" lIns="91440" tIns="45720" rIns="91440" bIns="45720" numCol="1" anchor="ctr" anchorCtr="0" compatLnSpc="1"/>
          <a:lstStyle>
            <a:defPPr>
              <a:defRPr lang="en-US"/>
            </a:defPPr>
            <a:lvl1pPr marL="0" algn="ctr" defTabSz="914400" rtl="0" eaLnBrk="1" latinLnBrk="0" hangingPunct="1">
              <a:defRPr sz="1200" b="1" kern="1200">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Dr. Veeramanickam M.R.M G-20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549" y="166219"/>
            <a:ext cx="6167534" cy="58477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Forms</a:t>
            </a:r>
            <a:r>
              <a:rPr lang="en-GB" sz="3200" dirty="0">
                <a:solidFill>
                  <a:schemeClr val="bg2"/>
                </a:solidFill>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of Inheritance</a:t>
            </a:r>
            <a:endParaRPr lang="en-IN" sz="3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99902" y="1213685"/>
            <a:ext cx="10979458" cy="369332"/>
          </a:xfrm>
          <a:prstGeom prst="rect">
            <a:avLst/>
          </a:prstGeom>
          <a:noFill/>
        </p:spPr>
        <p:txBody>
          <a:bodyPr wrap="square">
            <a:spAutoFit/>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3. Multilevel Inheritance</a:t>
            </a:r>
            <a:r>
              <a:rPr lang="en-GB" b="0" i="0" dirty="0">
                <a:solidFill>
                  <a:srgbClr val="273239"/>
                </a:solidFill>
                <a:effectLst/>
                <a:latin typeface="Times New Roman" panose="02020603050405020304" pitchFamily="18" charset="0"/>
                <a:cs typeface="Times New Roman" panose="02020603050405020304" pitchFamily="18" charset="0"/>
              </a:rPr>
              <a:t>: In this type of inheritance, a derived class is created from another derived class.</a:t>
            </a:r>
            <a:endParaRPr lang="en-GB" b="0" i="0" dirty="0">
              <a:solidFill>
                <a:srgbClr val="273239"/>
              </a:solidFill>
              <a:effectLst/>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580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2" descr="Lightbox"/>
          <p:cNvPicPr>
            <a:picLocks noChangeAspect="1" noChangeArrowheads="1"/>
          </p:cNvPicPr>
          <p:nvPr/>
        </p:nvPicPr>
        <p:blipFill>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91712" y="1937580"/>
            <a:ext cx="4610100" cy="3438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243" y="166220"/>
            <a:ext cx="7275569" cy="584775"/>
          </a:xfrm>
          <a:prstGeom prst="rect">
            <a:avLst/>
          </a:prstGeom>
          <a:noFill/>
        </p:spPr>
        <p:txBody>
          <a:bodyPr wrap="square" rtlCol="0">
            <a:spAutoFit/>
          </a:bodyPr>
          <a:lstStyle/>
          <a:p>
            <a:r>
              <a:rPr lang="en-GB" sz="3200" b="1" i="0" dirty="0">
                <a:solidFill>
                  <a:srgbClr val="273239"/>
                </a:solidFill>
                <a:effectLst/>
                <a:latin typeface="Times New Roman" panose="02020603050405020304" pitchFamily="18" charset="0"/>
                <a:cs typeface="Times New Roman" panose="02020603050405020304" pitchFamily="18" charset="0"/>
              </a:rPr>
              <a:t> </a:t>
            </a:r>
            <a:r>
              <a:rPr lang="en-GB" sz="3200" i="0" dirty="0">
                <a:solidFill>
                  <a:srgbClr val="273239"/>
                </a:solidFill>
                <a:effectLst/>
                <a:latin typeface="Times New Roman" panose="02020603050405020304" pitchFamily="18" charset="0"/>
                <a:cs typeface="Times New Roman" panose="02020603050405020304" pitchFamily="18" charset="0"/>
              </a:rPr>
              <a:t>Multilevel Inheritance:</a:t>
            </a:r>
            <a:endParaRPr lang="en-IN" sz="3200" dirty="0">
              <a:solidFill>
                <a:schemeClr val="bg2"/>
              </a:solidFill>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580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453882" y="1079354"/>
            <a:ext cx="4504618" cy="5170646"/>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#include&lt;iostream&gt;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using</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namespace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std;</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base class</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class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Vehicle</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public</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Vehicle()</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cout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&lt;&lt; "This is a Vehicle\n";</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first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sub_class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derived from class vehicle</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class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fourWheeler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public</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Vehicle</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public</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fourWheeler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cout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&lt;&lt; "Objects with 4 wheels are vehicles\n";</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5599521" y="5540152"/>
            <a:ext cx="5241303" cy="925874"/>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endParaRPr kumimoji="0" lang="en-US" altLang="en-US" sz="1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a Vehicle </a:t>
            </a:r>
            <a:endPar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Objects with 4 wheels are vehicles </a:t>
            </a:r>
            <a:endPar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Car has 4 Wheels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5584682" y="1093039"/>
            <a:ext cx="4504618" cy="4154984"/>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sub class derived from the derived base class fourWheeler</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class Car: public fourWheeler {</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public:</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Car()</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cout &lt;&lt; "Car has 4 Wheels\n";</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int main()</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 Creating object of sub class will</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 invoke the constructor of base classes.</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Car obj;</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    return 0;</a:t>
            </a:r>
            <a:endParaRPr lang="en-GB" kern="0">
              <a:solidFill>
                <a:prstClr val="black"/>
              </a:solidFill>
              <a:latin typeface="Times New Roman" panose="02020603050405020304" pitchFamily="18" charset="0"/>
              <a:cs typeface="Times New Roman" panose="02020603050405020304" pitchFamily="18" charset="0"/>
            </a:endParaRPr>
          </a:p>
          <a:p>
            <a:pPr lvl="0" eaLnBrk="1" hangingPunct="1">
              <a:spcBef>
                <a:spcPts val="0"/>
              </a:spcBef>
              <a:spcAft>
                <a:spcPts val="0"/>
              </a:spcAft>
              <a:defRPr/>
            </a:pPr>
            <a:r>
              <a:rPr lang="en-GB" kern="0">
                <a:solidFill>
                  <a:prstClr val="black"/>
                </a:solidFill>
                <a:latin typeface="Times New Roman" panose="02020603050405020304" pitchFamily="18" charset="0"/>
                <a:cs typeface="Times New Roman" panose="02020603050405020304" pitchFamily="18" charset="0"/>
              </a:rPr>
              <a:t>}</a:t>
            </a:r>
            <a:endParaRPr lang="en-GB" kern="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7225" y="859122"/>
            <a:ext cx="10979458" cy="646331"/>
          </a:xfrm>
          <a:prstGeom prst="rect">
            <a:avLst/>
          </a:prstGeom>
          <a:noFill/>
        </p:spPr>
        <p:txBody>
          <a:bodyPr wrap="square">
            <a:spAutoFit/>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4. Hierarchical Inheritance</a:t>
            </a:r>
            <a:r>
              <a:rPr lang="en-GB" b="0" i="0" dirty="0">
                <a:solidFill>
                  <a:srgbClr val="273239"/>
                </a:solidFill>
                <a:effectLst/>
                <a:latin typeface="Times New Roman" panose="02020603050405020304" pitchFamily="18" charset="0"/>
                <a:cs typeface="Times New Roman" panose="02020603050405020304" pitchFamily="18" charset="0"/>
              </a:rPr>
              <a:t>: In this type of inheritance, more than one sub class is inherited from a single base class. i.e. more than one derived class is created from a single base class.</a:t>
            </a:r>
            <a:endParaRPr lang="en-GB" b="0" i="0" dirty="0">
              <a:solidFill>
                <a:srgbClr val="273239"/>
              </a:solidFill>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363984" y="1615736"/>
            <a:ext cx="4854561" cy="5016758"/>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#include&lt;iostream&gt;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using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namespace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std;</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base class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Vehicle</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Vehicle()</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cout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&lt;&lt; "This is a Vehicle\n";</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first sub class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Car: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Vehicle</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580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p:cNvSpPr txBox="1"/>
          <p:nvPr/>
        </p:nvSpPr>
        <p:spPr>
          <a:xfrm>
            <a:off x="5825971" y="1505453"/>
            <a:ext cx="6094520" cy="2554545"/>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main()</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Creating object of sub class will</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invoke the constructor of base class.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Car obj1;</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Bus obj2;</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return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0;</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9" name="Rectangle 7"/>
          <p:cNvSpPr>
            <a:spLocks noChangeArrowheads="1"/>
          </p:cNvSpPr>
          <p:nvPr/>
        </p:nvSpPr>
        <p:spPr bwMode="auto">
          <a:xfrm>
            <a:off x="5837381" y="4280252"/>
            <a:ext cx="6114473" cy="987430"/>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endPar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a Vehicle</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a Vehicle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193965" y="215829"/>
            <a:ext cx="7335557" cy="58477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Forms Of Inheritance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272" y="148460"/>
            <a:ext cx="6282136" cy="58477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Forms Of Inheritance</a:t>
            </a:r>
            <a:endParaRPr lang="en-IN" sz="3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37225" y="859122"/>
            <a:ext cx="10979458" cy="646331"/>
          </a:xfrm>
          <a:prstGeom prst="rect">
            <a:avLst/>
          </a:prstGeom>
          <a:noFill/>
        </p:spPr>
        <p:txBody>
          <a:bodyPr wrap="square">
            <a:spAutoFit/>
          </a:bodyPr>
          <a:lstStyle/>
          <a:p>
            <a:pPr algn="just" fontAlgn="base"/>
            <a:r>
              <a:rPr lang="en-GB" b="1" i="0" dirty="0">
                <a:solidFill>
                  <a:srgbClr val="273239"/>
                </a:solidFill>
                <a:effectLst/>
                <a:latin typeface="Times New Roman" panose="02020603050405020304" pitchFamily="18" charset="0"/>
                <a:cs typeface="Times New Roman" panose="02020603050405020304" pitchFamily="18" charset="0"/>
              </a:rPr>
              <a:t>5. Hybrid (Virtual) Inheritance</a:t>
            </a:r>
            <a:r>
              <a:rPr lang="en-GB" b="0" i="0" dirty="0">
                <a:solidFill>
                  <a:srgbClr val="273239"/>
                </a:solidFill>
                <a:effectLst/>
                <a:latin typeface="Times New Roman" panose="02020603050405020304" pitchFamily="18" charset="0"/>
                <a:cs typeface="Times New Roman" panose="02020603050405020304" pitchFamily="18" charset="0"/>
              </a:rPr>
              <a:t>: Hybrid Inheritance is implemented by combining more than one type of inheritance. For example: Combining Hierarchical inheritance and Multiple Inheritance. </a:t>
            </a:r>
            <a:endParaRPr lang="en-GB" b="0" i="0" dirty="0">
              <a:solidFill>
                <a:srgbClr val="273239"/>
              </a:solidFill>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517234" y="1459345"/>
            <a:ext cx="4562766" cy="4801314"/>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#include&lt;iostream&gt;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using namespace std;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Vehicle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Vehicle()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"This is a Vehicle\n";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Fare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Fare()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"Fare of Vehicle\n";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580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p:cNvSpPr txBox="1"/>
          <p:nvPr/>
        </p:nvSpPr>
        <p:spPr>
          <a:xfrm>
            <a:off x="5680364" y="1505453"/>
            <a:ext cx="5052291" cy="4247317"/>
          </a:xfrm>
          <a:prstGeom prst="rect">
            <a:avLst/>
          </a:prstGeom>
          <a:noFill/>
          <a:ln>
            <a:solidFill>
              <a:schemeClr val="accent1"/>
            </a:solidFill>
          </a:ln>
        </p:spPr>
        <p:txBody>
          <a:bodyPr wrap="square">
            <a:spAutoFit/>
          </a:bodyPr>
          <a:lstStyle/>
          <a:p>
            <a:r>
              <a:rPr lang="en-IN" dirty="0"/>
              <a:t>// first sub class</a:t>
            </a:r>
            <a:endParaRPr lang="en-IN" dirty="0"/>
          </a:p>
          <a:p>
            <a:r>
              <a:rPr lang="en-IN" dirty="0"/>
              <a:t>class Car : public Vehicle</a:t>
            </a:r>
            <a:endParaRPr lang="en-IN" dirty="0"/>
          </a:p>
          <a:p>
            <a:r>
              <a:rPr lang="en-IN" dirty="0"/>
              <a:t>{</a:t>
            </a:r>
            <a:endParaRPr lang="en-IN" dirty="0"/>
          </a:p>
          <a:p>
            <a:r>
              <a:rPr lang="en-IN" dirty="0"/>
              <a:t>};</a:t>
            </a:r>
            <a:endParaRPr lang="en-IN" dirty="0"/>
          </a:p>
          <a:p>
            <a:r>
              <a:rPr lang="en-IN" dirty="0"/>
              <a:t>// second sub class</a:t>
            </a:r>
            <a:endParaRPr lang="en-IN" dirty="0"/>
          </a:p>
          <a:p>
            <a:r>
              <a:rPr lang="en-IN" dirty="0"/>
              <a:t>class Bus : public Vehicle, public Fare</a:t>
            </a:r>
            <a:endParaRPr lang="en-IN" dirty="0"/>
          </a:p>
          <a:p>
            <a:r>
              <a:rPr lang="en-IN" dirty="0"/>
              <a:t>{	</a:t>
            </a:r>
            <a:endParaRPr lang="en-IN" dirty="0"/>
          </a:p>
          <a:p>
            <a:r>
              <a:rPr lang="en-IN" dirty="0"/>
              <a:t>};</a:t>
            </a:r>
            <a:endParaRPr lang="en-IN" dirty="0"/>
          </a:p>
          <a:p>
            <a:r>
              <a:rPr lang="en-IN" dirty="0"/>
              <a:t>int main()</a:t>
            </a:r>
            <a:endParaRPr lang="en-IN" dirty="0"/>
          </a:p>
          <a:p>
            <a:r>
              <a:rPr lang="en-IN" dirty="0"/>
              <a:t>{</a:t>
            </a:r>
            <a:endParaRPr lang="en-IN" dirty="0"/>
          </a:p>
          <a:p>
            <a:r>
              <a:rPr lang="en-IN" dirty="0"/>
              <a:t>// Creating object of sub class will</a:t>
            </a:r>
            <a:endParaRPr lang="en-IN" dirty="0"/>
          </a:p>
          <a:p>
            <a:r>
              <a:rPr lang="en-IN" dirty="0"/>
              <a:t>// invoke the constructor of base class.</a:t>
            </a:r>
            <a:endParaRPr lang="en-IN" dirty="0"/>
          </a:p>
          <a:p>
            <a:r>
              <a:rPr lang="en-IN" dirty="0"/>
              <a:t>	Bus obj2;</a:t>
            </a:r>
            <a:endParaRPr lang="en-IN" dirty="0"/>
          </a:p>
          <a:p>
            <a:r>
              <a:rPr lang="en-IN" dirty="0"/>
              <a:t>	return 0;</a:t>
            </a:r>
            <a:endParaRPr lang="en-IN" dirty="0"/>
          </a:p>
          <a:p>
            <a:r>
              <a:rPr lang="en-IN" dirty="0"/>
              <a:t>}</a:t>
            </a:r>
            <a:endParaRPr lang="en-IN" dirty="0"/>
          </a:p>
        </p:txBody>
      </p:sp>
      <p:sp>
        <p:nvSpPr>
          <p:cNvPr id="19" name="Rectangle 7"/>
          <p:cNvSpPr>
            <a:spLocks noChangeArrowheads="1"/>
          </p:cNvSpPr>
          <p:nvPr/>
        </p:nvSpPr>
        <p:spPr bwMode="auto">
          <a:xfrm>
            <a:off x="5698836" y="5820630"/>
            <a:ext cx="5006109" cy="802764"/>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Output</a:t>
            </a:r>
            <a:endPar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is a Vehicle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Fare of Vehicle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104323"/>
            <a:ext cx="11296220" cy="791604"/>
          </a:xfrm>
        </p:spPr>
        <p:txBody>
          <a:bodyPr/>
          <a:lstStyle/>
          <a:p>
            <a:r>
              <a:rPr lang="en-GB" sz="3200" i="0" dirty="0">
                <a:solidFill>
                  <a:srgbClr val="000000"/>
                </a:solidFill>
                <a:effectLst/>
                <a:latin typeface="Times New Roman" panose="02020603050405020304" pitchFamily="18" charset="0"/>
                <a:cs typeface="Times New Roman" panose="02020603050405020304" pitchFamily="18" charset="0"/>
              </a:rPr>
              <a:t>Ambiguity Resolution in Inheritance</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p:nvPr>
        </p:nvSpPr>
        <p:spPr>
          <a:xfrm>
            <a:off x="464820" y="1007110"/>
            <a:ext cx="10972165" cy="986790"/>
          </a:xfrm>
        </p:spPr>
        <p:txBody>
          <a:bodyPr/>
          <a:lstStyle/>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Ambiguity in inheritance can be defined as when one class is derived for two or more base classes then there are chances that the base classes have functions with the same name. So it will confuse derived class to choose from similar name functions. To solve this ambiguity scope resolution operator is used “::”.</a:t>
            </a:r>
            <a:endParaRPr lang="en-GB" b="0" i="0" dirty="0">
              <a:solidFill>
                <a:srgbClr val="000000"/>
              </a:solidFill>
              <a:effectLst/>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674793" y="2138400"/>
            <a:ext cx="3610880" cy="4001095"/>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#include&lt;iostream&gt;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using namespace std;</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Base class A</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class A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public:</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void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cout</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&lt;&lt; " I am in class A" &lt;&lt;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endl</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class B {// Base class B</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public:</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4345575" y="2153584"/>
            <a:ext cx="3403734" cy="4001095"/>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void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cout</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&lt;&lt; " I am in class B" &lt;&lt;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endl</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class C: public A, public B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int main()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 Created an object of class C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C obj;</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 Calling function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obj.func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return 0;</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Consolas" panose="020B0609020204030204" pitchFamily="49"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7939687" y="3253352"/>
            <a:ext cx="4076822" cy="923330"/>
          </a:xfrm>
          <a:prstGeom prst="rect">
            <a:avLst/>
          </a:prstGeom>
          <a:noFill/>
          <a:ln>
            <a:solidFill>
              <a:schemeClr val="accent1"/>
            </a:solidFill>
          </a:ln>
        </p:spPr>
        <p:txBody>
          <a:bodyPr wrap="square" rtlCol="0">
            <a:spAutoFit/>
          </a:bodyPr>
          <a:lstStyle/>
          <a:p>
            <a:r>
              <a:rPr lang="en-GB" dirty="0"/>
              <a:t>OUTPUT WILL BE ERROR SO SOLUTION IS SCOPE RESOLUTION OPERATOR</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subTitle"/>
          </p:nvPr>
        </p:nvSpPr>
        <p:spPr bwMode="auto">
          <a:xfrm>
            <a:off x="628073" y="980194"/>
            <a:ext cx="3777673" cy="5539978"/>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#include&lt;iostream&gt;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using namespace std;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Base class A</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class A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public:</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void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cout</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&lt;&lt; " I am in class A" &lt;&lt;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endl</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Base class B</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class B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public:</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void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cout</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&lt;&lt; " I am in class B" &lt;&lt;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endl</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5163128" y="1043873"/>
            <a:ext cx="3881127" cy="4308872"/>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class C: public A, public B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 Driver Code</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int main()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 Created an object of class C</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C obj;</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 Calling function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in class A</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obj.A</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 Calling function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in class B</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obj.B</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i="0" u="none" strike="noStrike" cap="none" normalizeH="0" baseline="0" dirty="0" err="1">
                <a:ln>
                  <a:noFill/>
                </a:ln>
                <a:effectLst/>
                <a:latin typeface="Times New Roman" panose="02020603050405020304" pitchFamily="18" charset="0"/>
                <a:cs typeface="Times New Roman" panose="02020603050405020304" pitchFamily="18" charset="0"/>
              </a:rPr>
              <a:t>func</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    return 0;</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9391947" y="2424340"/>
            <a:ext cx="1959544" cy="987430"/>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endPar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 am in class A </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 am in class 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193964" y="104323"/>
            <a:ext cx="11296220" cy="791604"/>
          </a:xfrm>
          <a:prstGeom prst="rect">
            <a:avLst/>
          </a:prstGeom>
        </p:spPr>
        <p:txBody>
          <a:bodyPr lIns="0" tIns="0" rIns="0" bIns="0" anchor="ctr">
            <a:noAutofit/>
          </a:bodyPr>
          <a:lstStyle/>
          <a:p>
            <a:r>
              <a:rPr lang="en-GB" sz="3200" kern="0" dirty="0">
                <a:solidFill>
                  <a:srgbClr val="000000"/>
                </a:solidFill>
                <a:latin typeface="Times New Roman" panose="02020603050405020304" pitchFamily="18" charset="0"/>
                <a:cs typeface="Times New Roman" panose="02020603050405020304" pitchFamily="18" charset="0"/>
              </a:rPr>
              <a:t>Ambiguity Resolution in Inheritance</a:t>
            </a:r>
            <a:endParaRPr lang="en-IN" sz="3200" kern="0" dirty="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80" y="0"/>
            <a:ext cx="10972320" cy="1144800"/>
          </a:xfrm>
        </p:spPr>
        <p:txBody>
          <a:bodyPr/>
          <a:lstStyle/>
          <a:p>
            <a:r>
              <a:rPr lang="en-IN" sz="3200" dirty="0">
                <a:solidFill>
                  <a:srgbClr val="000000"/>
                </a:solidFill>
                <a:latin typeface="Times New Roman" panose="02020603050405020304" pitchFamily="18" charset="0"/>
                <a:ea typeface="+mn-ea"/>
                <a:cs typeface="Times New Roman" panose="02020603050405020304" pitchFamily="18" charset="0"/>
              </a:rPr>
              <a:t>Inheritance with Constructor</a:t>
            </a:r>
            <a:br>
              <a:rPr lang="en-IN" b="1" i="0" dirty="0">
                <a:solidFill>
                  <a:srgbClr val="343A40"/>
                </a:solidFill>
                <a:effectLst/>
                <a:latin typeface="Saira Extra Condensed"/>
              </a:rPr>
            </a:br>
            <a:endParaRPr lang="en-IN" dirty="0"/>
          </a:p>
        </p:txBody>
      </p:sp>
      <p:sp>
        <p:nvSpPr>
          <p:cNvPr id="5" name="TextBox 4"/>
          <p:cNvSpPr txBox="1"/>
          <p:nvPr/>
        </p:nvSpPr>
        <p:spPr>
          <a:xfrm>
            <a:off x="761000" y="1144800"/>
            <a:ext cx="9439443" cy="2308324"/>
          </a:xfrm>
          <a:prstGeom prst="rect">
            <a:avLst/>
          </a:prstGeom>
          <a:noFill/>
        </p:spPr>
        <p:txBody>
          <a:bodyPr wrap="square">
            <a:spAutoFit/>
          </a:bodyPr>
          <a:lstStyle/>
          <a:p>
            <a:pPr algn="just"/>
            <a:r>
              <a:rPr lang="en-GB" b="1" i="0" dirty="0">
                <a:solidFill>
                  <a:srgbClr val="212529"/>
                </a:solidFill>
                <a:effectLst/>
                <a:latin typeface="Times New Roman" panose="02020603050405020304" pitchFamily="18" charset="0"/>
                <a:cs typeface="Times New Roman" panose="02020603050405020304" pitchFamily="18" charset="0"/>
              </a:rPr>
              <a:t>Base class Default </a:t>
            </a:r>
            <a:r>
              <a:rPr lang="en-GB" b="1" dirty="0">
                <a:solidFill>
                  <a:srgbClr val="212529"/>
                </a:solidFill>
                <a:latin typeface="Times New Roman" panose="02020603050405020304" pitchFamily="18" charset="0"/>
                <a:cs typeface="Times New Roman" panose="02020603050405020304" pitchFamily="18" charset="0"/>
              </a:rPr>
              <a:t>Constructor in Derived </a:t>
            </a:r>
            <a:r>
              <a:rPr lang="en-GB" b="1" i="0" dirty="0">
                <a:solidFill>
                  <a:srgbClr val="212529"/>
                </a:solidFill>
                <a:effectLst/>
                <a:latin typeface="Times New Roman" panose="02020603050405020304" pitchFamily="18" charset="0"/>
                <a:cs typeface="Times New Roman" panose="02020603050405020304" pitchFamily="18" charset="0"/>
              </a:rPr>
              <a:t>class Constructors:</a:t>
            </a:r>
            <a:endParaRPr lang="en-GB" b="1" i="0" dirty="0">
              <a:solidFill>
                <a:srgbClr val="212529"/>
              </a:solidFill>
              <a:effectLst/>
              <a:latin typeface="Times New Roman" panose="02020603050405020304" pitchFamily="18" charset="0"/>
              <a:cs typeface="Times New Roman" panose="02020603050405020304" pitchFamily="18" charset="0"/>
            </a:endParaRPr>
          </a:p>
          <a:p>
            <a:pPr algn="just"/>
            <a:endParaRPr lang="en-GB" b="0" i="0" dirty="0">
              <a:solidFill>
                <a:srgbClr val="212529"/>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12529"/>
                </a:solidFill>
                <a:effectLst/>
                <a:latin typeface="Times New Roman" panose="02020603050405020304" pitchFamily="18" charset="0"/>
                <a:cs typeface="Times New Roman" panose="02020603050405020304" pitchFamily="18" charset="0"/>
              </a:rPr>
              <a:t>When we derive a class from the base class then all the data members of the base class will become a member of the derived class. </a:t>
            </a:r>
            <a:endParaRPr lang="en-GB" b="0" i="0" dirty="0">
              <a:solidFill>
                <a:srgbClr val="212529"/>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212529"/>
                </a:solidFill>
                <a:effectLst/>
                <a:latin typeface="Times New Roman" panose="02020603050405020304" pitchFamily="18" charset="0"/>
                <a:cs typeface="Times New Roman" panose="02020603050405020304" pitchFamily="18" charset="0"/>
              </a:rPr>
              <a:t>We use the constructor to initialize the data members</a:t>
            </a:r>
            <a:endParaRPr lang="en-GB" b="0" i="0" dirty="0">
              <a:solidFill>
                <a:srgbClr val="212529"/>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solidFill>
                  <a:srgbClr val="212529"/>
                </a:solidFill>
                <a:latin typeface="Times New Roman" panose="02020603050405020304" pitchFamily="18" charset="0"/>
                <a:cs typeface="Times New Roman" panose="02020603050405020304" pitchFamily="18" charset="0"/>
              </a:rPr>
              <a:t>W</a:t>
            </a:r>
            <a:r>
              <a:rPr lang="en-GB" b="0" i="0" dirty="0">
                <a:solidFill>
                  <a:srgbClr val="212529"/>
                </a:solidFill>
                <a:effectLst/>
                <a:latin typeface="Times New Roman" panose="02020603050405020304" pitchFamily="18" charset="0"/>
                <a:cs typeface="Times New Roman" panose="02020603050405020304" pitchFamily="18" charset="0"/>
              </a:rPr>
              <a:t>hen the data is inherited into the derived class we need to initialize it: To initialize the inherited data members constructor is necessary and that's why the constructor of the base class is called first. </a:t>
            </a:r>
            <a:endParaRPr lang="en-GB" b="0" i="0" dirty="0">
              <a:solidFill>
                <a:srgbClr val="21252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80" y="0"/>
            <a:ext cx="10972320" cy="1144800"/>
          </a:xfrm>
        </p:spPr>
        <p:txBody>
          <a:bodyPr/>
          <a:lstStyle/>
          <a:p>
            <a:br>
              <a:rPr lang="en-IN" b="1" i="0" dirty="0">
                <a:solidFill>
                  <a:srgbClr val="343A40"/>
                </a:solidFill>
                <a:effectLst/>
                <a:latin typeface="Saira Extra Condensed"/>
              </a:rPr>
            </a:br>
            <a:endParaRPr lang="en-IN" dirty="0"/>
          </a:p>
        </p:txBody>
      </p:sp>
      <p:sp>
        <p:nvSpPr>
          <p:cNvPr id="4" name="TextBox 3"/>
          <p:cNvSpPr txBox="1"/>
          <p:nvPr/>
        </p:nvSpPr>
        <p:spPr>
          <a:xfrm>
            <a:off x="668045" y="906119"/>
            <a:ext cx="4554244" cy="4524315"/>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#include &lt;iostream&gt;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using namespace std;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Base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int x;</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Base()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"Base default constructor\n";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Derived : public Base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int y;</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530787" y="906118"/>
            <a:ext cx="5786021" cy="5355312"/>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public: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default constructor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Derived()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"Derived default constructor\n";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parameterized constructor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Derived(int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"Derived parameterized constructor\n";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 main()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Base b;</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Derived d1;</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Derived d2(10);</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68045" y="5513033"/>
            <a:ext cx="4481003" cy="1754326"/>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Base default constructor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Base default constructor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Derived default constructor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Base default constructor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Derived parameterized constructor</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58679" y="110735"/>
            <a:ext cx="8126028" cy="1107996"/>
          </a:xfrm>
          <a:prstGeom prst="rect">
            <a:avLst/>
          </a:prstGeom>
          <a:noFill/>
        </p:spPr>
        <p:txBody>
          <a:bodyPr wrap="square">
            <a:spAutoFit/>
          </a:bodyPr>
          <a:lstStyle/>
          <a:p>
            <a:pPr algn="just"/>
            <a:r>
              <a:rPr lang="en-GB" sz="2400" b="1" i="0" dirty="0">
                <a:solidFill>
                  <a:srgbClr val="212529"/>
                </a:solidFill>
                <a:effectLst/>
                <a:latin typeface="Times New Roman" panose="02020603050405020304" pitchFamily="18" charset="0"/>
                <a:cs typeface="Times New Roman" panose="02020603050405020304" pitchFamily="18" charset="0"/>
              </a:rPr>
              <a:t>Example: Base class Default </a:t>
            </a:r>
            <a:r>
              <a:rPr lang="en-GB" sz="2400" b="1" dirty="0">
                <a:solidFill>
                  <a:srgbClr val="212529"/>
                </a:solidFill>
                <a:latin typeface="Times New Roman" panose="02020603050405020304" pitchFamily="18" charset="0"/>
                <a:cs typeface="Times New Roman" panose="02020603050405020304" pitchFamily="18" charset="0"/>
              </a:rPr>
              <a:t>Constructor in Derived </a:t>
            </a:r>
            <a:r>
              <a:rPr lang="en-GB" sz="2400" b="1" i="0" dirty="0">
                <a:solidFill>
                  <a:srgbClr val="212529"/>
                </a:solidFill>
                <a:effectLst/>
                <a:latin typeface="Times New Roman" panose="02020603050405020304" pitchFamily="18" charset="0"/>
                <a:cs typeface="Times New Roman" panose="02020603050405020304" pitchFamily="18" charset="0"/>
              </a:rPr>
              <a:t>class Constructors:</a:t>
            </a:r>
            <a:endParaRPr lang="en-GB" sz="2400" b="1" i="0" dirty="0">
              <a:solidFill>
                <a:srgbClr val="212529"/>
              </a:solidFill>
              <a:effectLst/>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53" y="5767"/>
            <a:ext cx="8487052" cy="1144800"/>
          </a:xfrm>
        </p:spPr>
        <p:txBody>
          <a:bodyPr/>
          <a:lstStyle/>
          <a:p>
            <a:r>
              <a:rPr lang="en-GB" sz="2400" b="1" kern="1200" dirty="0">
                <a:solidFill>
                  <a:srgbClr val="212529"/>
                </a:solidFill>
                <a:latin typeface="Times New Roman" panose="02020603050405020304" pitchFamily="18" charset="0"/>
                <a:ea typeface="+mn-ea"/>
                <a:cs typeface="Times New Roman" panose="02020603050405020304" pitchFamily="18" charset="0"/>
              </a:rPr>
              <a:t>Example 2: Base class Parameterized Constructor in Derived class Constructor</a:t>
            </a:r>
            <a:br>
              <a:rPr lang="en-IN" b="1" i="0" dirty="0">
                <a:solidFill>
                  <a:srgbClr val="343A40"/>
                </a:solidFill>
                <a:effectLst/>
                <a:latin typeface="Saira Extra Condensed"/>
              </a:rPr>
            </a:br>
            <a:endParaRPr lang="en-IN" dirty="0"/>
          </a:p>
        </p:txBody>
      </p:sp>
      <p:sp>
        <p:nvSpPr>
          <p:cNvPr id="4" name="TextBox 3"/>
          <p:cNvSpPr txBox="1"/>
          <p:nvPr/>
        </p:nvSpPr>
        <p:spPr>
          <a:xfrm>
            <a:off x="668045" y="906119"/>
            <a:ext cx="3983854" cy="3970318"/>
          </a:xfrm>
          <a:prstGeom prst="rect">
            <a:avLst/>
          </a:prstGeom>
          <a:noFill/>
          <a:ln>
            <a:solidFill>
              <a:schemeClr val="accent1"/>
            </a:solidFill>
          </a:ln>
        </p:spPr>
        <p:txBody>
          <a:bodyPr wrap="square">
            <a:spAutoFit/>
          </a:bodyPr>
          <a:lstStyle/>
          <a:p>
            <a:r>
              <a:rPr lang="en-GB" dirty="0">
                <a:latin typeface="Times New Roman" panose="02020603050405020304" pitchFamily="18" charset="0"/>
                <a:cs typeface="Times New Roman" panose="02020603050405020304" pitchFamily="18" charset="0"/>
              </a:rPr>
              <a:t>#include &lt;iostream&gt;</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using namespace std;</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class Base</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int x;</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public:</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 parameterized constructor</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Base(int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x =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cout</a:t>
            </a:r>
            <a:r>
              <a:rPr lang="en-GB" dirty="0">
                <a:latin typeface="Times New Roman" panose="02020603050405020304" pitchFamily="18" charset="0"/>
                <a:cs typeface="Times New Roman" panose="02020603050405020304" pitchFamily="18" charset="0"/>
              </a:rPr>
              <a:t> &lt;&lt; "Base Parameterized Constructor\n";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149049" y="906119"/>
            <a:ext cx="6167760" cy="4524315"/>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class Derived: public Base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int 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public: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parameterized constructor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Derived(int j):Base(j)</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y = j;</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"Derived Parameterized Constructor\n";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 main()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Derived d(10)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68045" y="5551771"/>
            <a:ext cx="4188041" cy="923330"/>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a:p>
            <a:r>
              <a:rPr lang="en-GB" b="0" i="0" dirty="0">
                <a:solidFill>
                  <a:srgbClr val="212529"/>
                </a:solidFill>
                <a:effectLst/>
                <a:latin typeface="Times New Roman" panose="02020603050405020304" pitchFamily="18" charset="0"/>
                <a:cs typeface="Times New Roman" panose="02020603050405020304" pitchFamily="18" charset="0"/>
              </a:rPr>
              <a:t>Base Parameterized Constructor</a:t>
            </a:r>
            <a:endParaRPr lang="en-GB" b="0" i="0" dirty="0">
              <a:solidFill>
                <a:srgbClr val="212529"/>
              </a:solidFill>
              <a:effectLst/>
              <a:latin typeface="Times New Roman" panose="02020603050405020304" pitchFamily="18" charset="0"/>
              <a:cs typeface="Times New Roman" panose="02020603050405020304" pitchFamily="18" charset="0"/>
            </a:endParaRPr>
          </a:p>
          <a:p>
            <a:r>
              <a:rPr lang="en-GB" b="0" i="0" dirty="0">
                <a:solidFill>
                  <a:srgbClr val="212529"/>
                </a:solidFill>
                <a:effectLst/>
                <a:latin typeface="Times New Roman" panose="02020603050405020304" pitchFamily="18" charset="0"/>
                <a:cs typeface="Times New Roman" panose="02020603050405020304" pitchFamily="18" charset="0"/>
              </a:rPr>
              <a:t> Derived Parameterized Constructor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GB" sz="3200" kern="1200" dirty="0">
                <a:solidFill>
                  <a:srgbClr val="000000"/>
                </a:solidFill>
                <a:latin typeface="Times New Roman" panose="02020603050405020304" pitchFamily="18" charset="0"/>
                <a:ea typeface="+mn-ea"/>
                <a:cs typeface="Times New Roman" panose="02020603050405020304" pitchFamily="18" charset="0"/>
              </a:rPr>
              <a:t>Order of Constructor/ Destructor Call in C++</a:t>
            </a:r>
            <a:br>
              <a:rPr lang="en-GB" sz="3200" kern="1200" dirty="0">
                <a:solidFill>
                  <a:srgbClr val="000000"/>
                </a:solidFill>
                <a:latin typeface="Times New Roman" panose="02020603050405020304" pitchFamily="18" charset="0"/>
                <a:ea typeface="+mn-ea"/>
                <a:cs typeface="Times New Roman" panose="02020603050405020304" pitchFamily="18" charset="0"/>
              </a:rPr>
            </a:br>
            <a:br>
              <a:rPr lang="en-IN" sz="3200" kern="1200" dirty="0">
                <a:solidFill>
                  <a:srgbClr val="000000"/>
                </a:solidFill>
                <a:latin typeface="Times New Roman" panose="02020603050405020304" pitchFamily="18" charset="0"/>
                <a:ea typeface="+mn-ea"/>
                <a:cs typeface="Times New Roman" panose="02020603050405020304" pitchFamily="18" charset="0"/>
              </a:rPr>
            </a:br>
            <a:endParaRPr lang="en-IN" sz="3200" kern="1200" dirty="0">
              <a:solidFill>
                <a:srgbClr val="000000"/>
              </a:solidFill>
              <a:latin typeface="Times New Roman" panose="02020603050405020304" pitchFamily="18" charset="0"/>
              <a:ea typeface="+mn-ea"/>
              <a:cs typeface="Times New Roman" panose="02020603050405020304" pitchFamily="18" charset="0"/>
            </a:endParaRPr>
          </a:p>
        </p:txBody>
      </p:sp>
      <p:sp>
        <p:nvSpPr>
          <p:cNvPr id="5" name="TextBox 4"/>
          <p:cNvSpPr txBox="1"/>
          <p:nvPr/>
        </p:nvSpPr>
        <p:spPr>
          <a:xfrm>
            <a:off x="437224" y="1315289"/>
            <a:ext cx="10748639" cy="2535566"/>
          </a:xfrm>
          <a:prstGeom prst="rect">
            <a:avLst/>
          </a:prstGeom>
          <a:noFill/>
        </p:spPr>
        <p:txBody>
          <a:bodyPr wrap="square">
            <a:spAutoFit/>
          </a:bodyPr>
          <a:lstStyle/>
          <a:p>
            <a:pPr marL="285750" indent="-285750"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Whenever we create an object of a class, the default constructor of that class is invoked automatically to initialize the members of the class. </a:t>
            </a: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If we inherit a class from another class and create an object of the derived class, it is clear that the default constructor of the derived class will be invoked but before that the default constructor of all of the base classes will be invoke, </a:t>
            </a:r>
            <a:r>
              <a:rPr lang="en-GB" b="0" i="0" dirty="0" err="1">
                <a:solidFill>
                  <a:srgbClr val="273239"/>
                </a:solidFill>
                <a:effectLst/>
                <a:latin typeface="Times New Roman" panose="02020603050405020304" pitchFamily="18" charset="0"/>
                <a:cs typeface="Times New Roman" panose="02020603050405020304" pitchFamily="18" charset="0"/>
              </a:rPr>
              <a:t>i.e</a:t>
            </a:r>
            <a:r>
              <a:rPr lang="en-GB" b="0" i="0" dirty="0">
                <a:solidFill>
                  <a:srgbClr val="273239"/>
                </a:solidFill>
                <a:effectLst/>
                <a:latin typeface="Times New Roman" panose="02020603050405020304" pitchFamily="18" charset="0"/>
                <a:cs typeface="Times New Roman" panose="02020603050405020304" pitchFamily="18" charset="0"/>
              </a:rPr>
              <a:t> the order of invocation is that the base class’s default constructor will be invoked first and then the derived class’s default constructor will be invoked.</a:t>
            </a:r>
            <a:endParaRPr lang="en-GB" b="0" i="0" dirty="0">
              <a:solidFill>
                <a:srgbClr val="27323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82" y="150987"/>
            <a:ext cx="6972795" cy="584775"/>
          </a:xfrm>
          <a:prstGeom prst="rect">
            <a:avLst/>
          </a:prstGeom>
          <a:noFill/>
        </p:spPr>
        <p:txBody>
          <a:bodyPr wrap="square" rtlCol="0">
            <a:spAutoFit/>
          </a:bodyPr>
          <a:lstStyle/>
          <a:p>
            <a:pPr>
              <a:tabLst>
                <a:tab pos="1772920" algn="l"/>
              </a:tabLst>
            </a:pPr>
            <a:r>
              <a:rPr lang="en-GB" sz="3200" dirty="0">
                <a:latin typeface="Times New Roman" panose="02020603050405020304" pitchFamily="18" charset="0"/>
                <a:cs typeface="Times New Roman" panose="02020603050405020304" pitchFamily="18" charset="0"/>
              </a:rPr>
              <a:t>Introduction to Inheritance</a:t>
            </a:r>
            <a:endParaRPr lang="en-I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72109" y="1440033"/>
            <a:ext cx="9137001" cy="1200329"/>
          </a:xfrm>
          <a:prstGeom prst="rect">
            <a:avLst/>
          </a:prstGeom>
          <a:noFill/>
        </p:spPr>
        <p:txBody>
          <a:bodyPr wrap="square">
            <a:spAutoFit/>
          </a:bodyPr>
          <a:lstStyle/>
          <a:p>
            <a:pPr algn="just"/>
            <a:r>
              <a:rPr lang="en-GB" b="0" i="0" dirty="0">
                <a:effectLst/>
                <a:latin typeface="Times New Roman" panose="02020603050405020304" pitchFamily="18" charset="0"/>
                <a:cs typeface="Times New Roman" panose="02020603050405020304" pitchFamily="18" charset="0"/>
              </a:rPr>
              <a:t>Inheritance is one of the key features of Object-oriented programming in C++. It allows us to create a new </a:t>
            </a:r>
            <a:r>
              <a:rPr lang="en-GB" b="0" i="0" strike="noStrike" dirty="0">
                <a:effectLst/>
                <a:latin typeface="Times New Roman" panose="02020603050405020304" pitchFamily="18" charset="0"/>
                <a:cs typeface="Times New Roman" panose="02020603050405020304" pitchFamily="18" charset="0"/>
              </a:rPr>
              <a:t>class</a:t>
            </a:r>
            <a:r>
              <a:rPr lang="en-GB" b="0" i="0" dirty="0">
                <a:effectLst/>
                <a:latin typeface="Times New Roman" panose="02020603050405020304" pitchFamily="18" charset="0"/>
                <a:cs typeface="Times New Roman" panose="02020603050405020304" pitchFamily="18" charset="0"/>
              </a:rPr>
              <a:t> (derived class) from an existing class (base class).</a:t>
            </a:r>
            <a:endParaRPr lang="en-GB" b="0" i="0" dirty="0">
              <a:effectLst/>
              <a:latin typeface="Times New Roman" panose="02020603050405020304" pitchFamily="18" charset="0"/>
              <a:cs typeface="Times New Roman" panose="02020603050405020304" pitchFamily="18" charset="0"/>
            </a:endParaRPr>
          </a:p>
          <a:p>
            <a:pPr algn="just"/>
            <a:r>
              <a:rPr lang="en-GB" b="1" i="0" dirty="0">
                <a:effectLst/>
                <a:latin typeface="Times New Roman" panose="02020603050405020304" pitchFamily="18" charset="0"/>
                <a:cs typeface="Times New Roman" panose="02020603050405020304" pitchFamily="18" charset="0"/>
              </a:rPr>
              <a:t>The derived class inherits the features from the base class</a:t>
            </a:r>
            <a:r>
              <a:rPr lang="en-GB" b="0" i="0" dirty="0">
                <a:effectLst/>
                <a:latin typeface="Times New Roman" panose="02020603050405020304" pitchFamily="18" charset="0"/>
                <a:cs typeface="Times New Roman" panose="02020603050405020304" pitchFamily="18" charset="0"/>
              </a:rPr>
              <a:t> and can have additional features of its own. F</a:t>
            </a:r>
            <a:r>
              <a:rPr lang="en-GB" dirty="0">
                <a:latin typeface="Times New Roman" panose="02020603050405020304" pitchFamily="18" charset="0"/>
                <a:cs typeface="Times New Roman" panose="02020603050405020304" pitchFamily="18" charset="0"/>
              </a:rPr>
              <a:t>or Ex:</a:t>
            </a:r>
            <a:endParaRPr lang="en-GB" b="0" i="0" dirty="0">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1077686" y="2853335"/>
            <a:ext cx="3134096" cy="2308324"/>
          </a:xfrm>
          <a:prstGeom prst="rect">
            <a:avLst/>
          </a:prstGeom>
          <a:noFill/>
          <a:ln>
            <a:solidFill>
              <a:schemeClr val="accent1"/>
            </a:solidFill>
          </a:ln>
        </p:spPr>
        <p:txBody>
          <a:bodyPr wrap="square">
            <a:spAutoFit/>
          </a:bodyPr>
          <a:lstStyle/>
          <a:p>
            <a:r>
              <a:rPr lang="en-GB" dirty="0">
                <a:latin typeface="Times New Roman" panose="02020603050405020304" pitchFamily="18" charset="0"/>
                <a:cs typeface="Times New Roman" panose="02020603050405020304" pitchFamily="18" charset="0"/>
              </a:rPr>
              <a:t>class Animal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 eat() function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 sleep() function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class Dog : public Animal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 bark() function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a:fillRect/>
          </a:stretch>
        </p:blipFill>
        <p:spPr>
          <a:xfrm>
            <a:off x="5708349" y="2380307"/>
            <a:ext cx="3984786" cy="43387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30" y="213063"/>
            <a:ext cx="8602463" cy="461640"/>
          </a:xfrm>
        </p:spPr>
        <p:txBody>
          <a:bodyPr/>
          <a:lstStyle/>
          <a:p>
            <a:pPr algn="just" fontAlgn="base">
              <a:lnSpc>
                <a:spcPct val="150000"/>
              </a:lnSpc>
            </a:pPr>
            <a:r>
              <a:rPr lang="en-GB" sz="2400" kern="1200" dirty="0">
                <a:solidFill>
                  <a:srgbClr val="000000"/>
                </a:solidFill>
                <a:latin typeface="Times New Roman" panose="02020603050405020304" pitchFamily="18" charset="0"/>
                <a:ea typeface="+mn-ea"/>
                <a:cs typeface="Times New Roman" panose="02020603050405020304" pitchFamily="18" charset="0"/>
              </a:rPr>
              <a:t>Basic rules for the Order of Constructor Call with Inheritance </a:t>
            </a:r>
            <a:endParaRPr lang="en-GB" sz="2400" kern="1200" dirty="0">
              <a:solidFill>
                <a:srgbClr val="000000"/>
              </a:solidFill>
              <a:latin typeface="Times New Roman" panose="02020603050405020304" pitchFamily="18" charset="0"/>
              <a:ea typeface="+mn-ea"/>
              <a:cs typeface="Times New Roman" panose="02020603050405020304" pitchFamily="18" charset="0"/>
            </a:endParaRPr>
          </a:p>
        </p:txBody>
      </p:sp>
      <p:sp>
        <p:nvSpPr>
          <p:cNvPr id="5" name="TextBox 4"/>
          <p:cNvSpPr txBox="1"/>
          <p:nvPr/>
        </p:nvSpPr>
        <p:spPr>
          <a:xfrm>
            <a:off x="357325" y="995693"/>
            <a:ext cx="10748639" cy="3782061"/>
          </a:xfrm>
          <a:prstGeom prst="rect">
            <a:avLst/>
          </a:prstGeom>
          <a:noFill/>
        </p:spPr>
        <p:txBody>
          <a:bodyPr wrap="square">
            <a:spAutoFit/>
          </a:bodyPr>
          <a:lstStyle/>
          <a:p>
            <a:pPr algn="just" fontAlgn="base">
              <a:lnSpc>
                <a:spcPct val="150000"/>
              </a:lnSpc>
            </a:pP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Construction always starts with the base class. If there are multiple base classes then, construction starts with the leftmost base. If there is a virtual inheritance then it's given higher preference.</a:t>
            </a: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Then the member fields are constructed. They are initialized in the order they are declared.</a:t>
            </a: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Finally, the class itself is constructed.</a:t>
            </a: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just" fontAlgn="base">
              <a:lnSpc>
                <a:spcPct val="150000"/>
              </a:lnSpc>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The order of the destructor is exactly the reverse.</a:t>
            </a:r>
            <a:endParaRPr lang="en-GB" b="0" i="0" dirty="0">
              <a:solidFill>
                <a:srgbClr val="27323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119" y="115987"/>
            <a:ext cx="7900380" cy="591832"/>
          </a:xfrm>
        </p:spPr>
        <p:txBody>
          <a:bodyPr/>
          <a:lstStyle/>
          <a:p>
            <a:pPr algn="l" rtl="0"/>
            <a:br>
              <a:rPr lang="en-GB" sz="3200" kern="1200" dirty="0">
                <a:solidFill>
                  <a:srgbClr val="000000"/>
                </a:solidFill>
                <a:latin typeface="Times New Roman" panose="02020603050405020304" pitchFamily="18" charset="0"/>
                <a:ea typeface="+mn-ea"/>
                <a:cs typeface="Times New Roman" panose="02020603050405020304" pitchFamily="18" charset="0"/>
              </a:rPr>
            </a:br>
            <a:br>
              <a:rPr lang="en-GB" sz="3200" kern="1200" dirty="0">
                <a:solidFill>
                  <a:srgbClr val="000000"/>
                </a:solidFill>
                <a:latin typeface="Times New Roman" panose="02020603050405020304" pitchFamily="18" charset="0"/>
                <a:ea typeface="+mn-ea"/>
                <a:cs typeface="Times New Roman" panose="02020603050405020304" pitchFamily="18" charset="0"/>
              </a:rPr>
            </a:br>
            <a:r>
              <a:rPr lang="en-GB" sz="3200" kern="1200" dirty="0">
                <a:solidFill>
                  <a:srgbClr val="000000"/>
                </a:solidFill>
                <a:latin typeface="Times New Roman" panose="02020603050405020304" pitchFamily="18" charset="0"/>
                <a:ea typeface="+mn-ea"/>
                <a:cs typeface="Times New Roman" panose="02020603050405020304" pitchFamily="18" charset="0"/>
              </a:rPr>
              <a:t>Order of Constructor/ Destructor Call in C++</a:t>
            </a:r>
            <a:br>
              <a:rPr lang="en-GB" sz="3200" kern="1200" dirty="0">
                <a:solidFill>
                  <a:srgbClr val="000000"/>
                </a:solidFill>
                <a:latin typeface="Times New Roman" panose="02020603050405020304" pitchFamily="18" charset="0"/>
                <a:ea typeface="+mn-ea"/>
                <a:cs typeface="Times New Roman" panose="02020603050405020304" pitchFamily="18" charset="0"/>
              </a:rPr>
            </a:br>
            <a:br>
              <a:rPr lang="en-IN" sz="3200" kern="1200" dirty="0">
                <a:solidFill>
                  <a:srgbClr val="000000"/>
                </a:solidFill>
                <a:latin typeface="Times New Roman" panose="02020603050405020304" pitchFamily="18" charset="0"/>
                <a:ea typeface="+mn-ea"/>
                <a:cs typeface="Times New Roman" panose="02020603050405020304" pitchFamily="18" charset="0"/>
              </a:rPr>
            </a:br>
            <a:endParaRPr lang="en-IN" sz="3200" kern="1200" dirty="0">
              <a:solidFill>
                <a:srgbClr val="000000"/>
              </a:solidFill>
              <a:latin typeface="Times New Roman" panose="02020603050405020304" pitchFamily="18" charset="0"/>
              <a:ea typeface="+mn-ea"/>
              <a:cs typeface="Times New Roman" panose="02020603050405020304" pitchFamily="18" charset="0"/>
            </a:endParaRPr>
          </a:p>
        </p:txBody>
      </p:sp>
      <p:sp>
        <p:nvSpPr>
          <p:cNvPr id="3" name="Rectangle 1"/>
          <p:cNvSpPr>
            <a:spLocks noChangeArrowheads="1"/>
          </p:cNvSpPr>
          <p:nvPr/>
        </p:nvSpPr>
        <p:spPr bwMode="auto">
          <a:xfrm>
            <a:off x="111717" y="965585"/>
            <a:ext cx="86239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Example: Program to show the order of constructor call in single inheritance</a:t>
            </a:r>
            <a:endPar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78300" y="1334917"/>
            <a:ext cx="5424256" cy="4247317"/>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#include &lt;iostream&gt;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using namespace std;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Parent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public: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Parent()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"Inside base class"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Child : public Parent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public:</a:t>
            </a:r>
            <a:endParaRPr lang="en-IN"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096000" y="1334917"/>
            <a:ext cx="5424256" cy="3970318"/>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 Child()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"Inside sub class"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main function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 main()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creating object of sub class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Child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return 0;</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22768" t="16905" r="23594" b="13572"/>
          <a:stretch>
            <a:fillRect/>
          </a:stretch>
        </p:blipFill>
        <p:spPr>
          <a:xfrm>
            <a:off x="2775856" y="1159328"/>
            <a:ext cx="6539593" cy="4767943"/>
          </a:xfrm>
          <a:prstGeom prst="rect">
            <a:avLst/>
          </a:prstGeom>
          <a:ln>
            <a:solidFill>
              <a:schemeClr val="accent1"/>
            </a:solidFill>
          </a:ln>
        </p:spPr>
      </p:pic>
      <p:sp>
        <p:nvSpPr>
          <p:cNvPr id="2" name="TextBox 1"/>
          <p:cNvSpPr txBox="1"/>
          <p:nvPr/>
        </p:nvSpPr>
        <p:spPr>
          <a:xfrm>
            <a:off x="142043" y="133165"/>
            <a:ext cx="6329778" cy="58477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Order of Inheritance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43" y="-69300"/>
            <a:ext cx="10972320" cy="1144800"/>
          </a:xfrm>
        </p:spPr>
        <p:txBody>
          <a:bodyPr/>
          <a:lstStyle/>
          <a:p>
            <a:r>
              <a:rPr lang="en-IN" sz="3200" dirty="0">
                <a:solidFill>
                  <a:srgbClr val="000000"/>
                </a:solidFill>
                <a:latin typeface="Times New Roman" panose="02020603050405020304" pitchFamily="18" charset="0"/>
                <a:ea typeface="+mn-ea"/>
                <a:cs typeface="Times New Roman" panose="02020603050405020304" pitchFamily="18" charset="0"/>
              </a:rPr>
              <a:t>Function Overriding</a:t>
            </a:r>
            <a:br>
              <a:rPr lang="en-IN" b="1" i="0" dirty="0">
                <a:solidFill>
                  <a:srgbClr val="25265E"/>
                </a:solidFill>
                <a:effectLst/>
                <a:latin typeface="euclid_circular_a"/>
              </a:rPr>
            </a:br>
            <a:endParaRPr lang="en-IN" dirty="0"/>
          </a:p>
        </p:txBody>
      </p:sp>
      <p:sp>
        <p:nvSpPr>
          <p:cNvPr id="3" name="Subtitle 2"/>
          <p:cNvSpPr>
            <a:spLocks noGrp="1"/>
          </p:cNvSpPr>
          <p:nvPr>
            <p:ph type="subTitle"/>
          </p:nvPr>
        </p:nvSpPr>
        <p:spPr>
          <a:xfrm>
            <a:off x="234043" y="1075500"/>
            <a:ext cx="11271417" cy="2843357"/>
          </a:xfrm>
        </p:spPr>
        <p:txBody>
          <a:bodyPr/>
          <a:lstStyle/>
          <a:p>
            <a:pPr marL="285750" indent="-285750" algn="just">
              <a:lnSpc>
                <a:spcPct val="150000"/>
              </a:lnSpc>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I</a:t>
            </a:r>
            <a:r>
              <a:rPr lang="en-GB" b="0" i="0" strike="noStrike" dirty="0">
                <a:solidFill>
                  <a:schemeClr val="tx1"/>
                </a:solidFill>
                <a:effectLst/>
                <a:latin typeface="Times New Roman" panose="02020603050405020304" pitchFamily="18" charset="0"/>
                <a:cs typeface="Times New Roman" panose="02020603050405020304" pitchFamily="18" charset="0"/>
              </a:rPr>
              <a:t>nheritance</a:t>
            </a:r>
            <a:r>
              <a:rPr lang="en-GB" b="0" i="0" dirty="0">
                <a:solidFill>
                  <a:schemeClr val="tx1"/>
                </a:solidFill>
                <a:effectLst/>
                <a:latin typeface="Times New Roman" panose="02020603050405020304" pitchFamily="18" charset="0"/>
                <a:cs typeface="Times New Roman" panose="02020603050405020304" pitchFamily="18" charset="0"/>
              </a:rPr>
              <a:t> is a feature of OOP that allows us to create derived classes from a base class. </a:t>
            </a:r>
            <a:endParaRPr lang="en-GB"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The derived classes inherit features of the base class.</a:t>
            </a:r>
            <a:endParaRPr lang="en-GB"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If th</a:t>
            </a:r>
            <a:r>
              <a:rPr lang="en-GB" b="0" i="0" dirty="0">
                <a:solidFill>
                  <a:schemeClr val="tx1"/>
                </a:solidFill>
                <a:effectLst/>
                <a:latin typeface="Times New Roman" panose="02020603050405020304" pitchFamily="18" charset="0"/>
                <a:cs typeface="Times New Roman" panose="02020603050405020304" pitchFamily="18" charset="0"/>
              </a:rPr>
              <a:t>e same function is defined in both the derived class and the based class. If we call this function using the object of the derived class, the function of the derived class is executed. This is known as </a:t>
            </a:r>
            <a:r>
              <a:rPr lang="en-GB" b="1" i="0" dirty="0">
                <a:solidFill>
                  <a:schemeClr val="tx1"/>
                </a:solidFill>
                <a:effectLst/>
                <a:latin typeface="Times New Roman" panose="02020603050405020304" pitchFamily="18" charset="0"/>
                <a:cs typeface="Times New Roman" panose="02020603050405020304" pitchFamily="18" charset="0"/>
              </a:rPr>
              <a:t>function overriding</a:t>
            </a:r>
            <a:r>
              <a:rPr lang="en-GB" b="0" i="0" dirty="0">
                <a:solidFill>
                  <a:schemeClr val="tx1"/>
                </a:solidFill>
                <a:effectLst/>
                <a:latin typeface="Times New Roman" panose="02020603050405020304" pitchFamily="18" charset="0"/>
                <a:cs typeface="Times New Roman" panose="02020603050405020304" pitchFamily="18" charset="0"/>
              </a:rPr>
              <a:t> in C++. </a:t>
            </a:r>
            <a:endParaRPr lang="en-GB"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The function in derived class overrides the function in base class.</a:t>
            </a:r>
            <a:endParaRPr lang="en-GB"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59486" y="976544"/>
            <a:ext cx="5374821" cy="5663954"/>
          </a:xfrm>
          <a:ln>
            <a:solidFill>
              <a:schemeClr val="accent1"/>
            </a:solidFill>
          </a:ln>
        </p:spPr>
        <p:txBody>
          <a:bodyPr/>
          <a:lstStyle/>
          <a:p>
            <a:pPr marL="107950" indent="0">
              <a:buNone/>
            </a:pPr>
            <a:r>
              <a:rPr lang="en-IN" dirty="0">
                <a:latin typeface="Times New Roman" panose="02020603050405020304" pitchFamily="18" charset="0"/>
                <a:cs typeface="Times New Roman" panose="02020603050405020304" pitchFamily="18" charset="0"/>
              </a:rPr>
              <a:t>#include &lt;iostream&gt;</a:t>
            </a:r>
            <a:endParaRPr lang="en-IN" dirty="0">
              <a:latin typeface="Times New Roman" panose="02020603050405020304" pitchFamily="18" charset="0"/>
              <a:cs typeface="Times New Roman" panose="02020603050405020304" pitchFamily="18" charset="0"/>
            </a:endParaRPr>
          </a:p>
          <a:p>
            <a:pPr marL="107950" indent="0">
              <a:buNone/>
            </a:pPr>
            <a:r>
              <a:rPr lang="en-IN" dirty="0">
                <a:latin typeface="Times New Roman" panose="02020603050405020304" pitchFamily="18" charset="0"/>
                <a:cs typeface="Times New Roman" panose="02020603050405020304" pitchFamily="18" charset="0"/>
              </a:rPr>
              <a:t>using namespace std;</a:t>
            </a:r>
            <a:endParaRPr lang="en-IN" dirty="0">
              <a:latin typeface="Times New Roman" panose="02020603050405020304" pitchFamily="18" charset="0"/>
              <a:cs typeface="Times New Roman" panose="02020603050405020304" pitchFamily="18" charset="0"/>
            </a:endParaRPr>
          </a:p>
          <a:p>
            <a:pPr marL="107950" indent="0">
              <a:buNone/>
            </a:pPr>
            <a:r>
              <a:rPr lang="en-IN" dirty="0">
                <a:latin typeface="Times New Roman" panose="02020603050405020304" pitchFamily="18" charset="0"/>
                <a:cs typeface="Times New Roman" panose="02020603050405020304" pitchFamily="18" charset="0"/>
              </a:rPr>
              <a:t>class Base {</a:t>
            </a:r>
            <a:endParaRPr lang="en-IN" dirty="0">
              <a:latin typeface="Times New Roman" panose="02020603050405020304" pitchFamily="18" charset="0"/>
              <a:cs typeface="Times New Roman" panose="02020603050405020304" pitchFamily="18" charset="0"/>
            </a:endParaRPr>
          </a:p>
          <a:p>
            <a:pPr marL="107950" indent="0">
              <a:buNone/>
            </a:pPr>
            <a:r>
              <a:rPr lang="en-IN" dirty="0">
                <a:latin typeface="Times New Roman" panose="02020603050405020304" pitchFamily="18" charset="0"/>
                <a:cs typeface="Times New Roman" panose="02020603050405020304" pitchFamily="18" charset="0"/>
              </a:rPr>
              <a:t>   public:</a:t>
            </a:r>
            <a:endParaRPr lang="en-IN" dirty="0">
              <a:latin typeface="Times New Roman" panose="02020603050405020304" pitchFamily="18" charset="0"/>
              <a:cs typeface="Times New Roman" panose="02020603050405020304" pitchFamily="18" charset="0"/>
            </a:endParaRPr>
          </a:p>
          <a:p>
            <a:pPr marL="107950" indent="0">
              <a:buNone/>
            </a:pPr>
            <a:r>
              <a:rPr lang="en-IN" dirty="0">
                <a:latin typeface="Times New Roman" panose="02020603050405020304" pitchFamily="18" charset="0"/>
                <a:cs typeface="Times New Roman" panose="02020603050405020304" pitchFamily="18" charset="0"/>
              </a:rPr>
              <a:t>    void print() {</a:t>
            </a:r>
            <a:endParaRPr lang="en-IN" dirty="0">
              <a:latin typeface="Times New Roman" panose="02020603050405020304" pitchFamily="18" charset="0"/>
              <a:cs typeface="Times New Roman" panose="02020603050405020304" pitchFamily="18" charset="0"/>
            </a:endParaRPr>
          </a:p>
          <a:p>
            <a:pPr marL="10795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"Base Function"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107950" indent="0">
              <a:buNone/>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107950" indent="0">
              <a:buNone/>
            </a:pP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class Derived : public Base {</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   public:</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    void print() {</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"Derived Function"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int main() {</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    Derived derived1;</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    derived1.print();</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    return 0;  </a:t>
            </a:r>
            <a:endParaRPr lang="en-IN" dirty="0">
              <a:latin typeface="Times New Roman" panose="02020603050405020304" pitchFamily="18" charset="0"/>
              <a:cs typeface="Times New Roman" panose="02020603050405020304" pitchFamily="18" charset="0"/>
            </a:endParaRPr>
          </a:p>
          <a:p>
            <a:pPr marL="107950"/>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2341" y="124570"/>
            <a:ext cx="6094638" cy="584775"/>
          </a:xfrm>
          <a:prstGeom prst="rect">
            <a:avLst/>
          </a:prstGeom>
          <a:noFill/>
        </p:spPr>
        <p:txBody>
          <a:bodyPr wrap="square">
            <a:spAutoFit/>
          </a:bodyPr>
          <a:lstStyle/>
          <a:p>
            <a:r>
              <a:rPr lang="en-IN" sz="3200" dirty="0">
                <a:solidFill>
                  <a:srgbClr val="000000"/>
                </a:solidFill>
                <a:latin typeface="Times New Roman" panose="02020603050405020304" pitchFamily="18" charset="0"/>
                <a:cs typeface="Times New Roman" panose="02020603050405020304" pitchFamily="18" charset="0"/>
              </a:rPr>
              <a:t>Function Overriding</a:t>
            </a:r>
            <a:endParaRPr lang="en-IN" sz="3200" dirty="0">
              <a:solidFill>
                <a:srgbClr val="000000"/>
              </a:solidFill>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6662691" y="3429000"/>
            <a:ext cx="3564384" cy="553998"/>
          </a:xfrm>
          <a:prstGeom prst="rect">
            <a:avLst/>
          </a:prstGeom>
          <a:noFill/>
          <a:ln>
            <a:solidFill>
              <a:schemeClr val="accent1"/>
            </a:solidFill>
          </a:ln>
          <a:effec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latin typeface="Times New Roman" panose="02020603050405020304" pitchFamily="18" charset="0"/>
                <a:cs typeface="Times New Roman" panose="02020603050405020304" pitchFamily="18" charset="0"/>
              </a:rPr>
              <a:t>Output</a:t>
            </a:r>
            <a:endParaRPr lang="en-US"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Derived Function </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16" y="96047"/>
            <a:ext cx="10951605" cy="608143"/>
          </a:xfrm>
        </p:spPr>
        <p:txBody>
          <a:bodyPr/>
          <a:lstStyle/>
          <a:p>
            <a:pPr algn="l" rtl="0"/>
            <a:r>
              <a:rPr lang="en-GB" sz="3200" kern="1200" dirty="0">
                <a:solidFill>
                  <a:srgbClr val="000000"/>
                </a:solidFill>
                <a:latin typeface="Times New Roman" panose="02020603050405020304" pitchFamily="18" charset="0"/>
                <a:ea typeface="+mn-ea"/>
                <a:cs typeface="Times New Roman" panose="02020603050405020304" pitchFamily="18" charset="0"/>
              </a:rPr>
              <a:t>Working of Function Overriding in C++</a:t>
            </a:r>
            <a:endParaRPr lang="en-IN" sz="3200" kern="1200" dirty="0">
              <a:solidFill>
                <a:srgbClr val="000000"/>
              </a:solidFill>
              <a:latin typeface="Times New Roman" panose="02020603050405020304" pitchFamily="18" charset="0"/>
              <a:ea typeface="+mn-ea"/>
              <a:cs typeface="Times New Roman" panose="02020603050405020304" pitchFamily="18" charset="0"/>
            </a:endParaRPr>
          </a:p>
        </p:txBody>
      </p:sp>
      <p:pic>
        <p:nvPicPr>
          <p:cNvPr id="3074" name="Picture 2" descr="Working of C++ Function Overriding"/>
          <p:cNvPicPr>
            <a:picLocks noChangeAspect="1" noChangeArrowheads="1"/>
          </p:cNvPicPr>
          <p:nvPr/>
        </p:nvPicPr>
        <p:blipFill>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882066" y="1162975"/>
            <a:ext cx="8735627" cy="454386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subTitle"/>
          </p:nvPr>
        </p:nvSpPr>
        <p:spPr>
          <a:xfrm>
            <a:off x="609600" y="1604963"/>
            <a:ext cx="10972800" cy="3976687"/>
          </a:xfrm>
        </p:spPr>
        <p:txBody>
          <a:bodyPr/>
          <a:lstStyle/>
          <a:p>
            <a:pPr marL="0" indent="0" algn="ctr">
              <a:buNone/>
            </a:pPr>
            <a:r>
              <a:rPr lang="en-IN" sz="8800" b="1" dirty="0">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70517" y="115410"/>
            <a:ext cx="7501631" cy="577982"/>
          </a:xfrm>
        </p:spPr>
        <p:txBody>
          <a:bodyPr/>
          <a:lstStyle/>
          <a:p>
            <a:pPr algn="l"/>
            <a:endParaRPr lang="en-GB" sz="3200" b="1" i="0" dirty="0">
              <a:solidFill>
                <a:srgbClr val="273239"/>
              </a:solidFill>
              <a:effectLst/>
              <a:latin typeface="Times New Roman" panose="02020603050405020304" pitchFamily="18" charset="0"/>
              <a:cs typeface="Times New Roman" panose="02020603050405020304" pitchFamily="18" charset="0"/>
            </a:endParaRPr>
          </a:p>
          <a:p>
            <a:pPr algn="l"/>
            <a:r>
              <a:rPr lang="en-GB" sz="3200" i="0" dirty="0">
                <a:solidFill>
                  <a:srgbClr val="273239"/>
                </a:solidFill>
                <a:effectLst/>
                <a:latin typeface="Times New Roman" panose="02020603050405020304" pitchFamily="18" charset="0"/>
                <a:cs typeface="Times New Roman" panose="02020603050405020304" pitchFamily="18" charset="0"/>
              </a:rPr>
              <a:t>Why and when to use inheritance?</a:t>
            </a:r>
            <a:endParaRPr lang="en-GB" sz="3200" i="0" dirty="0">
              <a:solidFill>
                <a:srgbClr val="273239"/>
              </a:solidFill>
              <a:effectLst/>
              <a:latin typeface="Times New Roman" panose="02020603050405020304" pitchFamily="18" charset="0"/>
              <a:cs typeface="Times New Roman" panose="02020603050405020304" pitchFamily="18" charset="0"/>
            </a:endParaRPr>
          </a:p>
          <a:p>
            <a:endParaRPr lang="en-IN" sz="3200" dirty="0"/>
          </a:p>
        </p:txBody>
      </p:sp>
      <p:sp>
        <p:nvSpPr>
          <p:cNvPr id="5" name="TextBox 4"/>
          <p:cNvSpPr txBox="1"/>
          <p:nvPr/>
        </p:nvSpPr>
        <p:spPr>
          <a:xfrm>
            <a:off x="3048778" y="3262995"/>
            <a:ext cx="6097554" cy="369332"/>
          </a:xfrm>
          <a:prstGeom prst="rect">
            <a:avLst/>
          </a:prstGeom>
          <a:noFill/>
        </p:spPr>
        <p:txBody>
          <a:bodyPr wrap="square">
            <a:spAutoFit/>
          </a:bodyPr>
          <a:lstStyle/>
          <a:p>
            <a:r>
              <a:rPr lang="en-IN" b="0" dirty="0">
                <a:effectLst/>
              </a:rPr>
              <a:t> </a:t>
            </a:r>
            <a:endParaRPr lang="en-IN" dirty="0"/>
          </a:p>
        </p:txBody>
      </p:sp>
      <p:pic>
        <p:nvPicPr>
          <p:cNvPr id="10" name="Picture 9"/>
          <p:cNvPicPr>
            <a:picLocks noChangeAspect="1"/>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a:fillRect/>
          </a:stretch>
        </p:blipFill>
        <p:spPr>
          <a:xfrm>
            <a:off x="2216728" y="3613977"/>
            <a:ext cx="7252633" cy="2051886"/>
          </a:xfrm>
          <a:prstGeom prst="rect">
            <a:avLst/>
          </a:prstGeom>
        </p:spPr>
      </p:pic>
      <p:sp>
        <p:nvSpPr>
          <p:cNvPr id="14" name="TextBox 13"/>
          <p:cNvSpPr txBox="1"/>
          <p:nvPr/>
        </p:nvSpPr>
        <p:spPr>
          <a:xfrm>
            <a:off x="747943" y="1740533"/>
            <a:ext cx="11112624" cy="1477328"/>
          </a:xfrm>
          <a:prstGeom prst="rect">
            <a:avLst/>
          </a:prstGeom>
          <a:noFill/>
        </p:spPr>
        <p:txBody>
          <a:bodyPr wrap="square">
            <a:spAutoFit/>
          </a:bodyPr>
          <a:lstStyle/>
          <a:p>
            <a:pPr algn="l" fontAlgn="base"/>
            <a:r>
              <a:rPr lang="en-GB" b="0" i="0" dirty="0">
                <a:solidFill>
                  <a:srgbClr val="273239"/>
                </a:solidFill>
                <a:effectLst/>
                <a:latin typeface="Times New Roman" panose="02020603050405020304" pitchFamily="18" charset="0"/>
                <a:cs typeface="Times New Roman" panose="02020603050405020304" pitchFamily="18" charset="0"/>
              </a:rPr>
              <a:t>Consider a group of vehicles. You need to create classes for Bus, Car and Truck. The methods </a:t>
            </a:r>
            <a:r>
              <a:rPr lang="en-GB" b="0" i="0" dirty="0" err="1">
                <a:solidFill>
                  <a:srgbClr val="273239"/>
                </a:solidFill>
                <a:effectLst/>
                <a:latin typeface="Times New Roman" panose="02020603050405020304" pitchFamily="18" charset="0"/>
                <a:cs typeface="Times New Roman" panose="02020603050405020304" pitchFamily="18" charset="0"/>
              </a:rPr>
              <a:t>fuelAmount</a:t>
            </a:r>
            <a:r>
              <a:rPr lang="en-GB" b="0" i="0" dirty="0">
                <a:solidFill>
                  <a:srgbClr val="273239"/>
                </a:solidFill>
                <a:effectLst/>
                <a:latin typeface="Times New Roman" panose="02020603050405020304" pitchFamily="18" charset="0"/>
                <a:cs typeface="Times New Roman" panose="02020603050405020304" pitchFamily="18" charset="0"/>
              </a:rPr>
              <a:t>(), capacity(), </a:t>
            </a:r>
            <a:r>
              <a:rPr lang="en-GB" b="0" i="0" dirty="0" err="1">
                <a:solidFill>
                  <a:srgbClr val="273239"/>
                </a:solidFill>
                <a:effectLst/>
                <a:latin typeface="Times New Roman" panose="02020603050405020304" pitchFamily="18" charset="0"/>
                <a:cs typeface="Times New Roman" panose="02020603050405020304" pitchFamily="18" charset="0"/>
              </a:rPr>
              <a:t>applyBrakes</a:t>
            </a:r>
            <a:r>
              <a:rPr lang="en-GB" b="0" i="0" dirty="0">
                <a:solidFill>
                  <a:srgbClr val="273239"/>
                </a:solidFill>
                <a:effectLst/>
                <a:latin typeface="Times New Roman" panose="02020603050405020304" pitchFamily="18" charset="0"/>
                <a:cs typeface="Times New Roman" panose="02020603050405020304" pitchFamily="18" charset="0"/>
              </a:rPr>
              <a:t>() will be same for all of the three classes.</a:t>
            </a:r>
            <a:endParaRPr lang="en-GB"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GB" b="0" i="0" dirty="0">
                <a:solidFill>
                  <a:srgbClr val="273239"/>
                </a:solidFill>
                <a:effectLst/>
                <a:latin typeface="Times New Roman" panose="02020603050405020304" pitchFamily="18" charset="0"/>
                <a:cs typeface="Times New Roman" panose="02020603050405020304" pitchFamily="18" charset="0"/>
              </a:rPr>
              <a:t> </a:t>
            </a:r>
            <a:endParaRPr lang="en-GB" b="0" i="0" dirty="0">
              <a:solidFill>
                <a:srgbClr val="27323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If we create these classes avoiding inheritance then we have to write all of these functions in each of the three classes as shown in below figure: </a:t>
            </a:r>
            <a:endParaRPr lang="en-GB" b="0" i="0" dirty="0">
              <a:solidFill>
                <a:srgbClr val="27323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2" y="153527"/>
            <a:ext cx="10972320" cy="498757"/>
          </a:xfrm>
        </p:spPr>
        <p:txBody>
          <a:bodyPr/>
          <a:lstStyle/>
          <a:p>
            <a:r>
              <a:rPr lang="en-GB" sz="3200" i="0" dirty="0">
                <a:solidFill>
                  <a:srgbClr val="273239"/>
                </a:solidFill>
                <a:effectLst/>
                <a:latin typeface="Times New Roman" panose="02020603050405020304" pitchFamily="18" charset="0"/>
                <a:cs typeface="Times New Roman" panose="02020603050405020304" pitchFamily="18" charset="0"/>
              </a:rPr>
              <a:t>Why and when to use inheritance? (Contd.)</a:t>
            </a:r>
            <a:endParaRPr lang="en-IN" sz="3200" dirty="0"/>
          </a:p>
        </p:txBody>
      </p:sp>
      <p:sp>
        <p:nvSpPr>
          <p:cNvPr id="3" name="Subtitle 2"/>
          <p:cNvSpPr>
            <a:spLocks noGrp="1"/>
          </p:cNvSpPr>
          <p:nvPr>
            <p:ph type="subTitle"/>
          </p:nvPr>
        </p:nvSpPr>
        <p:spPr>
          <a:xfrm>
            <a:off x="517236" y="1179647"/>
            <a:ext cx="10972320" cy="1680218"/>
          </a:xfrm>
        </p:spPr>
        <p:txBody>
          <a:bodyPr/>
          <a:lstStyle/>
          <a:p>
            <a:pPr algn="just"/>
            <a:r>
              <a:rPr lang="en-GB" b="0" i="0" dirty="0">
                <a:solidFill>
                  <a:srgbClr val="273239"/>
                </a:solidFill>
                <a:effectLst/>
                <a:latin typeface="Times New Roman" panose="02020603050405020304" pitchFamily="18" charset="0"/>
                <a:cs typeface="Times New Roman" panose="02020603050405020304" pitchFamily="18" charset="0"/>
              </a:rPr>
              <a:t>The above process results in duplication of same code 3 times. This increases the chances of error and data redundancy. To avoid this type of situation, inheritance is used. If we create a class Vehicle and write these three functions in it and inherit the rest of the classes from the vehicle class, then we can simply avoid the duplication of data and increase re-usability. So, the below diagram in which the three classes are inherited from vehicle class:</a:t>
            </a:r>
            <a:endParaRPr lang="en-IN" dirty="0">
              <a:latin typeface="Times New Roman" panose="02020603050405020304" pitchFamily="18" charset="0"/>
              <a:cs typeface="Times New Roman" panose="02020603050405020304" pitchFamily="18" charset="0"/>
            </a:endParaRPr>
          </a:p>
        </p:txBody>
      </p:sp>
      <p:pic>
        <p:nvPicPr>
          <p:cNvPr id="2050" name="Picture 2" descr="Lightbox"/>
          <p:cNvPicPr>
            <a:picLocks noChangeAspect="1" noChangeArrowheads="1"/>
          </p:cNvPicPr>
          <p:nvPr/>
        </p:nvPicPr>
        <p:blipFill>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51436" y="3061561"/>
            <a:ext cx="6241094" cy="27097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45891"/>
            <a:ext cx="7362548" cy="507635"/>
          </a:xfrm>
        </p:spPr>
        <p:txBody>
          <a:bodyPr/>
          <a:lstStyle/>
          <a:p>
            <a:r>
              <a:rPr lang="en-GB" sz="3200" dirty="0">
                <a:latin typeface="Times New Roman" panose="02020603050405020304" pitchFamily="18" charset="0"/>
                <a:cs typeface="Times New Roman" panose="02020603050405020304" pitchFamily="18" charset="0"/>
              </a:rPr>
              <a:t>Implementing Inheritance in C++</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p:nvPr>
        </p:nvSpPr>
        <p:spPr>
          <a:xfrm>
            <a:off x="609600" y="994299"/>
            <a:ext cx="10972320" cy="4759955"/>
          </a:xfrm>
        </p:spPr>
        <p:txBody>
          <a:bodyPr/>
          <a:lstStyle/>
          <a:p>
            <a:pPr marL="107950" indent="0">
              <a:buNone/>
            </a:pPr>
            <a:r>
              <a:rPr lang="en-GB" sz="2000" dirty="0">
                <a:latin typeface="Times New Roman" panose="02020603050405020304" pitchFamily="18" charset="0"/>
                <a:cs typeface="Times New Roman" panose="02020603050405020304" pitchFamily="18" charset="0"/>
              </a:rPr>
              <a:t>For creating a sub-class which is inherited from the base class we have syntax:</a:t>
            </a:r>
            <a:endParaRPr lang="en-GB" sz="2000" dirty="0">
              <a:latin typeface="Times New Roman" panose="02020603050405020304" pitchFamily="18" charset="0"/>
              <a:cs typeface="Times New Roman" panose="02020603050405020304" pitchFamily="18" charset="0"/>
            </a:endParaRPr>
          </a:p>
          <a:p>
            <a:pPr marL="107950" indent="0">
              <a:buNone/>
            </a:pPr>
            <a:r>
              <a:rPr lang="en-GB" sz="2000" dirty="0">
                <a:latin typeface="Times New Roman" panose="02020603050405020304" pitchFamily="18" charset="0"/>
                <a:cs typeface="Times New Roman" panose="02020603050405020304" pitchFamily="18" charset="0"/>
              </a:rPr>
              <a:t>Syntax: </a:t>
            </a:r>
            <a:endParaRPr lang="en-GB" sz="2000" dirty="0">
              <a:latin typeface="Times New Roman" panose="02020603050405020304" pitchFamily="18" charset="0"/>
              <a:cs typeface="Times New Roman" panose="02020603050405020304" pitchFamily="18" charset="0"/>
            </a:endParaRPr>
          </a:p>
          <a:p>
            <a:pPr marL="107950" indent="0">
              <a:buNone/>
            </a:pPr>
            <a:endParaRPr lang="en-GB" sz="2000" dirty="0">
              <a:latin typeface="Times New Roman" panose="02020603050405020304" pitchFamily="18" charset="0"/>
              <a:cs typeface="Times New Roman" panose="02020603050405020304" pitchFamily="18" charset="0"/>
            </a:endParaRPr>
          </a:p>
          <a:p>
            <a:pPr marL="107950" indent="0">
              <a:buNone/>
            </a:pPr>
            <a:r>
              <a:rPr lang="en-GB" sz="2000" dirty="0">
                <a:latin typeface="Times New Roman" panose="02020603050405020304" pitchFamily="18" charset="0"/>
                <a:cs typeface="Times New Roman" panose="02020603050405020304" pitchFamily="18" charset="0"/>
              </a:rPr>
              <a:t>class </a:t>
            </a:r>
            <a:r>
              <a:rPr lang="en-GB" sz="2000" dirty="0" err="1">
                <a:latin typeface="Times New Roman" panose="02020603050405020304" pitchFamily="18" charset="0"/>
                <a:cs typeface="Times New Roman" panose="02020603050405020304" pitchFamily="18" charset="0"/>
              </a:rPr>
              <a:t>subclass_name</a:t>
            </a:r>
            <a:r>
              <a:rPr lang="en-GB" sz="2000" dirty="0">
                <a:latin typeface="Times New Roman" panose="02020603050405020304" pitchFamily="18" charset="0"/>
                <a:cs typeface="Times New Roman" panose="02020603050405020304" pitchFamily="18" charset="0"/>
              </a:rPr>
              <a:t> : </a:t>
            </a:r>
            <a:r>
              <a:rPr lang="en-GB" sz="2000" dirty="0" err="1">
                <a:latin typeface="Times New Roman" panose="02020603050405020304" pitchFamily="18" charset="0"/>
                <a:cs typeface="Times New Roman" panose="02020603050405020304" pitchFamily="18" charset="0"/>
              </a:rPr>
              <a:t>access_mode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base_class_name</a:t>
            </a:r>
            <a:endParaRPr lang="en-GB" sz="2000" dirty="0">
              <a:latin typeface="Times New Roman" panose="02020603050405020304" pitchFamily="18" charset="0"/>
              <a:cs typeface="Times New Roman" panose="02020603050405020304" pitchFamily="18" charset="0"/>
            </a:endParaRPr>
          </a:p>
          <a:p>
            <a:pPr marL="107950" indent="0">
              <a:buNone/>
            </a:pPr>
            <a:r>
              <a:rPr lang="en-GB"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107950" indent="0">
              <a:buNone/>
            </a:pPr>
            <a:r>
              <a:rPr lang="en-GB" sz="2000" dirty="0">
                <a:latin typeface="Times New Roman" panose="02020603050405020304" pitchFamily="18" charset="0"/>
                <a:cs typeface="Times New Roman" panose="02020603050405020304" pitchFamily="18" charset="0"/>
              </a:rPr>
              <a:t>  // body of subclass</a:t>
            </a:r>
            <a:endParaRPr lang="en-GB" sz="2000" dirty="0">
              <a:latin typeface="Times New Roman" panose="02020603050405020304" pitchFamily="18" charset="0"/>
              <a:cs typeface="Times New Roman" panose="02020603050405020304" pitchFamily="18" charset="0"/>
            </a:endParaRPr>
          </a:p>
          <a:p>
            <a:pPr marL="107950" indent="0">
              <a:buNone/>
            </a:pPr>
            <a:r>
              <a:rPr lang="en-GB"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107950" indent="0">
              <a:buNone/>
            </a:pPr>
            <a:endParaRPr lang="en-GB" sz="2000" dirty="0">
              <a:latin typeface="Times New Roman" panose="02020603050405020304" pitchFamily="18" charset="0"/>
              <a:cs typeface="Times New Roman" panose="02020603050405020304" pitchFamily="18" charset="0"/>
            </a:endParaRPr>
          </a:p>
          <a:p>
            <a:pPr marL="107950" indent="0" algn="just">
              <a:buNone/>
            </a:pPr>
            <a:r>
              <a:rPr lang="en-GB" sz="2000" dirty="0">
                <a:latin typeface="Times New Roman" panose="02020603050405020304" pitchFamily="18" charset="0"/>
                <a:cs typeface="Times New Roman" panose="02020603050405020304" pitchFamily="18" charset="0"/>
              </a:rPr>
              <a:t>Here, </a:t>
            </a:r>
            <a:r>
              <a:rPr lang="en-GB" sz="2000" dirty="0" err="1">
                <a:latin typeface="Times New Roman" panose="02020603050405020304" pitchFamily="18" charset="0"/>
                <a:cs typeface="Times New Roman" panose="02020603050405020304" pitchFamily="18" charset="0"/>
              </a:rPr>
              <a:t>subclass_name</a:t>
            </a:r>
            <a:r>
              <a:rPr lang="en-GB" sz="2000" dirty="0">
                <a:latin typeface="Times New Roman" panose="02020603050405020304" pitchFamily="18" charset="0"/>
                <a:cs typeface="Times New Roman" panose="02020603050405020304" pitchFamily="18" charset="0"/>
              </a:rPr>
              <a:t> is the name of the sub class, </a:t>
            </a:r>
            <a:r>
              <a:rPr lang="en-GB" sz="2000" dirty="0" err="1">
                <a:latin typeface="Times New Roman" panose="02020603050405020304" pitchFamily="18" charset="0"/>
                <a:cs typeface="Times New Roman" panose="02020603050405020304" pitchFamily="18" charset="0"/>
              </a:rPr>
              <a:t>access_mode</a:t>
            </a:r>
            <a:r>
              <a:rPr lang="en-GB" sz="2000" dirty="0">
                <a:latin typeface="Times New Roman" panose="02020603050405020304" pitchFamily="18" charset="0"/>
                <a:cs typeface="Times New Roman" panose="02020603050405020304" pitchFamily="18" charset="0"/>
              </a:rPr>
              <a:t> is the mode in which you want to inherit this sub class for example: public, private etc. and </a:t>
            </a:r>
            <a:r>
              <a:rPr lang="en-GB" sz="2000" dirty="0" err="1">
                <a:latin typeface="Times New Roman" panose="02020603050405020304" pitchFamily="18" charset="0"/>
                <a:cs typeface="Times New Roman" panose="02020603050405020304" pitchFamily="18" charset="0"/>
              </a:rPr>
              <a:t>base_class_name</a:t>
            </a:r>
            <a:r>
              <a:rPr lang="en-GB" sz="2000" dirty="0">
                <a:latin typeface="Times New Roman" panose="02020603050405020304" pitchFamily="18" charset="0"/>
                <a:cs typeface="Times New Roman" panose="02020603050405020304" pitchFamily="18" charset="0"/>
              </a:rPr>
              <a:t> is the name of the base class from which you want to inherit the sub class. </a:t>
            </a:r>
            <a:endParaRPr lang="en-GB" sz="2000" dirty="0">
              <a:latin typeface="Times New Roman" panose="02020603050405020304" pitchFamily="18" charset="0"/>
              <a:cs typeface="Times New Roman" panose="02020603050405020304" pitchFamily="18" charset="0"/>
            </a:endParaRPr>
          </a:p>
          <a:p>
            <a:pPr marL="107950" indent="0" algn="just">
              <a:buNone/>
            </a:pPr>
            <a:r>
              <a:rPr lang="en-GB" sz="2000" dirty="0">
                <a:latin typeface="Times New Roman" panose="02020603050405020304" pitchFamily="18" charset="0"/>
                <a:cs typeface="Times New Roman" panose="02020603050405020304" pitchFamily="18" charset="0"/>
              </a:rPr>
              <a:t>Note: A derived class doesn’t inherit access to private data members. However, it does inherit a full parent object, which contains any private members which that class declares.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45021" y="1209097"/>
            <a:ext cx="4379561" cy="4391175"/>
          </a:xfrm>
          <a:ln>
            <a:solidFill>
              <a:schemeClr val="accent1"/>
            </a:solidFill>
          </a:ln>
        </p:spPr>
        <p:txBody>
          <a:bodyPr/>
          <a:lstStyle/>
          <a:p>
            <a:pPr marL="107950" indent="0">
              <a:buNone/>
            </a:pPr>
            <a:r>
              <a:rPr lang="en-GB" dirty="0">
                <a:latin typeface="Times New Roman" panose="02020603050405020304" pitchFamily="18" charset="0"/>
                <a:cs typeface="Times New Roman" panose="02020603050405020304" pitchFamily="18" charset="0"/>
              </a:rPr>
              <a:t>#include &lt;</a:t>
            </a:r>
            <a:r>
              <a:rPr lang="en-GB" dirty="0" err="1">
                <a:latin typeface="Times New Roman" panose="02020603050405020304" pitchFamily="18" charset="0"/>
                <a:cs typeface="Times New Roman" panose="02020603050405020304" pitchFamily="18" charset="0"/>
              </a:rPr>
              <a:t>iostream.h</a:t>
            </a:r>
            <a:r>
              <a:rPr lang="en-GB" dirty="0">
                <a:latin typeface="Times New Roman" panose="02020603050405020304" pitchFamily="18" charset="0"/>
                <a:cs typeface="Times New Roman" panose="02020603050405020304" pitchFamily="18" charset="0"/>
              </a:rPr>
              <a:t>&gt;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Using namespace std;</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Base class</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class Parent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public:</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int </a:t>
            </a:r>
            <a:r>
              <a:rPr lang="en-GB" dirty="0" err="1">
                <a:latin typeface="Times New Roman" panose="02020603050405020304" pitchFamily="18" charset="0"/>
                <a:cs typeface="Times New Roman" panose="02020603050405020304" pitchFamily="18" charset="0"/>
              </a:rPr>
              <a:t>id_p</a:t>
            </a: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Sub class inheriting from Base Class(Parent)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class Child : public Parent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public:</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int </a:t>
            </a:r>
            <a:r>
              <a:rPr lang="en-GB" dirty="0" err="1">
                <a:latin typeface="Times New Roman" panose="02020603050405020304" pitchFamily="18" charset="0"/>
                <a:cs typeface="Times New Roman" panose="02020603050405020304" pitchFamily="18" charset="0"/>
              </a:rPr>
              <a:t>id_c</a:t>
            </a: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107950" indent="0">
              <a:buNone/>
            </a:pPr>
            <a:endParaRPr lang="en-GB" dirty="0"/>
          </a:p>
        </p:txBody>
      </p:sp>
      <p:sp>
        <p:nvSpPr>
          <p:cNvPr id="7" name="TextBox 6"/>
          <p:cNvSpPr txBox="1"/>
          <p:nvPr/>
        </p:nvSpPr>
        <p:spPr>
          <a:xfrm>
            <a:off x="5582620" y="1220634"/>
            <a:ext cx="6125592" cy="3970318"/>
          </a:xfrm>
          <a:prstGeom prst="rect">
            <a:avLst/>
          </a:prstGeom>
          <a:noFill/>
          <a:ln>
            <a:solidFill>
              <a:schemeClr val="accent1"/>
            </a:solidFill>
          </a:ln>
        </p:spPr>
        <p:txBody>
          <a:bodyPr wrap="square">
            <a:spAutoFit/>
          </a:bodyPr>
          <a:lstStyle/>
          <a:p>
            <a:pPr marL="107950" indent="0">
              <a:buNone/>
            </a:pP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int main()</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Child obj1;</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 An object of class child has all data members</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 and member functions of class parent</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obj1.id_c = 7;</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obj1.id_p = 91;</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cout</a:t>
            </a:r>
            <a:r>
              <a:rPr lang="en-GB" dirty="0">
                <a:latin typeface="Times New Roman" panose="02020603050405020304" pitchFamily="18" charset="0"/>
                <a:cs typeface="Times New Roman" panose="02020603050405020304" pitchFamily="18" charset="0"/>
              </a:rPr>
              <a:t> &lt;&lt; "Child id is: " &lt;&lt; obj1.id_c &lt;&lt; '\n';</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cout</a:t>
            </a:r>
            <a:r>
              <a:rPr lang="en-GB" dirty="0">
                <a:latin typeface="Times New Roman" panose="02020603050405020304" pitchFamily="18" charset="0"/>
                <a:cs typeface="Times New Roman" panose="02020603050405020304" pitchFamily="18" charset="0"/>
              </a:rPr>
              <a:t> &lt;&lt; "Parent id is: " &lt;&lt; obj1.id_p &lt;&lt; '\n';</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	return 0;</a:t>
            </a:r>
            <a:endParaRPr lang="en-GB" dirty="0">
              <a:latin typeface="Times New Roman" panose="02020603050405020304" pitchFamily="18" charset="0"/>
              <a:cs typeface="Times New Roman" panose="02020603050405020304" pitchFamily="18" charset="0"/>
            </a:endParaRPr>
          </a:p>
          <a:p>
            <a:pPr marL="107950" indent="0">
              <a:buNone/>
            </a:pP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5596966" y="5330804"/>
            <a:ext cx="3169328" cy="987430"/>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endPar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Child id is 7</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Parent id is 91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264872" y="0"/>
            <a:ext cx="8472727" cy="954107"/>
          </a:xfrm>
          <a:prstGeom prst="rect">
            <a:avLst/>
          </a:prstGeom>
          <a:noFill/>
        </p:spPr>
        <p:txBody>
          <a:bodyPr wrap="square">
            <a:spAutoFit/>
          </a:bodyPr>
          <a:lstStyle/>
          <a:p>
            <a:pPr marL="107950" indent="0">
              <a:buNone/>
            </a:pPr>
            <a:r>
              <a:rPr lang="en-GB" sz="2800" dirty="0">
                <a:latin typeface="Times New Roman" panose="02020603050405020304" pitchFamily="18" charset="0"/>
                <a:cs typeface="Times New Roman" panose="02020603050405020304" pitchFamily="18" charset="0"/>
              </a:rPr>
              <a:t>C++ program to demonstrate implementation of Inheritance</a:t>
            </a:r>
            <a:endParaRPr 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82" y="273600"/>
            <a:ext cx="11434138" cy="614167"/>
          </a:xfrm>
        </p:spPr>
        <p:txBody>
          <a:bodyPr/>
          <a:lstStyle/>
          <a:p>
            <a:r>
              <a:rPr lang="en-GB" sz="3200" dirty="0">
                <a:solidFill>
                  <a:srgbClr val="273239"/>
                </a:solidFill>
                <a:latin typeface="Times New Roman" panose="02020603050405020304" pitchFamily="18" charset="0"/>
                <a:cs typeface="Times New Roman" panose="02020603050405020304" pitchFamily="18" charset="0"/>
              </a:rPr>
              <a:t> Modes of Inheritance</a:t>
            </a:r>
            <a:endParaRPr lang="en-IN" sz="3200" dirty="0"/>
          </a:p>
        </p:txBody>
      </p:sp>
      <p:sp>
        <p:nvSpPr>
          <p:cNvPr id="3" name="Subtitle 2"/>
          <p:cNvSpPr>
            <a:spLocks noGrp="1"/>
          </p:cNvSpPr>
          <p:nvPr>
            <p:ph type="subTitle"/>
          </p:nvPr>
        </p:nvSpPr>
        <p:spPr>
          <a:xfrm>
            <a:off x="655955" y="1409700"/>
            <a:ext cx="10972165" cy="4432300"/>
          </a:xfrm>
        </p:spPr>
        <p:txBody>
          <a:bodyPr/>
          <a:lstStyle/>
          <a:p>
            <a:pPr algn="just" fontAlgn="base"/>
            <a:r>
              <a:rPr lang="en-GB" sz="2400" b="1" i="0" dirty="0">
                <a:solidFill>
                  <a:srgbClr val="273239"/>
                </a:solidFill>
                <a:effectLst/>
                <a:latin typeface="Times New Roman" panose="02020603050405020304" pitchFamily="18" charset="0"/>
                <a:cs typeface="Times New Roman" panose="02020603050405020304" pitchFamily="18" charset="0"/>
              </a:rPr>
              <a:t>Public mode</a:t>
            </a:r>
            <a:r>
              <a:rPr lang="en-GB" sz="2400" b="0" i="0" dirty="0">
                <a:solidFill>
                  <a:srgbClr val="273239"/>
                </a:solidFill>
                <a:effectLst/>
                <a:latin typeface="Times New Roman" panose="02020603050405020304" pitchFamily="18" charset="0"/>
                <a:cs typeface="Times New Roman" panose="02020603050405020304" pitchFamily="18" charset="0"/>
              </a:rPr>
              <a:t>: If we derive a sub class from a public base class. Then the public member of the base class will become public in the derived class and protected members of the base class will become protected in derived class.</a:t>
            </a:r>
            <a:endParaRPr lang="en-GB" sz="2400" b="0"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GB" sz="2400" b="1" i="0" dirty="0">
                <a:solidFill>
                  <a:srgbClr val="273239"/>
                </a:solidFill>
                <a:effectLst/>
                <a:latin typeface="Times New Roman" panose="02020603050405020304" pitchFamily="18" charset="0"/>
                <a:cs typeface="Times New Roman" panose="02020603050405020304" pitchFamily="18" charset="0"/>
              </a:rPr>
              <a:t>Protected mode</a:t>
            </a:r>
            <a:r>
              <a:rPr lang="en-GB" sz="2400" b="0" i="0" dirty="0">
                <a:solidFill>
                  <a:srgbClr val="273239"/>
                </a:solidFill>
                <a:effectLst/>
                <a:latin typeface="Times New Roman" panose="02020603050405020304" pitchFamily="18" charset="0"/>
                <a:cs typeface="Times New Roman" panose="02020603050405020304" pitchFamily="18" charset="0"/>
              </a:rPr>
              <a:t>: If we derive a sub class from a Protected base class. Then both public member and protected members of the base class will become protected in derived class.</a:t>
            </a:r>
            <a:endParaRPr lang="en-GB" sz="2400" b="0"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GB" sz="2400" b="1" i="0" dirty="0">
                <a:solidFill>
                  <a:srgbClr val="273239"/>
                </a:solidFill>
                <a:effectLst/>
                <a:latin typeface="Times New Roman" panose="02020603050405020304" pitchFamily="18" charset="0"/>
                <a:cs typeface="Times New Roman" panose="02020603050405020304" pitchFamily="18" charset="0"/>
              </a:rPr>
              <a:t>Private mode</a:t>
            </a:r>
            <a:r>
              <a:rPr lang="en-GB" sz="2400" b="0" i="0" dirty="0">
                <a:solidFill>
                  <a:srgbClr val="273239"/>
                </a:solidFill>
                <a:effectLst/>
                <a:latin typeface="Times New Roman" panose="02020603050405020304" pitchFamily="18" charset="0"/>
                <a:cs typeface="Times New Roman" panose="02020603050405020304" pitchFamily="18" charset="0"/>
              </a:rPr>
              <a:t>: If we derive a sub class from a Private base class. Then both public member and protected members of the base class will become Private in derived class. </a:t>
            </a:r>
            <a:endParaRPr lang="en-GB" sz="2400" b="0" i="0" dirty="0">
              <a:solidFill>
                <a:srgbClr val="273239"/>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b="1" i="0" dirty="0">
                <a:solidFill>
                  <a:srgbClr val="273239"/>
                </a:solidFill>
                <a:effectLst/>
                <a:latin typeface="Times New Roman" panose="02020603050405020304" pitchFamily="18" charset="0"/>
                <a:cs typeface="Times New Roman" panose="02020603050405020304" pitchFamily="18" charset="0"/>
              </a:rPr>
              <a:t>Note: </a:t>
            </a:r>
            <a:r>
              <a:rPr lang="en-GB" sz="2400" b="0" i="0" dirty="0">
                <a:solidFill>
                  <a:srgbClr val="273239"/>
                </a:solidFill>
                <a:effectLst/>
                <a:latin typeface="Times New Roman" panose="02020603050405020304" pitchFamily="18" charset="0"/>
                <a:cs typeface="Times New Roman" panose="02020603050405020304" pitchFamily="18" charset="0"/>
              </a:rPr>
              <a:t>The private members in the base class cannot be directly accessed in the derived class, while protected members can be directly accessed.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28" y="151175"/>
            <a:ext cx="7335557" cy="58477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Forms of Inheritance</a:t>
            </a:r>
            <a:endParaRPr lang="en-IN" sz="3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37225" y="859122"/>
            <a:ext cx="10979458" cy="646331"/>
          </a:xfrm>
          <a:prstGeom prst="rect">
            <a:avLst/>
          </a:prstGeom>
          <a:noFill/>
        </p:spPr>
        <p:txBody>
          <a:bodyPr wrap="square">
            <a:spAutoFit/>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1. Single Inheritance</a:t>
            </a:r>
            <a:r>
              <a:rPr lang="en-GB" b="0" i="0" dirty="0">
                <a:solidFill>
                  <a:srgbClr val="273239"/>
                </a:solidFill>
                <a:effectLst/>
                <a:latin typeface="Times New Roman" panose="02020603050405020304" pitchFamily="18" charset="0"/>
                <a:cs typeface="Times New Roman" panose="02020603050405020304" pitchFamily="18" charset="0"/>
              </a:rPr>
              <a:t>: In single inheritance, a class is allowed to inherit from only one class. i.e. one sub class is inherited by one base class only.</a:t>
            </a:r>
            <a:endParaRPr lang="en-GB" b="0" i="0" dirty="0">
              <a:solidFill>
                <a:srgbClr val="273239"/>
              </a:solidFill>
              <a:effectLst/>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513183" y="1683254"/>
            <a:ext cx="8666327" cy="618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class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subclass_name</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access_mode</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base_class</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 // body of subclass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437226" y="2398403"/>
            <a:ext cx="4984520" cy="4247317"/>
          </a:xfrm>
          <a:prstGeom prst="rect">
            <a:avLst/>
          </a:prstGeom>
          <a:noFill/>
          <a:ln>
            <a:solidFill>
              <a:schemeClr val="accent1"/>
            </a:solidFill>
          </a:ln>
        </p:spPr>
        <p:txBody>
          <a:bodyPr wrap="square">
            <a:spAutoFit/>
          </a:bodyPr>
          <a:lstStyle/>
          <a:p>
            <a:r>
              <a:rPr lang="en-IN" dirty="0">
                <a:latin typeface="Times New Roman" panose="02020603050405020304" pitchFamily="18" charset="0"/>
                <a:cs typeface="Times New Roman" panose="02020603050405020304" pitchFamily="18" charset="0"/>
              </a:rPr>
              <a:t>#include&lt;iostream&gt;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using namespace std;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base class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Vehicle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Vehicle()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"This is a Vehicle\n";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sub class derived from a single base classes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Car : public Vehicle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5808215" y="2767225"/>
            <a:ext cx="6094520" cy="2031325"/>
          </a:xfrm>
          <a:prstGeom prst="rect">
            <a:avLst/>
          </a:prstGeom>
          <a:noFill/>
          <a:ln>
            <a:solidFill>
              <a:schemeClr val="accent1"/>
            </a:solidFill>
          </a:ln>
        </p:spPr>
        <p:txBody>
          <a:bodyPr wrap="square">
            <a:spAutoFit/>
          </a:bodyPr>
          <a:lstStyle/>
          <a:p>
            <a:r>
              <a:rPr lang="en-IN" dirty="0"/>
              <a:t>int main()</a:t>
            </a:r>
            <a:endParaRPr lang="en-IN" dirty="0"/>
          </a:p>
          <a:p>
            <a:r>
              <a:rPr lang="en-IN" dirty="0"/>
              <a:t>{</a:t>
            </a:r>
            <a:endParaRPr lang="en-IN" dirty="0"/>
          </a:p>
          <a:p>
            <a:r>
              <a:rPr lang="en-IN" dirty="0"/>
              <a:t>	// Creating object of sub class will</a:t>
            </a:r>
            <a:endParaRPr lang="en-IN" dirty="0"/>
          </a:p>
          <a:p>
            <a:r>
              <a:rPr lang="en-IN" dirty="0"/>
              <a:t>	// invoke the constructor of base classes</a:t>
            </a:r>
            <a:endParaRPr lang="en-IN" dirty="0"/>
          </a:p>
          <a:p>
            <a:r>
              <a:rPr lang="en-IN" dirty="0"/>
              <a:t>	Car </a:t>
            </a:r>
            <a:r>
              <a:rPr lang="en-IN" dirty="0" err="1"/>
              <a:t>obj</a:t>
            </a:r>
            <a:r>
              <a:rPr lang="en-IN" dirty="0"/>
              <a:t>;</a:t>
            </a:r>
            <a:endParaRPr lang="en-IN" dirty="0"/>
          </a:p>
          <a:p>
            <a:r>
              <a:rPr lang="en-IN" dirty="0"/>
              <a:t>	return 0;</a:t>
            </a:r>
            <a:endParaRPr lang="en-IN" dirty="0"/>
          </a:p>
          <a:p>
            <a:r>
              <a:rPr lang="en-IN" dirty="0"/>
              <a:t>}</a:t>
            </a:r>
            <a:endParaRPr lang="en-IN" dirty="0"/>
          </a:p>
        </p:txBody>
      </p:sp>
      <p:sp>
        <p:nvSpPr>
          <p:cNvPr id="17" name="TextBox 16"/>
          <p:cNvSpPr txBox="1"/>
          <p:nvPr/>
        </p:nvSpPr>
        <p:spPr>
          <a:xfrm>
            <a:off x="5926954" y="5260889"/>
            <a:ext cx="6094520" cy="646331"/>
          </a:xfrm>
          <a:prstGeom prst="rect">
            <a:avLst/>
          </a:prstGeom>
          <a:noFill/>
          <a:ln>
            <a:solidFill>
              <a:schemeClr val="accent1"/>
            </a:solidFill>
          </a:ln>
        </p:spPr>
        <p:txBody>
          <a:bodyPr wrap="square">
            <a:spAutoFit/>
          </a:bodyPr>
          <a:lstStyle/>
          <a:p>
            <a:r>
              <a:rPr lang="en-GB" dirty="0">
                <a:latin typeface="Times New Roman" panose="02020603050405020304" pitchFamily="18" charset="0"/>
                <a:cs typeface="Times New Roman" panose="02020603050405020304" pitchFamily="18" charset="0"/>
              </a:rPr>
              <a:t>Output</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This is a Vehicle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63" y="128512"/>
            <a:ext cx="7256715" cy="58477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Forms of Inheritance</a:t>
            </a:r>
            <a:endParaRPr lang="en-IN" sz="3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37225" y="859122"/>
            <a:ext cx="10979458" cy="646331"/>
          </a:xfrm>
          <a:prstGeom prst="rect">
            <a:avLst/>
          </a:prstGeom>
          <a:noFill/>
        </p:spPr>
        <p:txBody>
          <a:bodyPr wrap="square">
            <a:spAutoFit/>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2. Multiple Inheritance:</a:t>
            </a:r>
            <a:r>
              <a:rPr lang="en-GB" b="0" i="0" dirty="0">
                <a:solidFill>
                  <a:srgbClr val="273239"/>
                </a:solidFill>
                <a:effectLst/>
                <a:latin typeface="Times New Roman" panose="02020603050405020304" pitchFamily="18" charset="0"/>
                <a:cs typeface="Times New Roman" panose="02020603050405020304" pitchFamily="18" charset="0"/>
              </a:rPr>
              <a:t> Multiple Inheritance is a feature of C++ where a class can inherit from more than one classes. </a:t>
            </a:r>
            <a:r>
              <a:rPr lang="en-GB" b="0" i="0" dirty="0" err="1">
                <a:solidFill>
                  <a:srgbClr val="273239"/>
                </a:solidFill>
                <a:effectLst/>
                <a:latin typeface="Times New Roman" panose="02020603050405020304" pitchFamily="18" charset="0"/>
                <a:cs typeface="Times New Roman" panose="02020603050405020304" pitchFamily="18" charset="0"/>
              </a:rPr>
              <a:t>i.e</a:t>
            </a:r>
            <a:r>
              <a:rPr lang="en-GB" b="0" i="0" dirty="0">
                <a:solidFill>
                  <a:srgbClr val="273239"/>
                </a:solidFill>
                <a:effectLst/>
                <a:latin typeface="Times New Roman" panose="02020603050405020304" pitchFamily="18" charset="0"/>
                <a:cs typeface="Times New Roman" panose="02020603050405020304" pitchFamily="18" charset="0"/>
              </a:rPr>
              <a:t> one </a:t>
            </a:r>
            <a:r>
              <a:rPr lang="en-GB" b="1" i="0" dirty="0">
                <a:solidFill>
                  <a:srgbClr val="273239"/>
                </a:solidFill>
                <a:effectLst/>
                <a:latin typeface="Times New Roman" panose="02020603050405020304" pitchFamily="18" charset="0"/>
                <a:cs typeface="Times New Roman" panose="02020603050405020304" pitchFamily="18" charset="0"/>
              </a:rPr>
              <a:t>sub class</a:t>
            </a:r>
            <a:r>
              <a:rPr lang="en-GB" b="0" i="0" dirty="0">
                <a:solidFill>
                  <a:srgbClr val="273239"/>
                </a:solidFill>
                <a:effectLst/>
                <a:latin typeface="Times New Roman" panose="02020603050405020304" pitchFamily="18" charset="0"/>
                <a:cs typeface="Times New Roman" panose="02020603050405020304" pitchFamily="18" charset="0"/>
              </a:rPr>
              <a:t> is inherited from more than one </a:t>
            </a:r>
            <a:r>
              <a:rPr lang="en-GB" b="1" i="0" dirty="0">
                <a:solidFill>
                  <a:srgbClr val="273239"/>
                </a:solidFill>
                <a:effectLst/>
                <a:latin typeface="Times New Roman" panose="02020603050405020304" pitchFamily="18" charset="0"/>
                <a:cs typeface="Times New Roman" panose="02020603050405020304" pitchFamily="18" charset="0"/>
              </a:rPr>
              <a:t>base classes</a:t>
            </a:r>
            <a:r>
              <a:rPr lang="en-GB" b="0" i="0" dirty="0">
                <a:solidFill>
                  <a:srgbClr val="273239"/>
                </a:solidFill>
                <a:effectLst/>
                <a:latin typeface="Times New Roman" panose="02020603050405020304" pitchFamily="18" charset="0"/>
                <a:cs typeface="Times New Roman" panose="02020603050405020304" pitchFamily="18" charset="0"/>
              </a:rPr>
              <a:t>.</a:t>
            </a:r>
            <a:endParaRPr lang="en-GB" b="0" i="0" dirty="0">
              <a:solidFill>
                <a:srgbClr val="273239"/>
              </a:solidFill>
              <a:effectLst/>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476603" y="1461958"/>
            <a:ext cx="5047505" cy="987430"/>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Syntax: </a:t>
            </a:r>
            <a:endPar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class </a:t>
            </a:r>
            <a:r>
              <a:rPr kumimoji="0" lang="en-GB" altLang="en-US" sz="12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subclass_name</a:t>
            </a:r>
            <a:r>
              <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 </a:t>
            </a:r>
            <a:r>
              <a:rPr kumimoji="0" lang="en-GB" altLang="en-US" sz="12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access_mode</a:t>
            </a:r>
            <a:r>
              <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base_class1, </a:t>
            </a:r>
            <a:r>
              <a:rPr kumimoji="0" lang="en-GB" altLang="en-US" sz="12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access_mode</a:t>
            </a:r>
            <a:r>
              <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base_class2, ....</a:t>
            </a:r>
            <a:endPar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endPar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 body of subclass</a:t>
            </a:r>
            <a:endParaRPr kumimoji="0" lang="en-GB" altLang="en-US" sz="1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GB" altLang="en-US" sz="1200" b="1" i="0" u="none" strike="noStrike" cap="none" normalizeH="0" baseline="0" dirty="0">
                <a:ln>
                  <a:noFill/>
                </a:ln>
                <a:solidFill>
                  <a:srgbClr val="273239"/>
                </a:solidFill>
                <a:effectLst/>
                <a:latin typeface="urw-din"/>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437226" y="2624647"/>
            <a:ext cx="5120196" cy="3785652"/>
          </a:xfrm>
          <a:prstGeom prst="rect">
            <a:avLst/>
          </a:prstGeom>
          <a:noFill/>
          <a:ln>
            <a:solidFill>
              <a:schemeClr val="accent1"/>
            </a:solidFill>
          </a:ln>
        </p:spPr>
        <p:txBody>
          <a:bodyPr wrap="square">
            <a:spAutoFit/>
          </a:bodyPr>
          <a:lstStyle/>
          <a:p>
            <a:r>
              <a:rPr lang="en-IN" sz="1600" dirty="0">
                <a:latin typeface="Times New Roman" panose="02020603050405020304" pitchFamily="18" charset="0"/>
                <a:cs typeface="Times New Roman" panose="02020603050405020304" pitchFamily="18" charset="0"/>
              </a:rPr>
              <a:t>#include&lt;iostream&gt;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using namespace std;</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class Vehicle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public:</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Vehicle()</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"This is a Vehicle\n";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FourWheeler</a:t>
            </a:r>
            <a:r>
              <a:rPr lang="en-IN"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public:</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FourWheeler</a:t>
            </a:r>
            <a:r>
              <a:rPr 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"This is a 4 wheeler Vehicle\n";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745018" y="5260889"/>
            <a:ext cx="5717309" cy="923330"/>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endParaRPr kumimoji="0" lang="en-US" altLang="en-US"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a Vehicle</a:t>
            </a:r>
            <a:endPar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a 4 wheeler Vehicle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5690585" y="1492889"/>
            <a:ext cx="5726097" cy="3323987"/>
          </a:xfrm>
          <a:prstGeom prst="rect">
            <a:avLst/>
          </a:prstGeom>
          <a:solidFill>
            <a:srgbClr val="FFFFFF"/>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class Car : public Vehicle, public </a:t>
            </a:r>
            <a:r>
              <a:rPr lang="en-US" altLang="en-US" dirty="0" err="1">
                <a:latin typeface="Times New Roman" panose="02020603050405020304" pitchFamily="18" charset="0"/>
                <a:cs typeface="Times New Roman" panose="02020603050405020304" pitchFamily="18" charset="0"/>
              </a:rPr>
              <a:t>FourWheeler</a:t>
            </a:r>
            <a:r>
              <a:rPr lang="en-US" altLang="en-US"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 main function</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int main()</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    // Creating object of sub class will</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    // invoke the constructor of base classes.</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    Car obj;</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    return 0;</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58050"/>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12066</Words>
  <Application>WPS Presentation</Application>
  <PresentationFormat>Widescreen</PresentationFormat>
  <Paragraphs>546</Paragraphs>
  <Slides>26</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26</vt:i4>
      </vt:variant>
    </vt:vector>
  </HeadingPairs>
  <TitlesOfParts>
    <vt:vector size="45" baseType="lpstr">
      <vt:lpstr>Arial</vt:lpstr>
      <vt:lpstr>SimSun</vt:lpstr>
      <vt:lpstr>Wingdings</vt:lpstr>
      <vt:lpstr>Arial</vt:lpstr>
      <vt:lpstr>Symbol</vt:lpstr>
      <vt:lpstr>Times New Roman</vt:lpstr>
      <vt:lpstr>MS PGothic</vt:lpstr>
      <vt:lpstr>DejaVu Sans</vt:lpstr>
      <vt:lpstr>Calibri</vt:lpstr>
      <vt:lpstr>Times New Roman</vt:lpstr>
      <vt:lpstr>Calibri</vt:lpstr>
      <vt:lpstr>urw-din</vt:lpstr>
      <vt:lpstr>Euphorigenic</vt:lpstr>
      <vt:lpstr>Microsoft YaHei</vt:lpstr>
      <vt:lpstr>Arial Unicode MS</vt:lpstr>
      <vt:lpstr>Consolas</vt:lpstr>
      <vt:lpstr>Saira Extra Condensed</vt:lpstr>
      <vt:lpstr>euclid_circular_a</vt:lpstr>
      <vt:lpstr>Theme1</vt:lpstr>
      <vt:lpstr>PowerPoint 演示文稿</vt:lpstr>
      <vt:lpstr>PowerPoint 演示文稿</vt:lpstr>
      <vt:lpstr>PowerPoint 演示文稿</vt:lpstr>
      <vt:lpstr>Why and when to use inheritance? (Contd.)</vt:lpstr>
      <vt:lpstr>Implementing Inheritance in C++</vt:lpstr>
      <vt:lpstr>PowerPoint 演示文稿</vt:lpstr>
      <vt:lpstr> Modes of Inheritance</vt:lpstr>
      <vt:lpstr>PowerPoint 演示文稿</vt:lpstr>
      <vt:lpstr>PowerPoint 演示文稿</vt:lpstr>
      <vt:lpstr>PowerPoint 演示文稿</vt:lpstr>
      <vt:lpstr>PowerPoint 演示文稿</vt:lpstr>
      <vt:lpstr>PowerPoint 演示文稿</vt:lpstr>
      <vt:lpstr>PowerPoint 演示文稿</vt:lpstr>
      <vt:lpstr>Ambiguity Resolution in Inheritance</vt:lpstr>
      <vt:lpstr>PowerPoint 演示文稿</vt:lpstr>
      <vt:lpstr>Inheritance with Constructor </vt:lpstr>
      <vt:lpstr> </vt:lpstr>
      <vt:lpstr>Example 2: Base class Parameterized Constructor in Derived class Constructor </vt:lpstr>
      <vt:lpstr>Order of Constructor/ Destructor Call in C++  </vt:lpstr>
      <vt:lpstr>Basic rules for the Order of Constructor Call with Inheritance </vt:lpstr>
      <vt:lpstr>  Order of Constructor/ Destructor Call in C++  </vt:lpstr>
      <vt:lpstr>PowerPoint 演示文稿</vt:lpstr>
      <vt:lpstr>Function Overriding </vt:lpstr>
      <vt:lpstr>PowerPoint 演示文稿</vt:lpstr>
      <vt:lpstr>Working of Function Overriding in C++</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gaganpreet kaur</dc:creator>
  <cp:lastModifiedBy>veeramanickam</cp:lastModifiedBy>
  <cp:revision>73</cp:revision>
  <dcterms:created xsi:type="dcterms:W3CDTF">2022-03-02T09:56:00Z</dcterms:created>
  <dcterms:modified xsi:type="dcterms:W3CDTF">2022-05-05T08:23:37Z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DD3D013F670A4BF08B4690DA7BC6BF65</vt:lpwstr>
  </property>
  <property fmtid="{D5CDD505-2E9C-101B-9397-08002B2CF9AE}" pid="3" name="KSOProductBuildVer">
    <vt:lpwstr>1033-11.2.0.11074</vt:lpwstr>
  </property>
</Properties>
</file>