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645D87-08BE-4443-8A6C-01DDA4D62A11}">
  <a:tblStyle styleId="{BE645D87-08BE-4443-8A6C-01DDA4D62A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D4B28B-DB4F-4FF1-A1D1-3FF79515A50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7c5b9f1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7c5b9f1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d6b5b567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d6b5b567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d6b5b567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d6b5b567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7c5b9f1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7c5b9f1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70788435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70788435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d6b5b56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d6b5b56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d6b5b56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d6b5b56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d6b5b56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d6b5b56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d6b5b56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d6b5b56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d6b5b56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d6b5b56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70788435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70788435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d6b5b567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d6b5b567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d6b5b567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d6b5b567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7c5b9f16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7c5b9f1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d6b5b56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d6b5b56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d6b5b56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d6b5b56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d6b5b56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d6b5b56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d6b5b567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d6b5b567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d6b5b567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fd6b5b567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d6b5b567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d6b5b567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d6b5b567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d6b5b567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7c5b9f1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7c5b9f1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fd6b5b567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d6b5b567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b8885f3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b8885f3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b8885f3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b8885f3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b8885f3b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b8885f3b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8885f3b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b8885f3b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d372031a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d372031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7c5b9f16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7c5b9f16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27.png"/><Relationship Id="rId6"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8.png"/><Relationship Id="rId6"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37.png"/><Relationship Id="rId5" Type="http://schemas.openxmlformats.org/officeDocument/2006/relationships/image" Target="../media/image43.png"/><Relationship Id="rId6"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380753"/>
            <a:ext cx="8222100" cy="176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t>BRAIN TUMOR CLASSIFICATION, SEGMENTATION AND SURVIVAL PREDICTION</a:t>
            </a:r>
            <a:endParaRPr b="1"/>
          </a:p>
        </p:txBody>
      </p:sp>
      <p:sp>
        <p:nvSpPr>
          <p:cNvPr id="86" name="Google Shape;86;p13"/>
          <p:cNvSpPr txBox="1"/>
          <p:nvPr>
            <p:ph idx="1" type="subTitle"/>
          </p:nvPr>
        </p:nvSpPr>
        <p:spPr>
          <a:xfrm>
            <a:off x="460950" y="3326153"/>
            <a:ext cx="8222100" cy="72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latin typeface="Times New Roman"/>
                <a:ea typeface="Times New Roman"/>
                <a:cs typeface="Times New Roman"/>
                <a:sym typeface="Times New Roman"/>
              </a:rPr>
              <a:t>Under the Guidance of - </a:t>
            </a:r>
            <a:r>
              <a:rPr lang="en-GB" sz="1800">
                <a:latin typeface="Times New Roman"/>
                <a:ea typeface="Times New Roman"/>
                <a:cs typeface="Times New Roman"/>
                <a:sym typeface="Times New Roman"/>
              </a:rPr>
              <a:t>Dr. Mohammad Al-Antary</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Presented by- Anushka Pradeep Kadam</a:t>
            </a:r>
            <a:endParaRPr sz="1800">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7932425" y="4055456"/>
            <a:ext cx="1085850" cy="9763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92250" y="94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SEGMENTATION MODELS</a:t>
            </a:r>
            <a:endParaRPr b="1"/>
          </a:p>
        </p:txBody>
      </p:sp>
      <p:graphicFrame>
        <p:nvGraphicFramePr>
          <p:cNvPr id="144" name="Google Shape;144;p22"/>
          <p:cNvGraphicFramePr/>
          <p:nvPr/>
        </p:nvGraphicFramePr>
        <p:xfrm>
          <a:off x="92250" y="702350"/>
          <a:ext cx="3000000" cy="3000000"/>
        </p:xfrm>
        <a:graphic>
          <a:graphicData uri="http://schemas.openxmlformats.org/drawingml/2006/table">
            <a:tbl>
              <a:tblPr>
                <a:noFill/>
                <a:tableStyleId>{BE645D87-08BE-4443-8A6C-01DDA4D62A11}</a:tableStyleId>
              </a:tblPr>
              <a:tblGrid>
                <a:gridCol w="1383025"/>
                <a:gridCol w="3632425"/>
                <a:gridCol w="3906775"/>
              </a:tblGrid>
              <a:tr h="405575">
                <a:tc>
                  <a:txBody>
                    <a:bodyPr/>
                    <a:lstStyle/>
                    <a:p>
                      <a:pPr indent="0" lvl="0" marL="0" rtl="0" algn="ctr">
                        <a:lnSpc>
                          <a:spcPct val="115000"/>
                        </a:lnSpc>
                        <a:spcBef>
                          <a:spcPts val="0"/>
                        </a:spcBef>
                        <a:spcAft>
                          <a:spcPts val="0"/>
                        </a:spcAft>
                        <a:buNone/>
                      </a:pPr>
                      <a:r>
                        <a:rPr lang="en-GB" sz="1300">
                          <a:latin typeface="Times New Roman"/>
                          <a:ea typeface="Times New Roman"/>
                          <a:cs typeface="Times New Roman"/>
                          <a:sym typeface="Times New Roman"/>
                        </a:rPr>
                        <a:t>Feature</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3D U-Net</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3D Attention U-Net</a:t>
                      </a:r>
                      <a:endParaRPr sz="1300">
                        <a:latin typeface="Times New Roman"/>
                        <a:ea typeface="Times New Roman"/>
                        <a:cs typeface="Times New Roman"/>
                        <a:sym typeface="Times New Roman"/>
                      </a:endParaRPr>
                    </a:p>
                  </a:txBody>
                  <a:tcPr marT="91425" marB="91425" marR="91425" marL="91425"/>
                </a:tc>
              </a:tr>
              <a:tr h="583900">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Architecture</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Encoder-decoder structure with skip connections for precise localization.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Extends 3D U-Net with Attention Gates to focus on relevant features.</a:t>
                      </a:r>
                      <a:endParaRPr sz="1300">
                        <a:latin typeface="Times New Roman"/>
                        <a:ea typeface="Times New Roman"/>
                        <a:cs typeface="Times New Roman"/>
                        <a:sym typeface="Times New Roman"/>
                      </a:endParaRPr>
                    </a:p>
                  </a:txBody>
                  <a:tcPr marT="91425" marB="91425" marR="91425" marL="91425"/>
                </a:tc>
              </a:tr>
              <a:tr h="561500">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3D Adaptation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Processes volumetric data (3D MRI scans) to capture spatial context for better segmentation.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Refines feature maps using attention mechanisms to enhance focus on critical areas (e.g., tumors).</a:t>
                      </a:r>
                      <a:endParaRPr sz="1300">
                        <a:latin typeface="Times New Roman"/>
                        <a:ea typeface="Times New Roman"/>
                        <a:cs typeface="Times New Roman"/>
                        <a:sym typeface="Times New Roman"/>
                      </a:endParaRPr>
                    </a:p>
                  </a:txBody>
                  <a:tcPr marT="91425" marB="91425" marR="91425" marL="91425"/>
                </a:tc>
              </a:tr>
              <a:tr h="561500">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Key Components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Encoder: Convolution + max pooling for feature abstraction.</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Decoder: Upsampling to reconstruct segmentation.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Attention Gates: Improve feature selection in skip connections to filter out irrelevant features.</a:t>
                      </a:r>
                      <a:endParaRPr sz="1300">
                        <a:latin typeface="Times New Roman"/>
                        <a:ea typeface="Times New Roman"/>
                        <a:cs typeface="Times New Roman"/>
                        <a:sym typeface="Times New Roman"/>
                      </a:endParaRPr>
                    </a:p>
                  </a:txBody>
                  <a:tcPr marT="91425" marB="91425" marR="91425" marL="91425"/>
                </a:tc>
              </a:tr>
              <a:tr h="561500">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Main Advantage</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Simple, effective for general segmentation tasks.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Better segmentation by focusing on tumor regions, reducing false positives and improving boundaries.</a:t>
                      </a:r>
                      <a:endParaRPr sz="13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60825" y="176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SEGMENTATION</a:t>
            </a:r>
            <a:endParaRPr b="1"/>
          </a:p>
        </p:txBody>
      </p:sp>
      <p:sp>
        <p:nvSpPr>
          <p:cNvPr id="150" name="Google Shape;150;p23"/>
          <p:cNvSpPr txBox="1"/>
          <p:nvPr>
            <p:ph idx="1" type="body"/>
          </p:nvPr>
        </p:nvSpPr>
        <p:spPr>
          <a:xfrm>
            <a:off x="311700" y="845825"/>
            <a:ext cx="8520600" cy="372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b="1" lang="en-GB">
                <a:solidFill>
                  <a:srgbClr val="000000"/>
                </a:solidFill>
                <a:latin typeface="Times New Roman"/>
                <a:ea typeface="Times New Roman"/>
                <a:cs typeface="Times New Roman"/>
                <a:sym typeface="Times New Roman"/>
              </a:rPr>
              <a:t>Preprocessing</a:t>
            </a:r>
            <a:r>
              <a:rPr b="1" lang="en-GB">
                <a:solidFill>
                  <a:srgbClr val="000000"/>
                </a:solidFill>
                <a:latin typeface="Times New Roman"/>
                <a:ea typeface="Times New Roman"/>
                <a:cs typeface="Times New Roman"/>
                <a:sym typeface="Times New Roman"/>
              </a:rPr>
              <a:t> data</a:t>
            </a:r>
            <a:br>
              <a:rPr b="1" lang="en-GB">
                <a:solidFill>
                  <a:srgbClr val="000000"/>
                </a:solidFill>
                <a:latin typeface="Times New Roman"/>
                <a:ea typeface="Times New Roman"/>
                <a:cs typeface="Times New Roman"/>
                <a:sym typeface="Times New Roman"/>
              </a:rPr>
            </a:br>
            <a:r>
              <a:rPr lang="en-GB">
                <a:solidFill>
                  <a:srgbClr val="000000"/>
                </a:solidFill>
                <a:latin typeface="Times New Roman"/>
                <a:ea typeface="Times New Roman"/>
                <a:cs typeface="Times New Roman"/>
                <a:sym typeface="Times New Roman"/>
              </a:rPr>
              <a:t>Augmentation for Attention 3D UNET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GB">
                <a:solidFill>
                  <a:srgbClr val="000000"/>
                </a:solidFill>
                <a:latin typeface="Times New Roman"/>
                <a:ea typeface="Times New Roman"/>
                <a:cs typeface="Times New Roman"/>
                <a:sym typeface="Times New Roman"/>
              </a:rPr>
              <a:t>Attention blocks </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GB">
                <a:solidFill>
                  <a:srgbClr val="000000"/>
                </a:solidFill>
                <a:latin typeface="Times New Roman"/>
                <a:ea typeface="Times New Roman"/>
                <a:cs typeface="Times New Roman"/>
                <a:sym typeface="Times New Roman"/>
              </a:rPr>
              <a:t>Model Building </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GB">
                <a:solidFill>
                  <a:srgbClr val="000000"/>
                </a:solidFill>
                <a:latin typeface="Times New Roman"/>
                <a:ea typeface="Times New Roman"/>
                <a:cs typeface="Times New Roman"/>
                <a:sym typeface="Times New Roman"/>
              </a:rPr>
              <a:t>Evaluation </a:t>
            </a:r>
            <a:br>
              <a:rPr b="1" lang="en-GB">
                <a:solidFill>
                  <a:srgbClr val="000000"/>
                </a:solidFill>
                <a:latin typeface="Times New Roman"/>
                <a:ea typeface="Times New Roman"/>
                <a:cs typeface="Times New Roman"/>
                <a:sym typeface="Times New Roman"/>
              </a:rPr>
            </a:br>
            <a:r>
              <a:rPr lang="en-GB">
                <a:solidFill>
                  <a:srgbClr val="000000"/>
                </a:solidFill>
                <a:latin typeface="Times New Roman"/>
                <a:ea typeface="Times New Roman"/>
                <a:cs typeface="Times New Roman"/>
                <a:sym typeface="Times New Roman"/>
              </a:rPr>
              <a:t>IoU Score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GB">
                <a:solidFill>
                  <a:srgbClr val="000000"/>
                </a:solidFill>
                <a:latin typeface="Times New Roman"/>
                <a:ea typeface="Times New Roman"/>
                <a:cs typeface="Times New Roman"/>
                <a:sym typeface="Times New Roman"/>
              </a:rPr>
              <a:t>P</a:t>
            </a:r>
            <a:r>
              <a:rPr b="1" lang="en-GB">
                <a:solidFill>
                  <a:srgbClr val="000000"/>
                </a:solidFill>
                <a:latin typeface="Times New Roman"/>
                <a:ea typeface="Times New Roman"/>
                <a:cs typeface="Times New Roman"/>
                <a:sym typeface="Times New Roman"/>
              </a:rPr>
              <a:t>redicting the segmented regions</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GB">
                <a:solidFill>
                  <a:srgbClr val="000000"/>
                </a:solidFill>
                <a:latin typeface="Times New Roman"/>
                <a:ea typeface="Times New Roman"/>
                <a:cs typeface="Times New Roman"/>
                <a:sym typeface="Times New Roman"/>
              </a:rPr>
              <a:t>Calculated Per Class Accuracy</a:t>
            </a:r>
            <a:endParaRPr b="1">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119675" y="135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Attention 3D UNET</a:t>
            </a:r>
            <a:endParaRPr/>
          </a:p>
        </p:txBody>
      </p:sp>
      <p:pic>
        <p:nvPicPr>
          <p:cNvPr id="156" name="Google Shape;156;p24"/>
          <p:cNvPicPr preferRelativeResize="0"/>
          <p:nvPr/>
        </p:nvPicPr>
        <p:blipFill>
          <a:blip r:embed="rId3">
            <a:alphaModFix/>
          </a:blip>
          <a:stretch>
            <a:fillRect/>
          </a:stretch>
        </p:blipFill>
        <p:spPr>
          <a:xfrm>
            <a:off x="1172719" y="743475"/>
            <a:ext cx="6551719" cy="423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8525" y="8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SURVIVAL PREDICTION</a:t>
            </a:r>
            <a:endParaRPr b="1"/>
          </a:p>
        </p:txBody>
      </p:sp>
      <p:sp>
        <p:nvSpPr>
          <p:cNvPr id="162" name="Google Shape;162;p25"/>
          <p:cNvSpPr txBox="1"/>
          <p:nvPr/>
        </p:nvSpPr>
        <p:spPr>
          <a:xfrm>
            <a:off x="192375" y="658350"/>
            <a:ext cx="8292900" cy="382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Char char="●"/>
            </a:pPr>
            <a:r>
              <a:rPr b="1" lang="en-GB" sz="1300">
                <a:latin typeface="Times New Roman"/>
                <a:ea typeface="Times New Roman"/>
                <a:cs typeface="Times New Roman"/>
                <a:sym typeface="Times New Roman"/>
              </a:rPr>
              <a:t>Extracted Features</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Image-Based</a:t>
            </a:r>
            <a:r>
              <a:rPr lang="en-GB" sz="1300">
                <a:latin typeface="Times New Roman"/>
                <a:ea typeface="Times New Roman"/>
                <a:cs typeface="Times New Roman"/>
                <a:sym typeface="Times New Roman"/>
              </a:rPr>
              <a:t>: Tumor volumes (necrotic core, edema, enhancing tumor).</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Clinical Data</a:t>
            </a:r>
            <a:r>
              <a:rPr lang="en-GB" sz="1300">
                <a:latin typeface="Times New Roman"/>
                <a:ea typeface="Times New Roman"/>
                <a:cs typeface="Times New Roman"/>
                <a:sym typeface="Times New Roman"/>
              </a:rPr>
              <a:t>: Age, extent of resection (encoded).</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Data Processing</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Imbalance Handling</a:t>
            </a:r>
            <a:r>
              <a:rPr lang="en-GB" sz="1300">
                <a:latin typeface="Times New Roman"/>
                <a:ea typeface="Times New Roman"/>
                <a:cs typeface="Times New Roman"/>
                <a:sym typeface="Times New Roman"/>
              </a:rPr>
              <a:t>: Used </a:t>
            </a:r>
            <a:r>
              <a:rPr b="1" lang="en-GB" sz="1300">
                <a:latin typeface="Times New Roman"/>
                <a:ea typeface="Times New Roman"/>
                <a:cs typeface="Times New Roman"/>
                <a:sym typeface="Times New Roman"/>
              </a:rPr>
              <a:t>SMOTE</a:t>
            </a:r>
            <a:r>
              <a:rPr lang="en-GB" sz="1300">
                <a:latin typeface="Times New Roman"/>
                <a:ea typeface="Times New Roman"/>
                <a:cs typeface="Times New Roman"/>
                <a:sym typeface="Times New Roman"/>
              </a:rPr>
              <a:t> to balance survival categories.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Feature Scaling</a:t>
            </a:r>
            <a:r>
              <a:rPr lang="en-GB" sz="1300">
                <a:latin typeface="Times New Roman"/>
                <a:ea typeface="Times New Roman"/>
                <a:cs typeface="Times New Roman"/>
                <a:sym typeface="Times New Roman"/>
              </a:rPr>
              <a:t>: Standardized using </a:t>
            </a:r>
            <a:r>
              <a:rPr lang="en-GB" sz="1300">
                <a:solidFill>
                  <a:srgbClr val="188038"/>
                </a:solidFill>
                <a:latin typeface="Times New Roman"/>
                <a:ea typeface="Times New Roman"/>
                <a:cs typeface="Times New Roman"/>
                <a:sym typeface="Times New Roman"/>
              </a:rPr>
              <a:t>StandardScaler</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300">
                <a:latin typeface="Times New Roman"/>
                <a:ea typeface="Times New Roman"/>
                <a:cs typeface="Times New Roman"/>
                <a:sym typeface="Times New Roman"/>
              </a:rPr>
              <a:t>Machine Learning Models Used</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Char char="●"/>
            </a:pPr>
            <a:r>
              <a:rPr b="1" lang="en-GB" sz="1300">
                <a:latin typeface="Times New Roman"/>
                <a:ea typeface="Times New Roman"/>
                <a:cs typeface="Times New Roman"/>
                <a:sym typeface="Times New Roman"/>
              </a:rPr>
              <a:t>Random Forest (RF)</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An ensemble-based method using multiple decision trees to improve prediction accuracy and reduce overfitting.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Gradient Boosting (GB)</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A sequential boosting technique that builds an additive model by optimizing weak learners.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Support Vector Machine (SVM)</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Effective for high-dimensional data; finds the hyperplane that best separates different classes.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Voting Classifier (Ensemble Model)</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Combines predictions from RF, GB, and SVM using a soft voting strategy for enhanced performance.</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92250" y="94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CLASSIFICATION</a:t>
            </a:r>
            <a:endParaRPr b="1"/>
          </a:p>
        </p:txBody>
      </p:sp>
      <p:sp>
        <p:nvSpPr>
          <p:cNvPr id="168" name="Google Shape;168;p26"/>
          <p:cNvSpPr txBox="1"/>
          <p:nvPr>
            <p:ph idx="1" type="body"/>
          </p:nvPr>
        </p:nvSpPr>
        <p:spPr>
          <a:xfrm>
            <a:off x="201975" y="702325"/>
            <a:ext cx="8520600" cy="377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Inception V3</a:t>
            </a:r>
            <a:br>
              <a:rPr lang="en-GB"/>
            </a:br>
            <a:endParaRPr/>
          </a:p>
        </p:txBody>
      </p:sp>
      <p:pic>
        <p:nvPicPr>
          <p:cNvPr id="169" name="Google Shape;169;p26"/>
          <p:cNvPicPr preferRelativeResize="0"/>
          <p:nvPr/>
        </p:nvPicPr>
        <p:blipFill>
          <a:blip r:embed="rId3">
            <a:alphaModFix/>
          </a:blip>
          <a:stretch>
            <a:fillRect/>
          </a:stretch>
        </p:blipFill>
        <p:spPr>
          <a:xfrm>
            <a:off x="332250" y="1179200"/>
            <a:ext cx="3733800" cy="2647950"/>
          </a:xfrm>
          <a:prstGeom prst="rect">
            <a:avLst/>
          </a:prstGeom>
          <a:noFill/>
          <a:ln>
            <a:noFill/>
          </a:ln>
        </p:spPr>
      </p:pic>
      <p:pic>
        <p:nvPicPr>
          <p:cNvPr id="170" name="Google Shape;170;p26"/>
          <p:cNvPicPr preferRelativeResize="0"/>
          <p:nvPr/>
        </p:nvPicPr>
        <p:blipFill>
          <a:blip r:embed="rId4">
            <a:alphaModFix/>
          </a:blip>
          <a:stretch>
            <a:fillRect/>
          </a:stretch>
        </p:blipFill>
        <p:spPr>
          <a:xfrm>
            <a:off x="332250" y="1179200"/>
            <a:ext cx="3733800" cy="2647950"/>
          </a:xfrm>
          <a:prstGeom prst="rect">
            <a:avLst/>
          </a:prstGeom>
          <a:noFill/>
          <a:ln>
            <a:noFill/>
          </a:ln>
        </p:spPr>
      </p:pic>
      <p:pic>
        <p:nvPicPr>
          <p:cNvPr id="171" name="Google Shape;171;p26"/>
          <p:cNvPicPr preferRelativeResize="0"/>
          <p:nvPr/>
        </p:nvPicPr>
        <p:blipFill>
          <a:blip r:embed="rId3">
            <a:alphaModFix/>
          </a:blip>
          <a:stretch>
            <a:fillRect/>
          </a:stretch>
        </p:blipFill>
        <p:spPr>
          <a:xfrm>
            <a:off x="4419582" y="1179200"/>
            <a:ext cx="3733818"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64800" y="67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CLASSIFICATION</a:t>
            </a:r>
            <a:endParaRPr/>
          </a:p>
        </p:txBody>
      </p:sp>
      <p:sp>
        <p:nvSpPr>
          <p:cNvPr id="177" name="Google Shape;177;p27"/>
          <p:cNvSpPr txBox="1"/>
          <p:nvPr>
            <p:ph idx="1" type="body"/>
          </p:nvPr>
        </p:nvSpPr>
        <p:spPr>
          <a:xfrm>
            <a:off x="64800" y="804675"/>
            <a:ext cx="8767500" cy="376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MobilenetV2</a:t>
            </a:r>
            <a:endParaRPr>
              <a:latin typeface="Times New Roman"/>
              <a:ea typeface="Times New Roman"/>
              <a:cs typeface="Times New Roman"/>
              <a:sym typeface="Times New Roman"/>
            </a:endParaRPr>
          </a:p>
        </p:txBody>
      </p:sp>
      <p:pic>
        <p:nvPicPr>
          <p:cNvPr id="178" name="Google Shape;178;p27"/>
          <p:cNvPicPr preferRelativeResize="0"/>
          <p:nvPr/>
        </p:nvPicPr>
        <p:blipFill>
          <a:blip r:embed="rId3">
            <a:alphaModFix/>
          </a:blip>
          <a:stretch>
            <a:fillRect/>
          </a:stretch>
        </p:blipFill>
        <p:spPr>
          <a:xfrm>
            <a:off x="4572000" y="1247775"/>
            <a:ext cx="3733800" cy="2647950"/>
          </a:xfrm>
          <a:prstGeom prst="rect">
            <a:avLst/>
          </a:prstGeom>
          <a:noFill/>
          <a:ln>
            <a:noFill/>
          </a:ln>
        </p:spPr>
      </p:pic>
      <p:pic>
        <p:nvPicPr>
          <p:cNvPr id="179" name="Google Shape;179;p27"/>
          <p:cNvPicPr preferRelativeResize="0"/>
          <p:nvPr/>
        </p:nvPicPr>
        <p:blipFill>
          <a:blip r:embed="rId4">
            <a:alphaModFix/>
          </a:blip>
          <a:stretch>
            <a:fillRect/>
          </a:stretch>
        </p:blipFill>
        <p:spPr>
          <a:xfrm>
            <a:off x="428200" y="1247775"/>
            <a:ext cx="373380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133375" y="8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CLASSIFICATION</a:t>
            </a:r>
            <a:endParaRPr/>
          </a:p>
        </p:txBody>
      </p:sp>
      <p:sp>
        <p:nvSpPr>
          <p:cNvPr id="185" name="Google Shape;185;p28"/>
          <p:cNvSpPr txBox="1"/>
          <p:nvPr>
            <p:ph idx="1" type="body"/>
          </p:nvPr>
        </p:nvSpPr>
        <p:spPr>
          <a:xfrm>
            <a:off x="133375" y="832100"/>
            <a:ext cx="8698800" cy="37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Resnet152v2</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86" name="Google Shape;186;p28"/>
          <p:cNvPicPr preferRelativeResize="0"/>
          <p:nvPr/>
        </p:nvPicPr>
        <p:blipFill>
          <a:blip r:embed="rId3">
            <a:alphaModFix/>
          </a:blip>
          <a:stretch>
            <a:fillRect/>
          </a:stretch>
        </p:blipFill>
        <p:spPr>
          <a:xfrm>
            <a:off x="248775" y="1247775"/>
            <a:ext cx="3790950" cy="2647950"/>
          </a:xfrm>
          <a:prstGeom prst="rect">
            <a:avLst/>
          </a:prstGeom>
          <a:noFill/>
          <a:ln>
            <a:noFill/>
          </a:ln>
        </p:spPr>
      </p:pic>
      <p:pic>
        <p:nvPicPr>
          <p:cNvPr id="187" name="Google Shape;187;p28"/>
          <p:cNvPicPr preferRelativeResize="0"/>
          <p:nvPr/>
        </p:nvPicPr>
        <p:blipFill>
          <a:blip r:embed="rId4">
            <a:alphaModFix/>
          </a:blip>
          <a:stretch>
            <a:fillRect/>
          </a:stretch>
        </p:blipFill>
        <p:spPr>
          <a:xfrm>
            <a:off x="4268700" y="1247775"/>
            <a:ext cx="3733800" cy="264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119675" y="121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CLASSIFICATION</a:t>
            </a:r>
            <a:endParaRPr/>
          </a:p>
        </p:txBody>
      </p:sp>
      <p:sp>
        <p:nvSpPr>
          <p:cNvPr id="193" name="Google Shape;193;p29"/>
          <p:cNvSpPr txBox="1"/>
          <p:nvPr>
            <p:ph idx="1" type="body"/>
          </p:nvPr>
        </p:nvSpPr>
        <p:spPr>
          <a:xfrm>
            <a:off x="119675" y="845825"/>
            <a:ext cx="8712600" cy="372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VGG19</a:t>
            </a:r>
            <a:endParaRPr>
              <a:latin typeface="Times New Roman"/>
              <a:ea typeface="Times New Roman"/>
              <a:cs typeface="Times New Roman"/>
              <a:sym typeface="Times New Roman"/>
            </a:endParaRPr>
          </a:p>
        </p:txBody>
      </p:sp>
      <p:pic>
        <p:nvPicPr>
          <p:cNvPr id="194" name="Google Shape;194;p29"/>
          <p:cNvPicPr preferRelativeResize="0"/>
          <p:nvPr/>
        </p:nvPicPr>
        <p:blipFill>
          <a:blip r:embed="rId3">
            <a:alphaModFix/>
          </a:blip>
          <a:stretch>
            <a:fillRect/>
          </a:stretch>
        </p:blipFill>
        <p:spPr>
          <a:xfrm>
            <a:off x="660275" y="1247775"/>
            <a:ext cx="3790950" cy="2647950"/>
          </a:xfrm>
          <a:prstGeom prst="rect">
            <a:avLst/>
          </a:prstGeom>
          <a:noFill/>
          <a:ln>
            <a:noFill/>
          </a:ln>
        </p:spPr>
      </p:pic>
      <p:pic>
        <p:nvPicPr>
          <p:cNvPr id="195" name="Google Shape;195;p29"/>
          <p:cNvPicPr preferRelativeResize="0"/>
          <p:nvPr/>
        </p:nvPicPr>
        <p:blipFill>
          <a:blip r:embed="rId4">
            <a:alphaModFix/>
          </a:blip>
          <a:stretch>
            <a:fillRect/>
          </a:stretch>
        </p:blipFill>
        <p:spPr>
          <a:xfrm>
            <a:off x="4516775" y="1247775"/>
            <a:ext cx="3676650"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1044375" y="180025"/>
            <a:ext cx="2801075" cy="2321250"/>
          </a:xfrm>
          <a:prstGeom prst="rect">
            <a:avLst/>
          </a:prstGeom>
          <a:noFill/>
          <a:ln>
            <a:noFill/>
          </a:ln>
        </p:spPr>
      </p:pic>
      <p:pic>
        <p:nvPicPr>
          <p:cNvPr id="201" name="Google Shape;201;p30"/>
          <p:cNvPicPr preferRelativeResize="0"/>
          <p:nvPr/>
        </p:nvPicPr>
        <p:blipFill>
          <a:blip r:embed="rId4">
            <a:alphaModFix/>
          </a:blip>
          <a:stretch>
            <a:fillRect/>
          </a:stretch>
        </p:blipFill>
        <p:spPr>
          <a:xfrm>
            <a:off x="5311766" y="180025"/>
            <a:ext cx="2801085" cy="2321250"/>
          </a:xfrm>
          <a:prstGeom prst="rect">
            <a:avLst/>
          </a:prstGeom>
          <a:noFill/>
          <a:ln>
            <a:noFill/>
          </a:ln>
        </p:spPr>
      </p:pic>
      <p:pic>
        <p:nvPicPr>
          <p:cNvPr id="202" name="Google Shape;202;p30"/>
          <p:cNvPicPr preferRelativeResize="0"/>
          <p:nvPr/>
        </p:nvPicPr>
        <p:blipFill>
          <a:blip r:embed="rId5">
            <a:alphaModFix/>
          </a:blip>
          <a:stretch>
            <a:fillRect/>
          </a:stretch>
        </p:blipFill>
        <p:spPr>
          <a:xfrm>
            <a:off x="937350" y="2660420"/>
            <a:ext cx="2908100" cy="2409929"/>
          </a:xfrm>
          <a:prstGeom prst="rect">
            <a:avLst/>
          </a:prstGeom>
          <a:noFill/>
          <a:ln>
            <a:noFill/>
          </a:ln>
        </p:spPr>
      </p:pic>
      <p:pic>
        <p:nvPicPr>
          <p:cNvPr id="203" name="Google Shape;203;p30"/>
          <p:cNvPicPr preferRelativeResize="0"/>
          <p:nvPr/>
        </p:nvPicPr>
        <p:blipFill>
          <a:blip r:embed="rId6">
            <a:alphaModFix/>
          </a:blip>
          <a:stretch>
            <a:fillRect/>
          </a:stretch>
        </p:blipFill>
        <p:spPr>
          <a:xfrm>
            <a:off x="5311774" y="2704787"/>
            <a:ext cx="2801075" cy="2321208"/>
          </a:xfrm>
          <a:prstGeom prst="rect">
            <a:avLst/>
          </a:prstGeom>
          <a:noFill/>
          <a:ln>
            <a:noFill/>
          </a:ln>
        </p:spPr>
      </p:pic>
      <p:sp>
        <p:nvSpPr>
          <p:cNvPr id="204" name="Google Shape;204;p30"/>
          <p:cNvSpPr txBox="1"/>
          <p:nvPr/>
        </p:nvSpPr>
        <p:spPr>
          <a:xfrm>
            <a:off x="73150" y="900675"/>
            <a:ext cx="10425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Times New Roman"/>
                <a:ea typeface="Times New Roman"/>
                <a:cs typeface="Times New Roman"/>
                <a:sym typeface="Times New Roman"/>
              </a:rPr>
              <a:t>Inception V3</a:t>
            </a:r>
            <a:endParaRPr sz="1200">
              <a:solidFill>
                <a:schemeClr val="dk2"/>
              </a:solidFill>
              <a:latin typeface="Times New Roman"/>
              <a:ea typeface="Times New Roman"/>
              <a:cs typeface="Times New Roman"/>
              <a:sym typeface="Times New Roman"/>
            </a:endParaRPr>
          </a:p>
        </p:txBody>
      </p:sp>
      <p:sp>
        <p:nvSpPr>
          <p:cNvPr id="205" name="Google Shape;205;p30"/>
          <p:cNvSpPr txBox="1"/>
          <p:nvPr/>
        </p:nvSpPr>
        <p:spPr>
          <a:xfrm>
            <a:off x="4297700" y="969275"/>
            <a:ext cx="9054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Times New Roman"/>
                <a:ea typeface="Times New Roman"/>
                <a:cs typeface="Times New Roman"/>
                <a:sym typeface="Times New Roman"/>
              </a:rPr>
              <a:t>MobilenetV2</a:t>
            </a:r>
            <a:endParaRPr sz="1200">
              <a:solidFill>
                <a:schemeClr val="dk2"/>
              </a:solidFill>
              <a:latin typeface="Times New Roman"/>
              <a:ea typeface="Times New Roman"/>
              <a:cs typeface="Times New Roman"/>
              <a:sym typeface="Times New Roman"/>
            </a:endParaRPr>
          </a:p>
        </p:txBody>
      </p:sp>
      <p:sp>
        <p:nvSpPr>
          <p:cNvPr id="206" name="Google Shape;206;p30"/>
          <p:cNvSpPr txBox="1"/>
          <p:nvPr/>
        </p:nvSpPr>
        <p:spPr>
          <a:xfrm>
            <a:off x="4572000" y="3479275"/>
            <a:ext cx="9054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Times New Roman"/>
                <a:ea typeface="Times New Roman"/>
                <a:cs typeface="Times New Roman"/>
                <a:sym typeface="Times New Roman"/>
              </a:rPr>
              <a:t>VGG19</a:t>
            </a:r>
            <a:endParaRPr sz="1200">
              <a:solidFill>
                <a:schemeClr val="dk2"/>
              </a:solidFill>
              <a:latin typeface="Times New Roman"/>
              <a:ea typeface="Times New Roman"/>
              <a:cs typeface="Times New Roman"/>
              <a:sym typeface="Times New Roman"/>
            </a:endParaRPr>
          </a:p>
        </p:txBody>
      </p:sp>
      <p:sp>
        <p:nvSpPr>
          <p:cNvPr id="207" name="Google Shape;207;p30"/>
          <p:cNvSpPr txBox="1"/>
          <p:nvPr/>
        </p:nvSpPr>
        <p:spPr>
          <a:xfrm>
            <a:off x="31825" y="3451850"/>
            <a:ext cx="10839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Times New Roman"/>
                <a:ea typeface="Times New Roman"/>
                <a:cs typeface="Times New Roman"/>
                <a:sym typeface="Times New Roman"/>
              </a:rPr>
              <a:t>Resnet152v2</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1"/>
          <p:cNvPicPr preferRelativeResize="0"/>
          <p:nvPr/>
        </p:nvPicPr>
        <p:blipFill>
          <a:blip r:embed="rId3">
            <a:alphaModFix/>
          </a:blip>
          <a:stretch>
            <a:fillRect/>
          </a:stretch>
        </p:blipFill>
        <p:spPr>
          <a:xfrm>
            <a:off x="82275" y="960100"/>
            <a:ext cx="4402550" cy="1905367"/>
          </a:xfrm>
          <a:prstGeom prst="rect">
            <a:avLst/>
          </a:prstGeom>
          <a:noFill/>
          <a:ln>
            <a:noFill/>
          </a:ln>
        </p:spPr>
      </p:pic>
      <p:pic>
        <p:nvPicPr>
          <p:cNvPr id="213" name="Google Shape;213;p31"/>
          <p:cNvPicPr preferRelativeResize="0"/>
          <p:nvPr/>
        </p:nvPicPr>
        <p:blipFill>
          <a:blip r:embed="rId4">
            <a:alphaModFix/>
          </a:blip>
          <a:stretch>
            <a:fillRect/>
          </a:stretch>
        </p:blipFill>
        <p:spPr>
          <a:xfrm>
            <a:off x="4718889" y="960100"/>
            <a:ext cx="4342811" cy="1905375"/>
          </a:xfrm>
          <a:prstGeom prst="rect">
            <a:avLst/>
          </a:prstGeom>
          <a:noFill/>
          <a:ln>
            <a:noFill/>
          </a:ln>
        </p:spPr>
      </p:pic>
      <p:pic>
        <p:nvPicPr>
          <p:cNvPr id="214" name="Google Shape;214;p31"/>
          <p:cNvPicPr preferRelativeResize="0"/>
          <p:nvPr/>
        </p:nvPicPr>
        <p:blipFill>
          <a:blip r:embed="rId5">
            <a:alphaModFix/>
          </a:blip>
          <a:stretch>
            <a:fillRect/>
          </a:stretch>
        </p:blipFill>
        <p:spPr>
          <a:xfrm>
            <a:off x="69100" y="3017873"/>
            <a:ext cx="4428905" cy="1905375"/>
          </a:xfrm>
          <a:prstGeom prst="rect">
            <a:avLst/>
          </a:prstGeom>
          <a:noFill/>
          <a:ln>
            <a:noFill/>
          </a:ln>
        </p:spPr>
      </p:pic>
      <p:pic>
        <p:nvPicPr>
          <p:cNvPr id="215" name="Google Shape;215;p31"/>
          <p:cNvPicPr preferRelativeResize="0"/>
          <p:nvPr/>
        </p:nvPicPr>
        <p:blipFill>
          <a:blip r:embed="rId6">
            <a:alphaModFix/>
          </a:blip>
          <a:stretch>
            <a:fillRect/>
          </a:stretch>
        </p:blipFill>
        <p:spPr>
          <a:xfrm>
            <a:off x="4719705" y="3018229"/>
            <a:ext cx="4341194" cy="1904663"/>
          </a:xfrm>
          <a:prstGeom prst="rect">
            <a:avLst/>
          </a:prstGeom>
          <a:noFill/>
          <a:ln>
            <a:noFill/>
          </a:ln>
        </p:spPr>
      </p:pic>
      <p:sp>
        <p:nvSpPr>
          <p:cNvPr id="216" name="Google Shape;216;p31"/>
          <p:cNvSpPr txBox="1"/>
          <p:nvPr/>
        </p:nvSpPr>
        <p:spPr>
          <a:xfrm>
            <a:off x="224025" y="256025"/>
            <a:ext cx="56646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Roboto"/>
                <a:ea typeface="Roboto"/>
                <a:cs typeface="Roboto"/>
                <a:sym typeface="Roboto"/>
              </a:rPr>
              <a:t>Classification Report</a:t>
            </a:r>
            <a:endParaRPr b="1"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17975" y="135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INTRODUCTION</a:t>
            </a:r>
            <a:endParaRPr b="1"/>
          </a:p>
        </p:txBody>
      </p:sp>
      <p:sp>
        <p:nvSpPr>
          <p:cNvPr id="93" name="Google Shape;93;p14"/>
          <p:cNvSpPr txBox="1"/>
          <p:nvPr>
            <p:ph idx="1" type="body"/>
          </p:nvPr>
        </p:nvSpPr>
        <p:spPr>
          <a:xfrm>
            <a:off x="311700" y="743350"/>
            <a:ext cx="8520600" cy="3825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Brain tumors, a highly complex and fatal type of cancer.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Early detection and accurate classification are crucial for optimizing treatment plans.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Traditional diagnostic methods, such as MRI and CT scans, while effective, have limitations, including invasiveness and variability in manual interpretation.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Recent advancements in medical imaging and machine learning have led to more sophisticated automated brain tumor detection and segmentation techniques, such as convolutional neural networks (CNNs), which excel in learning complex image features.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Trade off</a:t>
            </a:r>
            <a:endParaRPr b="1"/>
          </a:p>
        </p:txBody>
      </p:sp>
      <p:pic>
        <p:nvPicPr>
          <p:cNvPr id="222" name="Google Shape;222;p32"/>
          <p:cNvPicPr preferRelativeResize="0"/>
          <p:nvPr/>
        </p:nvPicPr>
        <p:blipFill>
          <a:blip r:embed="rId3">
            <a:alphaModFix/>
          </a:blip>
          <a:stretch>
            <a:fillRect/>
          </a:stretch>
        </p:blipFill>
        <p:spPr>
          <a:xfrm>
            <a:off x="2250975" y="1017800"/>
            <a:ext cx="4212016" cy="382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COMPARING TO </a:t>
            </a:r>
            <a:r>
              <a:rPr lang="en-GB"/>
              <a:t>BASELINE MODEL</a:t>
            </a:r>
            <a:r>
              <a:rPr lang="en-GB"/>
              <a:t> </a:t>
            </a:r>
            <a:endParaRPr/>
          </a:p>
        </p:txBody>
      </p:sp>
      <p:pic>
        <p:nvPicPr>
          <p:cNvPr id="228" name="Google Shape;228;p33"/>
          <p:cNvPicPr preferRelativeResize="0"/>
          <p:nvPr/>
        </p:nvPicPr>
        <p:blipFill>
          <a:blip r:embed="rId3">
            <a:alphaModFix/>
          </a:blip>
          <a:stretch>
            <a:fillRect/>
          </a:stretch>
        </p:blipFill>
        <p:spPr>
          <a:xfrm>
            <a:off x="152400" y="1864400"/>
            <a:ext cx="4961525" cy="2085525"/>
          </a:xfrm>
          <a:prstGeom prst="rect">
            <a:avLst/>
          </a:prstGeom>
          <a:noFill/>
          <a:ln>
            <a:noFill/>
          </a:ln>
        </p:spPr>
      </p:pic>
      <p:pic>
        <p:nvPicPr>
          <p:cNvPr id="229" name="Google Shape;229;p33"/>
          <p:cNvPicPr preferRelativeResize="0"/>
          <p:nvPr/>
        </p:nvPicPr>
        <p:blipFill>
          <a:blip r:embed="rId4">
            <a:alphaModFix/>
          </a:blip>
          <a:stretch>
            <a:fillRect/>
          </a:stretch>
        </p:blipFill>
        <p:spPr>
          <a:xfrm>
            <a:off x="5290526" y="1606100"/>
            <a:ext cx="3652649" cy="277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8525" y="80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SEGMENTATION</a:t>
            </a:r>
            <a:endParaRPr b="1"/>
          </a:p>
        </p:txBody>
      </p:sp>
      <p:sp>
        <p:nvSpPr>
          <p:cNvPr id="235" name="Google Shape;235;p34"/>
          <p:cNvSpPr txBox="1"/>
          <p:nvPr>
            <p:ph idx="1" type="body"/>
          </p:nvPr>
        </p:nvSpPr>
        <p:spPr>
          <a:xfrm>
            <a:off x="224025" y="626375"/>
            <a:ext cx="8608200" cy="3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3D UNET</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236" name="Google Shape;236;p34"/>
          <p:cNvPicPr preferRelativeResize="0"/>
          <p:nvPr/>
        </p:nvPicPr>
        <p:blipFill>
          <a:blip r:embed="rId3">
            <a:alphaModFix/>
          </a:blip>
          <a:stretch>
            <a:fillRect/>
          </a:stretch>
        </p:blipFill>
        <p:spPr>
          <a:xfrm>
            <a:off x="2939450" y="2571750"/>
            <a:ext cx="3079400" cy="2183864"/>
          </a:xfrm>
          <a:prstGeom prst="rect">
            <a:avLst/>
          </a:prstGeom>
          <a:noFill/>
          <a:ln>
            <a:noFill/>
          </a:ln>
        </p:spPr>
      </p:pic>
      <p:pic>
        <p:nvPicPr>
          <p:cNvPr id="237" name="Google Shape;237;p34"/>
          <p:cNvPicPr preferRelativeResize="0"/>
          <p:nvPr/>
        </p:nvPicPr>
        <p:blipFill>
          <a:blip r:embed="rId4">
            <a:alphaModFix/>
          </a:blip>
          <a:stretch>
            <a:fillRect/>
          </a:stretch>
        </p:blipFill>
        <p:spPr>
          <a:xfrm>
            <a:off x="5984350" y="1096900"/>
            <a:ext cx="3079391" cy="2217800"/>
          </a:xfrm>
          <a:prstGeom prst="rect">
            <a:avLst/>
          </a:prstGeom>
          <a:noFill/>
          <a:ln>
            <a:noFill/>
          </a:ln>
        </p:spPr>
      </p:pic>
      <p:pic>
        <p:nvPicPr>
          <p:cNvPr id="238" name="Google Shape;238;p34"/>
          <p:cNvPicPr preferRelativeResize="0"/>
          <p:nvPr/>
        </p:nvPicPr>
        <p:blipFill>
          <a:blip r:embed="rId5">
            <a:alphaModFix/>
          </a:blip>
          <a:stretch>
            <a:fillRect/>
          </a:stretch>
        </p:blipFill>
        <p:spPr>
          <a:xfrm>
            <a:off x="78525" y="1206638"/>
            <a:ext cx="2860913" cy="1998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64825" y="8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SEGMENTATION</a:t>
            </a:r>
            <a:endParaRPr b="1"/>
          </a:p>
          <a:p>
            <a:pPr indent="0" lvl="0" marL="0" rtl="0" algn="l">
              <a:spcBef>
                <a:spcPts val="0"/>
              </a:spcBef>
              <a:spcAft>
                <a:spcPts val="0"/>
              </a:spcAft>
              <a:buNone/>
            </a:pPr>
            <a:r>
              <a:t/>
            </a:r>
            <a:endParaRPr/>
          </a:p>
        </p:txBody>
      </p:sp>
      <p:sp>
        <p:nvSpPr>
          <p:cNvPr id="244" name="Google Shape;244;p35"/>
          <p:cNvSpPr txBox="1"/>
          <p:nvPr>
            <p:ph idx="1" type="body"/>
          </p:nvPr>
        </p:nvSpPr>
        <p:spPr>
          <a:xfrm>
            <a:off x="64825" y="626375"/>
            <a:ext cx="8767500" cy="39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latin typeface="Times New Roman"/>
                <a:ea typeface="Times New Roman"/>
                <a:cs typeface="Times New Roman"/>
                <a:sym typeface="Times New Roman"/>
              </a:rPr>
              <a:t>Attention 3D UNET </a:t>
            </a:r>
            <a:endParaRPr b="1">
              <a:latin typeface="Times New Roman"/>
              <a:ea typeface="Times New Roman"/>
              <a:cs typeface="Times New Roman"/>
              <a:sym typeface="Times New Roman"/>
            </a:endParaRPr>
          </a:p>
        </p:txBody>
      </p:sp>
      <p:pic>
        <p:nvPicPr>
          <p:cNvPr id="245" name="Google Shape;245;p35"/>
          <p:cNvPicPr preferRelativeResize="0"/>
          <p:nvPr/>
        </p:nvPicPr>
        <p:blipFill>
          <a:blip r:embed="rId3">
            <a:alphaModFix/>
          </a:blip>
          <a:stretch>
            <a:fillRect/>
          </a:stretch>
        </p:blipFill>
        <p:spPr>
          <a:xfrm>
            <a:off x="579138" y="1150950"/>
            <a:ext cx="7491975" cy="2704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8525" y="8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 - SEGMENTATION</a:t>
            </a:r>
            <a:endParaRPr/>
          </a:p>
        </p:txBody>
      </p:sp>
      <p:graphicFrame>
        <p:nvGraphicFramePr>
          <p:cNvPr id="251" name="Google Shape;251;p36"/>
          <p:cNvGraphicFramePr/>
          <p:nvPr/>
        </p:nvGraphicFramePr>
        <p:xfrm>
          <a:off x="719325" y="1134625"/>
          <a:ext cx="3000000" cy="3000000"/>
        </p:xfrm>
        <a:graphic>
          <a:graphicData uri="http://schemas.openxmlformats.org/drawingml/2006/table">
            <a:tbl>
              <a:tblPr>
                <a:noFill/>
                <a:tableStyleId>{BE645D87-08BE-4443-8A6C-01DDA4D62A11}</a:tableStyleId>
              </a:tblPr>
              <a:tblGrid>
                <a:gridCol w="2413000"/>
                <a:gridCol w="2413000"/>
                <a:gridCol w="2413000"/>
              </a:tblGrid>
              <a:tr h="207200">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3D U-Net Model</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3D Attention U-Net Model</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Mean IoU (validation) </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0.7454</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0.6919 </a:t>
                      </a:r>
                      <a:endParaRPr sz="1600">
                        <a:latin typeface="Times New Roman"/>
                        <a:ea typeface="Times New Roman"/>
                        <a:cs typeface="Times New Roman"/>
                        <a:sym typeface="Times New Roman"/>
                      </a:endParaRPr>
                    </a:p>
                  </a:txBody>
                  <a:tcPr marT="91425" marB="91425" marR="91425" marL="91425"/>
                </a:tc>
              </a:tr>
            </a:tbl>
          </a:graphicData>
        </a:graphic>
      </p:graphicFrame>
      <p:graphicFrame>
        <p:nvGraphicFramePr>
          <p:cNvPr id="252" name="Google Shape;252;p36"/>
          <p:cNvGraphicFramePr/>
          <p:nvPr/>
        </p:nvGraphicFramePr>
        <p:xfrm>
          <a:off x="719325" y="2222750"/>
          <a:ext cx="3000000" cy="3000000"/>
        </p:xfrm>
        <a:graphic>
          <a:graphicData uri="http://schemas.openxmlformats.org/drawingml/2006/table">
            <a:tbl>
              <a:tblPr>
                <a:noFill/>
                <a:tableStyleId>{BE645D87-08BE-4443-8A6C-01DDA4D62A11}</a:tableStyleId>
              </a:tblPr>
              <a:tblGrid>
                <a:gridCol w="2413000"/>
                <a:gridCol w="2413000"/>
                <a:gridCol w="2413000"/>
              </a:tblGrid>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Accuracy Class-Wise </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3D U-Net Model</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3D Attention U-Net Model </a:t>
                      </a:r>
                      <a:endParaRPr sz="1600">
                        <a:latin typeface="Times New Roman"/>
                        <a:ea typeface="Times New Roman"/>
                        <a:cs typeface="Times New Roman"/>
                        <a:sym typeface="Times New Roman"/>
                      </a:endParaRPr>
                    </a:p>
                  </a:txBody>
                  <a:tcPr marT="91425" marB="91425" marR="91425" marL="91425"/>
                </a:tc>
              </a:tr>
              <a:tr h="42215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Class 0 (Background)</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99.66%</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98.82%</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Class 1 (Core)</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64.04%</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62.30%</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Class 2 (Edema)</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84.55%</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92.95%</a:t>
                      </a:r>
                      <a:endParaRPr sz="1600">
                        <a:latin typeface="Times New Roman"/>
                        <a:ea typeface="Times New Roman"/>
                        <a:cs typeface="Times New Roman"/>
                        <a:sym typeface="Times New Roman"/>
                      </a:endParaRPr>
                    </a:p>
                  </a:txBody>
                  <a:tcPr marT="91425" marB="91425" marR="91425" marL="91425"/>
                </a:tc>
              </a:tr>
              <a:tr h="423650">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Class 3 (Enhancing Tumor)</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80.67%</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83.64%</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7"/>
          <p:cNvPicPr preferRelativeResize="0"/>
          <p:nvPr/>
        </p:nvPicPr>
        <p:blipFill>
          <a:blip r:embed="rId3">
            <a:alphaModFix/>
          </a:blip>
          <a:stretch>
            <a:fillRect/>
          </a:stretch>
        </p:blipFill>
        <p:spPr>
          <a:xfrm>
            <a:off x="13" y="86875"/>
            <a:ext cx="4662320" cy="1591050"/>
          </a:xfrm>
          <a:prstGeom prst="rect">
            <a:avLst/>
          </a:prstGeom>
          <a:noFill/>
          <a:ln>
            <a:noFill/>
          </a:ln>
        </p:spPr>
      </p:pic>
      <p:pic>
        <p:nvPicPr>
          <p:cNvPr id="258" name="Google Shape;258;p37"/>
          <p:cNvPicPr preferRelativeResize="0"/>
          <p:nvPr/>
        </p:nvPicPr>
        <p:blipFill>
          <a:blip r:embed="rId4">
            <a:alphaModFix/>
          </a:blip>
          <a:stretch>
            <a:fillRect/>
          </a:stretch>
        </p:blipFill>
        <p:spPr>
          <a:xfrm>
            <a:off x="26" y="1776236"/>
            <a:ext cx="4662301" cy="1591031"/>
          </a:xfrm>
          <a:prstGeom prst="rect">
            <a:avLst/>
          </a:prstGeom>
          <a:noFill/>
          <a:ln>
            <a:noFill/>
          </a:ln>
        </p:spPr>
      </p:pic>
      <p:pic>
        <p:nvPicPr>
          <p:cNvPr id="259" name="Google Shape;259;p37"/>
          <p:cNvPicPr preferRelativeResize="0"/>
          <p:nvPr/>
        </p:nvPicPr>
        <p:blipFill>
          <a:blip r:embed="rId5">
            <a:alphaModFix/>
          </a:blip>
          <a:stretch>
            <a:fillRect/>
          </a:stretch>
        </p:blipFill>
        <p:spPr>
          <a:xfrm>
            <a:off x="13" y="3465575"/>
            <a:ext cx="4662301" cy="1591050"/>
          </a:xfrm>
          <a:prstGeom prst="rect">
            <a:avLst/>
          </a:prstGeom>
          <a:noFill/>
          <a:ln>
            <a:noFill/>
          </a:ln>
        </p:spPr>
      </p:pic>
      <p:pic>
        <p:nvPicPr>
          <p:cNvPr id="260" name="Google Shape;260;p37"/>
          <p:cNvPicPr preferRelativeResize="0"/>
          <p:nvPr/>
        </p:nvPicPr>
        <p:blipFill>
          <a:blip r:embed="rId6">
            <a:alphaModFix/>
          </a:blip>
          <a:stretch>
            <a:fillRect/>
          </a:stretch>
        </p:blipFill>
        <p:spPr>
          <a:xfrm>
            <a:off x="4662325" y="148525"/>
            <a:ext cx="4481650" cy="1529400"/>
          </a:xfrm>
          <a:prstGeom prst="rect">
            <a:avLst/>
          </a:prstGeom>
          <a:noFill/>
          <a:ln>
            <a:noFill/>
          </a:ln>
        </p:spPr>
      </p:pic>
      <p:sp>
        <p:nvSpPr>
          <p:cNvPr id="261" name="Google Shape;261;p37"/>
          <p:cNvSpPr txBox="1"/>
          <p:nvPr/>
        </p:nvSpPr>
        <p:spPr>
          <a:xfrm>
            <a:off x="4928625" y="2080250"/>
            <a:ext cx="3840600" cy="274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The colors represent specific regions – </a:t>
            </a:r>
            <a:endParaRPr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 green for edema, </a:t>
            </a:r>
            <a:endParaRPr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 yellow for the core,  </a:t>
            </a:r>
            <a:endParaRPr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 blue for the enhancing tumor.</a:t>
            </a:r>
            <a:endParaRPr sz="1800">
              <a:solidFill>
                <a:schemeClr val="dk2"/>
              </a:solidFill>
              <a:latin typeface="Times New Roman"/>
              <a:ea typeface="Times New Roman"/>
              <a:cs typeface="Times New Roman"/>
              <a:sym typeface="Times New Roman"/>
            </a:endParaRPr>
          </a:p>
        </p:txBody>
      </p:sp>
      <p:sp>
        <p:nvSpPr>
          <p:cNvPr id="262" name="Google Shape;262;p37"/>
          <p:cNvSpPr txBox="1"/>
          <p:nvPr/>
        </p:nvSpPr>
        <p:spPr>
          <a:xfrm>
            <a:off x="5051425" y="4562850"/>
            <a:ext cx="39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3D UNET PREDICTED IMAGES </a:t>
            </a:r>
            <a:endParaRPr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8"/>
          <p:cNvPicPr preferRelativeResize="0"/>
          <p:nvPr/>
        </p:nvPicPr>
        <p:blipFill>
          <a:blip r:embed="rId3">
            <a:alphaModFix/>
          </a:blip>
          <a:stretch>
            <a:fillRect/>
          </a:stretch>
        </p:blipFill>
        <p:spPr>
          <a:xfrm>
            <a:off x="4572000" y="0"/>
            <a:ext cx="4584825" cy="1564600"/>
          </a:xfrm>
          <a:prstGeom prst="rect">
            <a:avLst/>
          </a:prstGeom>
          <a:noFill/>
          <a:ln>
            <a:noFill/>
          </a:ln>
        </p:spPr>
      </p:pic>
      <p:pic>
        <p:nvPicPr>
          <p:cNvPr id="268" name="Google Shape;268;p38"/>
          <p:cNvPicPr preferRelativeResize="0"/>
          <p:nvPr/>
        </p:nvPicPr>
        <p:blipFill>
          <a:blip r:embed="rId4">
            <a:alphaModFix/>
          </a:blip>
          <a:stretch>
            <a:fillRect/>
          </a:stretch>
        </p:blipFill>
        <p:spPr>
          <a:xfrm>
            <a:off x="25" y="3386850"/>
            <a:ext cx="4695425" cy="1674350"/>
          </a:xfrm>
          <a:prstGeom prst="rect">
            <a:avLst/>
          </a:prstGeom>
          <a:noFill/>
          <a:ln>
            <a:noFill/>
          </a:ln>
        </p:spPr>
      </p:pic>
      <p:pic>
        <p:nvPicPr>
          <p:cNvPr id="269" name="Google Shape;269;p38"/>
          <p:cNvPicPr preferRelativeResize="0"/>
          <p:nvPr/>
        </p:nvPicPr>
        <p:blipFill>
          <a:blip r:embed="rId5">
            <a:alphaModFix/>
          </a:blip>
          <a:stretch>
            <a:fillRect/>
          </a:stretch>
        </p:blipFill>
        <p:spPr>
          <a:xfrm>
            <a:off x="25" y="1693425"/>
            <a:ext cx="4695425" cy="1564600"/>
          </a:xfrm>
          <a:prstGeom prst="rect">
            <a:avLst/>
          </a:prstGeom>
          <a:noFill/>
          <a:ln>
            <a:noFill/>
          </a:ln>
        </p:spPr>
      </p:pic>
      <p:pic>
        <p:nvPicPr>
          <p:cNvPr id="270" name="Google Shape;270;p38"/>
          <p:cNvPicPr preferRelativeResize="0"/>
          <p:nvPr/>
        </p:nvPicPr>
        <p:blipFill>
          <a:blip r:embed="rId6">
            <a:alphaModFix/>
          </a:blip>
          <a:stretch>
            <a:fillRect/>
          </a:stretch>
        </p:blipFill>
        <p:spPr>
          <a:xfrm>
            <a:off x="46" y="0"/>
            <a:ext cx="4584750" cy="1564600"/>
          </a:xfrm>
          <a:prstGeom prst="rect">
            <a:avLst/>
          </a:prstGeom>
          <a:noFill/>
          <a:ln>
            <a:noFill/>
          </a:ln>
        </p:spPr>
      </p:pic>
      <p:sp>
        <p:nvSpPr>
          <p:cNvPr id="271" name="Google Shape;271;p38"/>
          <p:cNvSpPr txBox="1"/>
          <p:nvPr/>
        </p:nvSpPr>
        <p:spPr>
          <a:xfrm>
            <a:off x="4969376" y="4512550"/>
            <a:ext cx="3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ATTENTION </a:t>
            </a:r>
            <a:r>
              <a:rPr b="1" lang="en-GB">
                <a:latin typeface="Times New Roman"/>
                <a:ea typeface="Times New Roman"/>
                <a:cs typeface="Times New Roman"/>
                <a:sym typeface="Times New Roman"/>
              </a:rPr>
              <a:t>3D UNET PREDICTED IMAGES </a:t>
            </a:r>
            <a:endParaRPr b="1">
              <a:latin typeface="Times New Roman"/>
              <a:ea typeface="Times New Roman"/>
              <a:cs typeface="Times New Roman"/>
              <a:sym typeface="Times New Roman"/>
            </a:endParaRPr>
          </a:p>
        </p:txBody>
      </p:sp>
      <p:sp>
        <p:nvSpPr>
          <p:cNvPr id="272" name="Google Shape;272;p38"/>
          <p:cNvSpPr txBox="1"/>
          <p:nvPr/>
        </p:nvSpPr>
        <p:spPr>
          <a:xfrm>
            <a:off x="4873750" y="1860800"/>
            <a:ext cx="3799200" cy="233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The colors represent specific regions – </a:t>
            </a:r>
            <a:endParaRPr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 green for edema, </a:t>
            </a:r>
            <a:endParaRPr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 yellow for the core,  </a:t>
            </a:r>
            <a:endParaRPr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solidFill>
                  <a:schemeClr val="dk2"/>
                </a:solidFill>
                <a:latin typeface="Times New Roman"/>
                <a:ea typeface="Times New Roman"/>
                <a:cs typeface="Times New Roman"/>
                <a:sym typeface="Times New Roman"/>
              </a:rPr>
              <a:t>▪ blue for the enhancing tumor.</a:t>
            </a:r>
            <a:endParaRPr sz="18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9"/>
          <p:cNvPicPr preferRelativeResize="0"/>
          <p:nvPr/>
        </p:nvPicPr>
        <p:blipFill>
          <a:blip r:embed="rId3">
            <a:alphaModFix/>
          </a:blip>
          <a:stretch>
            <a:fillRect/>
          </a:stretch>
        </p:blipFill>
        <p:spPr>
          <a:xfrm>
            <a:off x="2760725" y="241263"/>
            <a:ext cx="6205600" cy="4660975"/>
          </a:xfrm>
          <a:prstGeom prst="rect">
            <a:avLst/>
          </a:prstGeom>
          <a:noFill/>
          <a:ln>
            <a:noFill/>
          </a:ln>
        </p:spPr>
      </p:pic>
      <p:sp>
        <p:nvSpPr>
          <p:cNvPr id="278" name="Google Shape;278;p39"/>
          <p:cNvSpPr txBox="1"/>
          <p:nvPr/>
        </p:nvSpPr>
        <p:spPr>
          <a:xfrm>
            <a:off x="150675" y="1516650"/>
            <a:ext cx="2518500" cy="41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chemeClr val="dk1"/>
                </a:solidFill>
                <a:latin typeface="Roboto"/>
                <a:ea typeface="Roboto"/>
                <a:cs typeface="Roboto"/>
                <a:sym typeface="Roboto"/>
              </a:rPr>
              <a:t>RESULTS - </a:t>
            </a:r>
            <a:br>
              <a:rPr b="1" lang="en-GB" sz="2700">
                <a:solidFill>
                  <a:schemeClr val="dk1"/>
                </a:solidFill>
                <a:latin typeface="Roboto"/>
                <a:ea typeface="Roboto"/>
                <a:cs typeface="Roboto"/>
                <a:sym typeface="Roboto"/>
              </a:rPr>
            </a:br>
            <a:r>
              <a:rPr b="1" lang="en-GB" sz="2700">
                <a:solidFill>
                  <a:schemeClr val="dk1"/>
                </a:solidFill>
                <a:latin typeface="Roboto"/>
                <a:ea typeface="Roboto"/>
                <a:cs typeface="Roboto"/>
                <a:sym typeface="Roboto"/>
              </a:rPr>
              <a:t>SURVIVAL </a:t>
            </a:r>
            <a:br>
              <a:rPr b="1" lang="en-GB" sz="2700">
                <a:solidFill>
                  <a:schemeClr val="dk1"/>
                </a:solidFill>
                <a:latin typeface="Roboto"/>
                <a:ea typeface="Roboto"/>
                <a:cs typeface="Roboto"/>
                <a:sym typeface="Roboto"/>
              </a:rPr>
            </a:br>
            <a:r>
              <a:rPr b="1" lang="en-GB" sz="2700">
                <a:solidFill>
                  <a:schemeClr val="dk1"/>
                </a:solidFill>
                <a:latin typeface="Roboto"/>
                <a:ea typeface="Roboto"/>
                <a:cs typeface="Roboto"/>
                <a:sym typeface="Roboto"/>
              </a:rPr>
              <a:t>PREDICTIONS</a:t>
            </a:r>
            <a:endParaRPr b="1" sz="27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0"/>
          <p:cNvPicPr preferRelativeResize="0"/>
          <p:nvPr/>
        </p:nvPicPr>
        <p:blipFill>
          <a:blip r:embed="rId3">
            <a:alphaModFix/>
          </a:blip>
          <a:stretch>
            <a:fillRect/>
          </a:stretch>
        </p:blipFill>
        <p:spPr>
          <a:xfrm>
            <a:off x="776626" y="366250"/>
            <a:ext cx="7770151" cy="441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1"/>
          <p:cNvPicPr preferRelativeResize="0"/>
          <p:nvPr/>
        </p:nvPicPr>
        <p:blipFill>
          <a:blip r:embed="rId3">
            <a:alphaModFix/>
          </a:blip>
          <a:stretch>
            <a:fillRect/>
          </a:stretch>
        </p:blipFill>
        <p:spPr>
          <a:xfrm>
            <a:off x="6080750" y="-12"/>
            <a:ext cx="2980950" cy="2655300"/>
          </a:xfrm>
          <a:prstGeom prst="rect">
            <a:avLst/>
          </a:prstGeom>
          <a:noFill/>
          <a:ln>
            <a:noFill/>
          </a:ln>
        </p:spPr>
      </p:pic>
      <p:pic>
        <p:nvPicPr>
          <p:cNvPr id="289" name="Google Shape;289;p41"/>
          <p:cNvPicPr preferRelativeResize="0"/>
          <p:nvPr/>
        </p:nvPicPr>
        <p:blipFill>
          <a:blip r:embed="rId4">
            <a:alphaModFix/>
          </a:blip>
          <a:stretch>
            <a:fillRect/>
          </a:stretch>
        </p:blipFill>
        <p:spPr>
          <a:xfrm>
            <a:off x="0" y="0"/>
            <a:ext cx="3049525" cy="2716375"/>
          </a:xfrm>
          <a:prstGeom prst="rect">
            <a:avLst/>
          </a:prstGeom>
          <a:noFill/>
          <a:ln>
            <a:noFill/>
          </a:ln>
        </p:spPr>
      </p:pic>
      <p:pic>
        <p:nvPicPr>
          <p:cNvPr id="290" name="Google Shape;290;p41"/>
          <p:cNvPicPr preferRelativeResize="0"/>
          <p:nvPr/>
        </p:nvPicPr>
        <p:blipFill>
          <a:blip r:embed="rId5">
            <a:alphaModFix/>
          </a:blip>
          <a:stretch>
            <a:fillRect/>
          </a:stretch>
        </p:blipFill>
        <p:spPr>
          <a:xfrm>
            <a:off x="73130" y="2571752"/>
            <a:ext cx="2760720" cy="2459100"/>
          </a:xfrm>
          <a:prstGeom prst="rect">
            <a:avLst/>
          </a:prstGeom>
          <a:noFill/>
          <a:ln>
            <a:noFill/>
          </a:ln>
        </p:spPr>
      </p:pic>
      <p:pic>
        <p:nvPicPr>
          <p:cNvPr id="291" name="Google Shape;291;p41"/>
          <p:cNvPicPr preferRelativeResize="0"/>
          <p:nvPr/>
        </p:nvPicPr>
        <p:blipFill>
          <a:blip r:embed="rId6">
            <a:alphaModFix/>
          </a:blip>
          <a:stretch>
            <a:fillRect/>
          </a:stretch>
        </p:blipFill>
        <p:spPr>
          <a:xfrm>
            <a:off x="3193587" y="41775"/>
            <a:ext cx="2887163"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OBJECTIVE</a:t>
            </a:r>
            <a:endParaRPr b="1"/>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Evaluate and compare the performance of transfer learning models (InceptionV3, MobileNetV2, ResNet152V2, VGG19) for brain tumor classification.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Develop and optimize 3D U-Net and 3D Attention U-Net for accurate tumor segmentation.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Predict patient survival using machine learning models like Random Forest, Gradient Boosting, SVM, and Voting Classifier ensemble.</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 TO </a:t>
            </a:r>
            <a:r>
              <a:rPr lang="en-GB"/>
              <a:t>BASELINE</a:t>
            </a:r>
            <a:r>
              <a:rPr lang="en-GB"/>
              <a:t> MODEL</a:t>
            </a:r>
            <a:endParaRPr/>
          </a:p>
        </p:txBody>
      </p:sp>
      <p:pic>
        <p:nvPicPr>
          <p:cNvPr id="297" name="Google Shape;297;p42"/>
          <p:cNvPicPr preferRelativeResize="0"/>
          <p:nvPr/>
        </p:nvPicPr>
        <p:blipFill>
          <a:blip r:embed="rId3">
            <a:alphaModFix/>
          </a:blip>
          <a:stretch>
            <a:fillRect/>
          </a:stretch>
        </p:blipFill>
        <p:spPr>
          <a:xfrm>
            <a:off x="96875" y="769250"/>
            <a:ext cx="6237625" cy="1955075"/>
          </a:xfrm>
          <a:prstGeom prst="rect">
            <a:avLst/>
          </a:prstGeom>
          <a:noFill/>
          <a:ln>
            <a:noFill/>
          </a:ln>
        </p:spPr>
      </p:pic>
      <p:pic>
        <p:nvPicPr>
          <p:cNvPr id="298" name="Google Shape;298;p42"/>
          <p:cNvPicPr preferRelativeResize="0"/>
          <p:nvPr/>
        </p:nvPicPr>
        <p:blipFill>
          <a:blip r:embed="rId4">
            <a:alphaModFix/>
          </a:blip>
          <a:stretch>
            <a:fillRect/>
          </a:stretch>
        </p:blipFill>
        <p:spPr>
          <a:xfrm>
            <a:off x="5187625" y="1498725"/>
            <a:ext cx="3875651" cy="345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0" y="0"/>
            <a:ext cx="649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dk1"/>
                </a:solidFill>
                <a:latin typeface="Roboto"/>
                <a:ea typeface="Roboto"/>
                <a:cs typeface="Roboto"/>
                <a:sym typeface="Roboto"/>
              </a:rPr>
              <a:t>LITERATURE REVIEW</a:t>
            </a:r>
            <a:endParaRPr/>
          </a:p>
        </p:txBody>
      </p:sp>
      <p:graphicFrame>
        <p:nvGraphicFramePr>
          <p:cNvPr id="105" name="Google Shape;105;p16"/>
          <p:cNvGraphicFramePr/>
          <p:nvPr/>
        </p:nvGraphicFramePr>
        <p:xfrm>
          <a:off x="82275" y="728775"/>
          <a:ext cx="3000000" cy="3000000"/>
        </p:xfrm>
        <a:graphic>
          <a:graphicData uri="http://schemas.openxmlformats.org/drawingml/2006/table">
            <a:tbl>
              <a:tblPr>
                <a:noFill/>
                <a:tableStyleId>{BE645D87-08BE-4443-8A6C-01DDA4D62A11}</a:tableStyleId>
              </a:tblPr>
              <a:tblGrid>
                <a:gridCol w="2639050"/>
                <a:gridCol w="2831075"/>
                <a:gridCol w="3516900"/>
              </a:tblGrid>
              <a:tr h="435500">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Research Focus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Methodology/Model</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Key Findings</a:t>
                      </a:r>
                      <a:endParaRPr b="1">
                        <a:latin typeface="Times New Roman"/>
                        <a:ea typeface="Times New Roman"/>
                        <a:cs typeface="Times New Roman"/>
                        <a:sym typeface="Times New Roman"/>
                      </a:endParaRPr>
                    </a:p>
                  </a:txBody>
                  <a:tcPr marT="91425" marB="91425" marR="91425" marL="91425"/>
                </a:tc>
              </a:tr>
              <a:tr h="9045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CNN-based classification of brain tumors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Simple CNN, GoogleNet, Transfer Learning, CapsNet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Achieved accuracies from 84.19% to 99.04%. Highlights the effectiveness of CNN and transfer learning in classifying brain tumors.</a:t>
                      </a:r>
                      <a:endParaRPr>
                        <a:latin typeface="Times New Roman"/>
                        <a:ea typeface="Times New Roman"/>
                        <a:cs typeface="Times New Roman"/>
                        <a:sym typeface="Times New Roman"/>
                      </a:endParaRPr>
                    </a:p>
                  </a:txBody>
                  <a:tcPr marT="91425" marB="91425" marR="91425" marL="91425"/>
                </a:tc>
              </a:tr>
              <a:tr h="6700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Minimalist CNN for Glioma, Meningioma, Pituitary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Simple CNN (Abiwinanda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Training Accuracy: 98.51%, Validation Accuracy: 84.19%.</a:t>
                      </a:r>
                      <a:endParaRPr>
                        <a:latin typeface="Times New Roman"/>
                        <a:ea typeface="Times New Roman"/>
                        <a:cs typeface="Times New Roman"/>
                        <a:sym typeface="Times New Roman"/>
                      </a:endParaRPr>
                    </a:p>
                  </a:txBody>
                  <a:tcPr marT="91425" marB="91425" marR="91425" marL="91425"/>
                </a:tc>
              </a:tr>
              <a:tr h="6700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Feature extraction and classification using GoogleNet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GoogleNet with 5-fold cross-validation (Sajjad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Achieved model accuracy of 98%.</a:t>
                      </a:r>
                      <a:endParaRPr>
                        <a:latin typeface="Times New Roman"/>
                        <a:ea typeface="Times New Roman"/>
                        <a:cs typeface="Times New Roman"/>
                        <a:sym typeface="Times New Roman"/>
                      </a:endParaRPr>
                    </a:p>
                  </a:txBody>
                  <a:tcPr marT="91425" marB="91425" marR="91425" marL="91425"/>
                </a:tc>
              </a:tr>
              <a:tr h="9045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Ensemble of CNNs for high/low-grade glioma classification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CNN Ensemble (Ertosun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Accuracies: 96% (HGG vs LGG), 71% (LGG Grades I vs II).</a:t>
                      </a:r>
                      <a:endParaRPr>
                        <a:latin typeface="Times New Roman"/>
                        <a:ea typeface="Times New Roman"/>
                        <a:cs typeface="Times New Roman"/>
                        <a:sym typeface="Times New Roman"/>
                      </a:endParaRPr>
                    </a:p>
                  </a:txBody>
                  <a:tcPr marT="91425" marB="91425" marR="91425" marL="91425"/>
                </a:tc>
              </a:tr>
              <a:tr h="6700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CapsNet for spatial relationship-based classification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Capsule Network (CapsNet) (Afshar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Achieved 86.56% (segmented tumors), 72.13% (unprocessed images).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17"/>
          <p:cNvGraphicFramePr/>
          <p:nvPr/>
        </p:nvGraphicFramePr>
        <p:xfrm>
          <a:off x="211875" y="-25"/>
          <a:ext cx="3000000" cy="3000000"/>
        </p:xfrm>
        <a:graphic>
          <a:graphicData uri="http://schemas.openxmlformats.org/drawingml/2006/table">
            <a:tbl>
              <a:tblPr>
                <a:noFill/>
                <a:tableStyleId>{BE645D87-08BE-4443-8A6C-01DDA4D62A11}</a:tableStyleId>
              </a:tblPr>
              <a:tblGrid>
                <a:gridCol w="2606275"/>
                <a:gridCol w="2068975"/>
                <a:gridCol w="3976450"/>
              </a:tblGrid>
              <a:tr h="8292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Biomedical image segmentation with DRINet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Dense-Res-Inception Net (DRINet) (Liang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DSCs: 83.47% (whole tumor), 73.41% (tumor core),64.98%(enhancing tumor).</a:t>
                      </a:r>
                      <a:endParaRPr>
                        <a:latin typeface="Times New Roman"/>
                        <a:ea typeface="Times New Roman"/>
                        <a:cs typeface="Times New Roman"/>
                        <a:sym typeface="Times New Roman"/>
                      </a:endParaRPr>
                    </a:p>
                  </a:txBody>
                  <a:tcPr marT="91425" marB="91425" marR="91425" marL="91425"/>
                </a:tc>
              </a:tr>
              <a:tr h="12592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Glioma segmentation and OS prediction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Fully Convolutional Neural Network (FCNN) - Varghese et al. (2017)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sed a 23-layer deep FCNN trained on 2D slices from MRI data of 130 patients, validated on 50 patients.Achieved Dice Scores: Whole Tumor: 0.83, Tumor Core: 0.69, Active Tumor: 0.69. OS prediction accuracy: 60%.</a:t>
                      </a:r>
                      <a:endParaRPr>
                        <a:latin typeface="Times New Roman"/>
                        <a:ea typeface="Times New Roman"/>
                        <a:cs typeface="Times New Roman"/>
                        <a:sym typeface="Times New Roman"/>
                      </a:endParaRPr>
                    </a:p>
                  </a:txBody>
                  <a:tcPr marT="91425" marB="91425" marR="91425" marL="91425"/>
                </a:tc>
              </a:tr>
              <a:tr h="14743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Tumor segmentation and OS prediction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Ensemble Model of DeepMedic and 3D U-Net Variations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Combined 19 variations of DeepMedic and 7 variations of 3D U-Net models, using features such as age, spatial, volumetric, and morphological characteristics. Achieved 70% accuracy with ground truth features and 63% with network segmentation features on a dataset of 59 patients.</a:t>
                      </a:r>
                      <a:endParaRPr>
                        <a:latin typeface="Times New Roman"/>
                        <a:ea typeface="Times New Roman"/>
                        <a:cs typeface="Times New Roman"/>
                        <a:sym typeface="Times New Roman"/>
                      </a:endParaRPr>
                    </a:p>
                  </a:txBody>
                  <a:tcPr marT="91425" marB="91425" marR="91425" marL="91425"/>
                </a:tc>
              </a:tr>
              <a:tr h="8292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Hybrid models for better segmentation and prediction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Dense CNN + MLP Regressor (Kori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OS Prediction Accuracy: 50%.</a:t>
                      </a:r>
                      <a:endParaRPr>
                        <a:latin typeface="Times New Roman"/>
                        <a:ea typeface="Times New Roman"/>
                        <a:cs typeface="Times New Roman"/>
                        <a:sym typeface="Times New Roman"/>
                      </a:endParaRPr>
                    </a:p>
                  </a:txBody>
                  <a:tcPr marT="91425" marB="91425" marR="91425" marL="91425"/>
                </a:tc>
              </a:tr>
              <a:tr h="6815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PixelNet for tumor segmentation and survival prediction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PixelNet + ANN (Islam et 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DSC: 88%, OS Prediction Accuracy: 54.5%.</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30450" y="0"/>
            <a:ext cx="2143200" cy="638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3000"/>
              <a:t>DATASETS</a:t>
            </a:r>
            <a:endParaRPr/>
          </a:p>
        </p:txBody>
      </p:sp>
      <p:sp>
        <p:nvSpPr>
          <p:cNvPr id="116" name="Google Shape;116;p18"/>
          <p:cNvSpPr txBox="1"/>
          <p:nvPr>
            <p:ph idx="1" type="body"/>
          </p:nvPr>
        </p:nvSpPr>
        <p:spPr>
          <a:xfrm>
            <a:off x="0" y="1812350"/>
            <a:ext cx="2808000" cy="2403900"/>
          </a:xfrm>
          <a:prstGeom prst="rect">
            <a:avLst/>
          </a:prstGeom>
        </p:spPr>
        <p:txBody>
          <a:bodyPr anchorCtr="0" anchor="t" bIns="91425" lIns="91425" spcFirstLastPara="1" rIns="91425" wrap="square" tIns="91425">
            <a:normAutofit/>
          </a:bodyPr>
          <a:lstStyle/>
          <a:p>
            <a:pPr indent="0" lvl="0" marL="89999" rtl="0" algn="l">
              <a:lnSpc>
                <a:spcPct val="100000"/>
              </a:lnSpc>
              <a:spcBef>
                <a:spcPts val="0"/>
              </a:spcBef>
              <a:spcAft>
                <a:spcPts val="0"/>
              </a:spcAft>
              <a:buNone/>
            </a:pPr>
            <a:r>
              <a:rPr lang="en-GB" sz="1400">
                <a:latin typeface="Times New Roman"/>
                <a:ea typeface="Times New Roman"/>
                <a:cs typeface="Times New Roman"/>
                <a:sym typeface="Times New Roman"/>
              </a:rPr>
              <a:t>Distribution of training/testing:</a:t>
            </a:r>
            <a:endParaRPr sz="1400">
              <a:latin typeface="Times New Roman"/>
              <a:ea typeface="Times New Roman"/>
              <a:cs typeface="Times New Roman"/>
              <a:sym typeface="Times New Roman"/>
            </a:endParaRPr>
          </a:p>
          <a:p>
            <a:pPr indent="0" lvl="0" marL="89999" rtl="0" algn="l">
              <a:lnSpc>
                <a:spcPct val="100000"/>
              </a:lnSpc>
              <a:spcBef>
                <a:spcPts val="1200"/>
              </a:spcBef>
              <a:spcAft>
                <a:spcPts val="0"/>
              </a:spcAft>
              <a:buNone/>
            </a:pPr>
            <a:r>
              <a:rPr lang="en-GB" sz="1400">
                <a:solidFill>
                  <a:srgbClr val="000000"/>
                </a:solidFill>
                <a:latin typeface="Times New Roman"/>
                <a:ea typeface="Times New Roman"/>
                <a:cs typeface="Times New Roman"/>
                <a:sym typeface="Times New Roman"/>
              </a:rPr>
              <a:t>o</a:t>
            </a:r>
            <a:r>
              <a:rPr lang="en-GB" sz="10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Glioma: 1321/300 images</a:t>
            </a:r>
            <a:endParaRPr sz="1400">
              <a:solidFill>
                <a:srgbClr val="000000"/>
              </a:solidFill>
              <a:latin typeface="Times New Roman"/>
              <a:ea typeface="Times New Roman"/>
              <a:cs typeface="Times New Roman"/>
              <a:sym typeface="Times New Roman"/>
            </a:endParaRPr>
          </a:p>
          <a:p>
            <a:pPr indent="0" lvl="0" marL="89999" rtl="0" algn="l">
              <a:lnSpc>
                <a:spcPct val="100000"/>
              </a:lnSpc>
              <a:spcBef>
                <a:spcPts val="1200"/>
              </a:spcBef>
              <a:spcAft>
                <a:spcPts val="0"/>
              </a:spcAft>
              <a:buNone/>
            </a:pPr>
            <a:r>
              <a:rPr lang="en-GB" sz="1400">
                <a:solidFill>
                  <a:srgbClr val="000000"/>
                </a:solidFill>
                <a:latin typeface="Times New Roman"/>
                <a:ea typeface="Times New Roman"/>
                <a:cs typeface="Times New Roman"/>
                <a:sym typeface="Times New Roman"/>
              </a:rPr>
              <a:t>o</a:t>
            </a:r>
            <a:r>
              <a:rPr lang="en-GB" sz="10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Meningioma: 1339/306 images</a:t>
            </a:r>
            <a:endParaRPr sz="1400">
              <a:solidFill>
                <a:srgbClr val="000000"/>
              </a:solidFill>
              <a:latin typeface="Times New Roman"/>
              <a:ea typeface="Times New Roman"/>
              <a:cs typeface="Times New Roman"/>
              <a:sym typeface="Times New Roman"/>
            </a:endParaRPr>
          </a:p>
          <a:p>
            <a:pPr indent="0" lvl="0" marL="89999" rtl="0" algn="l">
              <a:lnSpc>
                <a:spcPct val="100000"/>
              </a:lnSpc>
              <a:spcBef>
                <a:spcPts val="1200"/>
              </a:spcBef>
              <a:spcAft>
                <a:spcPts val="0"/>
              </a:spcAft>
              <a:buNone/>
            </a:pPr>
            <a:r>
              <a:rPr lang="en-GB" sz="1400">
                <a:solidFill>
                  <a:srgbClr val="000000"/>
                </a:solidFill>
                <a:latin typeface="Times New Roman"/>
                <a:ea typeface="Times New Roman"/>
                <a:cs typeface="Times New Roman"/>
                <a:sym typeface="Times New Roman"/>
              </a:rPr>
              <a:t>o</a:t>
            </a:r>
            <a:r>
              <a:rPr lang="en-GB" sz="10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Pituitary: 1457/300 images</a:t>
            </a:r>
            <a:endParaRPr sz="1400">
              <a:solidFill>
                <a:srgbClr val="000000"/>
              </a:solidFill>
              <a:latin typeface="Times New Roman"/>
              <a:ea typeface="Times New Roman"/>
              <a:cs typeface="Times New Roman"/>
              <a:sym typeface="Times New Roman"/>
            </a:endParaRPr>
          </a:p>
          <a:p>
            <a:pPr indent="0" lvl="0" marL="89999" rtl="0" algn="l">
              <a:lnSpc>
                <a:spcPct val="100000"/>
              </a:lnSpc>
              <a:spcBef>
                <a:spcPts val="1200"/>
              </a:spcBef>
              <a:spcAft>
                <a:spcPts val="0"/>
              </a:spcAft>
              <a:buNone/>
            </a:pPr>
            <a:r>
              <a:rPr lang="en-GB" sz="1400">
                <a:solidFill>
                  <a:srgbClr val="000000"/>
                </a:solidFill>
                <a:latin typeface="Times New Roman"/>
                <a:ea typeface="Times New Roman"/>
                <a:cs typeface="Times New Roman"/>
                <a:sym typeface="Times New Roman"/>
              </a:rPr>
              <a:t>o</a:t>
            </a:r>
            <a:r>
              <a:rPr lang="en-GB" sz="10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No Tumor: 1595/405 images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2721326" y="1332575"/>
            <a:ext cx="6347000" cy="3712851"/>
          </a:xfrm>
          <a:prstGeom prst="rect">
            <a:avLst/>
          </a:prstGeom>
          <a:noFill/>
          <a:ln>
            <a:noFill/>
          </a:ln>
        </p:spPr>
      </p:pic>
      <p:sp>
        <p:nvSpPr>
          <p:cNvPr id="118" name="Google Shape;118;p18"/>
          <p:cNvSpPr txBox="1"/>
          <p:nvPr/>
        </p:nvSpPr>
        <p:spPr>
          <a:xfrm>
            <a:off x="130450" y="694175"/>
            <a:ext cx="8498100" cy="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latin typeface="Times New Roman"/>
                <a:ea typeface="Times New Roman"/>
                <a:cs typeface="Times New Roman"/>
                <a:sym typeface="Times New Roman"/>
              </a:rPr>
              <a:t>The dataset comprised  5734 images in training and 1311 images in testing folder, categorized into four distinct classes: glioma, meningioma, pituitary, and no tumor.</a:t>
            </a:r>
            <a:endParaRPr sz="21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1150" y="0"/>
            <a:ext cx="2316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000"/>
              <a:t>DATASETS</a:t>
            </a:r>
            <a:endParaRPr/>
          </a:p>
        </p:txBody>
      </p:sp>
      <p:sp>
        <p:nvSpPr>
          <p:cNvPr id="124" name="Google Shape;124;p19"/>
          <p:cNvSpPr txBox="1"/>
          <p:nvPr>
            <p:ph idx="1" type="body"/>
          </p:nvPr>
        </p:nvSpPr>
        <p:spPr>
          <a:xfrm>
            <a:off x="191850" y="1125863"/>
            <a:ext cx="2808000" cy="3771600"/>
          </a:xfrm>
          <a:prstGeom prst="rect">
            <a:avLst/>
          </a:prstGeom>
        </p:spPr>
        <p:txBody>
          <a:bodyPr anchorCtr="0" anchor="t" bIns="91425" lIns="180000"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Manual segmentation by 1-4 raters following a standardized protocol.</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Annotations include:</a:t>
            </a:r>
            <a:endParaRPr>
              <a:latin typeface="Times New Roman"/>
              <a:ea typeface="Times New Roman"/>
              <a:cs typeface="Times New Roman"/>
              <a:sym typeface="Times New Roman"/>
            </a:endParaRPr>
          </a:p>
          <a:p>
            <a:pPr indent="-298450" lvl="0" marL="179999" rtl="0" algn="l">
              <a:spcBef>
                <a:spcPts val="1200"/>
              </a:spcBef>
              <a:spcAft>
                <a:spcPts val="0"/>
              </a:spcAft>
              <a:buClr>
                <a:srgbClr val="000000"/>
              </a:buClr>
              <a:buSzPts val="1100"/>
              <a:buFont typeface="Times New Roman"/>
              <a:buChar char="●"/>
            </a:pPr>
            <a:r>
              <a:rPr lang="en-GB">
                <a:latin typeface="Times New Roman"/>
                <a:ea typeface="Times New Roman"/>
                <a:cs typeface="Times New Roman"/>
                <a:sym typeface="Times New Roman"/>
              </a:rPr>
              <a:t>GD-enhancing tumor (ET - label 4)</a:t>
            </a:r>
            <a:endParaRPr>
              <a:latin typeface="Times New Roman"/>
              <a:ea typeface="Times New Roman"/>
              <a:cs typeface="Times New Roman"/>
              <a:sym typeface="Times New Roman"/>
            </a:endParaRPr>
          </a:p>
          <a:p>
            <a:pPr indent="-298450" lvl="0" marL="179999" rtl="0" algn="l">
              <a:spcBef>
                <a:spcPts val="0"/>
              </a:spcBef>
              <a:spcAft>
                <a:spcPts val="0"/>
              </a:spcAft>
              <a:buClr>
                <a:srgbClr val="000000"/>
              </a:buClr>
              <a:buSzPts val="1100"/>
              <a:buFont typeface="Times New Roman"/>
              <a:buChar char="●"/>
            </a:pPr>
            <a:r>
              <a:rPr lang="en-GB">
                <a:latin typeface="Times New Roman"/>
                <a:ea typeface="Times New Roman"/>
                <a:cs typeface="Times New Roman"/>
                <a:sym typeface="Times New Roman"/>
              </a:rPr>
              <a:t>Peritumoral edema (ED - label 2)</a:t>
            </a:r>
            <a:endParaRPr>
              <a:latin typeface="Times New Roman"/>
              <a:ea typeface="Times New Roman"/>
              <a:cs typeface="Times New Roman"/>
              <a:sym typeface="Times New Roman"/>
            </a:endParaRPr>
          </a:p>
          <a:p>
            <a:pPr indent="-298450" lvl="0" marL="179999" rtl="0" algn="l">
              <a:spcBef>
                <a:spcPts val="0"/>
              </a:spcBef>
              <a:spcAft>
                <a:spcPts val="0"/>
              </a:spcAft>
              <a:buClr>
                <a:srgbClr val="000000"/>
              </a:buClr>
              <a:buSzPts val="1100"/>
              <a:buFont typeface="Times New Roman"/>
              <a:buChar char="●"/>
            </a:pPr>
            <a:r>
              <a:rPr lang="en-GB">
                <a:latin typeface="Times New Roman"/>
                <a:ea typeface="Times New Roman"/>
                <a:cs typeface="Times New Roman"/>
                <a:sym typeface="Times New Roman"/>
              </a:rPr>
              <a:t>Necrotic and non-enhancing tumor core (NCR/NET - label 1)</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89999" rtl="0" algn="l">
              <a:spcBef>
                <a:spcPts val="120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2917550" y="785250"/>
            <a:ext cx="6059799" cy="411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92250" y="108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CLASSIFICATION MODELS</a:t>
            </a:r>
            <a:endParaRPr/>
          </a:p>
        </p:txBody>
      </p:sp>
      <p:graphicFrame>
        <p:nvGraphicFramePr>
          <p:cNvPr id="131" name="Google Shape;131;p20"/>
          <p:cNvGraphicFramePr/>
          <p:nvPr/>
        </p:nvGraphicFramePr>
        <p:xfrm>
          <a:off x="92275" y="823725"/>
          <a:ext cx="3000000" cy="3000000"/>
        </p:xfrm>
        <a:graphic>
          <a:graphicData uri="http://schemas.openxmlformats.org/drawingml/2006/table">
            <a:tbl>
              <a:tblPr>
                <a:noFill/>
                <a:tableStyleId>{BE645D87-08BE-4443-8A6C-01DDA4D62A11}</a:tableStyleId>
              </a:tblPr>
              <a:tblGrid>
                <a:gridCol w="1221700"/>
                <a:gridCol w="3649450"/>
                <a:gridCol w="4060900"/>
              </a:tblGrid>
              <a:tr h="391575">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Model</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Key Components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Unique Features</a:t>
                      </a:r>
                      <a:endParaRPr sz="1300">
                        <a:latin typeface="Times New Roman"/>
                        <a:ea typeface="Times New Roman"/>
                        <a:cs typeface="Times New Roman"/>
                        <a:sym typeface="Times New Roman"/>
                      </a:endParaRPr>
                    </a:p>
                  </a:txBody>
                  <a:tcPr marT="91425" marB="91425" marR="91425" marL="91425"/>
                </a:tc>
              </a:tr>
              <a:tr h="1001425">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InceptionV3</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Multi-size convolutions (1x1, 3x3, 5x5).</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Auxiliary classifiers.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Multi-scale feature extraction with </a:t>
                      </a:r>
                      <a:r>
                        <a:rPr b="1" lang="en-GB" sz="1300">
                          <a:latin typeface="Times New Roman"/>
                          <a:ea typeface="Times New Roman"/>
                          <a:cs typeface="Times New Roman"/>
                          <a:sym typeface="Times New Roman"/>
                        </a:rPr>
                        <a:t>Inception Modules</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Factorized Convolutions</a:t>
                      </a:r>
                      <a:r>
                        <a:rPr lang="en-GB" sz="1300">
                          <a:latin typeface="Times New Roman"/>
                          <a:ea typeface="Times New Roman"/>
                          <a:cs typeface="Times New Roman"/>
                          <a:sym typeface="Times New Roman"/>
                        </a:rPr>
                        <a:t> to reduce computation.</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Reduction Layers</a:t>
                      </a:r>
                      <a:r>
                        <a:rPr lang="en-GB" sz="1300">
                          <a:latin typeface="Times New Roman"/>
                          <a:ea typeface="Times New Roman"/>
                          <a:cs typeface="Times New Roman"/>
                          <a:sym typeface="Times New Roman"/>
                        </a:rPr>
                        <a:t> for dimension control.</a:t>
                      </a:r>
                      <a:endParaRPr sz="1300">
                        <a:latin typeface="Times New Roman"/>
                        <a:ea typeface="Times New Roman"/>
                        <a:cs typeface="Times New Roman"/>
                        <a:sym typeface="Times New Roman"/>
                      </a:endParaRPr>
                    </a:p>
                  </a:txBody>
                  <a:tcPr marT="91425" marB="91425" marR="91425" marL="91425"/>
                </a:tc>
              </a:tr>
              <a:tr h="1001425">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MobileNetV2</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Depthwise separable convolutions.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Inverted residual blocks with linear bottlenecks.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Depthwise Separable Convolutions</a:t>
                      </a:r>
                      <a:r>
                        <a:rPr lang="en-GB" sz="1300">
                          <a:latin typeface="Times New Roman"/>
                          <a:ea typeface="Times New Roman"/>
                          <a:cs typeface="Times New Roman"/>
                          <a:sym typeface="Times New Roman"/>
                        </a:rPr>
                        <a:t> to reduce computations.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Inverted Residuals</a:t>
                      </a:r>
                      <a:r>
                        <a:rPr lang="en-GB" sz="1300">
                          <a:latin typeface="Times New Roman"/>
                          <a:ea typeface="Times New Roman"/>
                          <a:cs typeface="Times New Roman"/>
                          <a:sym typeface="Times New Roman"/>
                        </a:rPr>
                        <a:t> for efficient gradient flow and expressiveness.</a:t>
                      </a:r>
                      <a:endParaRPr sz="1300">
                        <a:latin typeface="Times New Roman"/>
                        <a:ea typeface="Times New Roman"/>
                        <a:cs typeface="Times New Roman"/>
                        <a:sym typeface="Times New Roman"/>
                      </a:endParaRPr>
                    </a:p>
                  </a:txBody>
                  <a:tcPr marT="91425" marB="91425" marR="91425" marL="91425"/>
                </a:tc>
              </a:tr>
              <a:tr h="813150">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ResNet152V2</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Residual blocks with identity mappings.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Batch normalization and ReLU after additions.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Skip Connections</a:t>
                      </a:r>
                      <a:r>
                        <a:rPr lang="en-GB" sz="1300">
                          <a:latin typeface="Times New Roman"/>
                          <a:ea typeface="Times New Roman"/>
                          <a:cs typeface="Times New Roman"/>
                          <a:sym typeface="Times New Roman"/>
                        </a:rPr>
                        <a:t> to combat vanishing gradients.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Bottleneck layers</a:t>
                      </a:r>
                      <a:r>
                        <a:rPr lang="en-GB" sz="1300">
                          <a:latin typeface="Times New Roman"/>
                          <a:ea typeface="Times New Roman"/>
                          <a:cs typeface="Times New Roman"/>
                          <a:sym typeface="Times New Roman"/>
                        </a:rPr>
                        <a:t> optimize depth with lower computation costs.</a:t>
                      </a:r>
                      <a:endParaRPr sz="1300">
                        <a:latin typeface="Times New Roman"/>
                        <a:ea typeface="Times New Roman"/>
                        <a:cs typeface="Times New Roman"/>
                        <a:sym typeface="Times New Roman"/>
                      </a:endParaRPr>
                    </a:p>
                  </a:txBody>
                  <a:tcPr marT="91425" marB="91425" marR="91425" marL="91425"/>
                </a:tc>
              </a:tr>
              <a:tr h="1001425">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VGG19</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Sequential 3x3 convolutions.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Max pooling layers.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Fully connected layers at the end.</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Uniform, Simple Design</a:t>
                      </a:r>
                      <a:r>
                        <a:rPr lang="en-GB" sz="1300">
                          <a:latin typeface="Times New Roman"/>
                          <a:ea typeface="Times New Roman"/>
                          <a:cs typeface="Times New Roman"/>
                          <a:sym typeface="Times New Roman"/>
                        </a:rPr>
                        <a:t> with only 3x3 convolutions and 2x2 max pooling.</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 </a:t>
                      </a:r>
                      <a:r>
                        <a:rPr b="1" lang="en-GB" sz="1300">
                          <a:latin typeface="Times New Roman"/>
                          <a:ea typeface="Times New Roman"/>
                          <a:cs typeface="Times New Roman"/>
                          <a:sym typeface="Times New Roman"/>
                        </a:rPr>
                        <a:t>Deep Network</a:t>
                      </a:r>
                      <a:r>
                        <a:rPr lang="en-GB" sz="1300">
                          <a:latin typeface="Times New Roman"/>
                          <a:ea typeface="Times New Roman"/>
                          <a:cs typeface="Times New Roman"/>
                          <a:sym typeface="Times New Roman"/>
                        </a:rPr>
                        <a:t> without drastic increase in parameters.</a:t>
                      </a:r>
                      <a:endParaRPr sz="1300">
                        <a:latin typeface="Times New Roman"/>
                        <a:ea typeface="Times New Roman"/>
                        <a:cs typeface="Times New Roman"/>
                        <a:sym typeface="Times New Roman"/>
                      </a:endParaRPr>
                    </a:p>
                  </a:txBody>
                  <a:tcPr marT="91425" marB="91425" marR="91425" marL="91425"/>
                </a:tc>
              </a:tr>
            </a:tbl>
          </a:graphicData>
        </a:graphic>
      </p:graphicFrame>
      <p:graphicFrame>
        <p:nvGraphicFramePr>
          <p:cNvPr id="132" name="Google Shape;132;p20"/>
          <p:cNvGraphicFramePr/>
          <p:nvPr/>
        </p:nvGraphicFramePr>
        <p:xfrm>
          <a:off x="304800" y="304800"/>
          <a:ext cx="3000000" cy="3000000"/>
        </p:xfrm>
        <a:graphic>
          <a:graphicData uri="http://schemas.openxmlformats.org/drawingml/2006/table">
            <a:tbl>
              <a:tblPr>
                <a:noFill/>
                <a:tableStyleId>{67D4B28B-DB4F-4FF1-A1D1-3FF79515A501}</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92225" y="8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CLASSIFICATION</a:t>
            </a:r>
            <a:endParaRPr b="1"/>
          </a:p>
        </p:txBody>
      </p:sp>
      <p:sp>
        <p:nvSpPr>
          <p:cNvPr id="138" name="Google Shape;138;p21"/>
          <p:cNvSpPr txBox="1"/>
          <p:nvPr>
            <p:ph idx="1" type="body"/>
          </p:nvPr>
        </p:nvSpPr>
        <p:spPr>
          <a:xfrm>
            <a:off x="311700" y="688625"/>
            <a:ext cx="8520600" cy="41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latin typeface="Times New Roman"/>
                <a:ea typeface="Times New Roman"/>
                <a:cs typeface="Times New Roman"/>
                <a:sym typeface="Times New Roman"/>
              </a:rPr>
              <a:t>KEYS STEPS:</a:t>
            </a:r>
            <a:endParaRPr b="1" sz="1500">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Exploring</a:t>
            </a:r>
            <a:r>
              <a:rPr b="1" lang="en-GB" sz="1500">
                <a:solidFill>
                  <a:srgbClr val="000000"/>
                </a:solidFill>
                <a:latin typeface="Times New Roman"/>
                <a:ea typeface="Times New Roman"/>
                <a:cs typeface="Times New Roman"/>
                <a:sym typeface="Times New Roman"/>
              </a:rPr>
              <a:t> and preprocessing data.</a:t>
            </a:r>
            <a:br>
              <a:rPr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Crop and Clean Images</a:t>
            </a:r>
            <a:br>
              <a:rPr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Process Images and Save Cleaned Versions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Data Augmentation Using ImageDataGenerator</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Building Transfer Learning Models</a:t>
            </a:r>
            <a:br>
              <a:rPr b="1"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Loaded the pre-trained Models </a:t>
            </a:r>
            <a:br>
              <a:rPr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Freeze</a:t>
            </a:r>
            <a:r>
              <a:rPr lang="en-GB" sz="1500">
                <a:solidFill>
                  <a:srgbClr val="000000"/>
                </a:solidFill>
                <a:latin typeface="Times New Roman"/>
                <a:ea typeface="Times New Roman"/>
                <a:cs typeface="Times New Roman"/>
                <a:sym typeface="Times New Roman"/>
              </a:rPr>
              <a:t> the top Layers </a:t>
            </a:r>
            <a:br>
              <a:rPr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Added custom Layers </a:t>
            </a:r>
            <a:br>
              <a:rPr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Compiled the models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Baseline Model: Dummy Classifier</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Ensemble Methods for Enhanced Performance</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GB" sz="1500">
                <a:solidFill>
                  <a:srgbClr val="000000"/>
                </a:solidFill>
                <a:latin typeface="Times New Roman"/>
                <a:ea typeface="Times New Roman"/>
                <a:cs typeface="Times New Roman"/>
                <a:sym typeface="Times New Roman"/>
              </a:rPr>
              <a:t>Compute Inference Time and Trade-Off Analysis</a:t>
            </a:r>
            <a:br>
              <a:rPr lang="en-GB" sz="1500">
                <a:solidFill>
                  <a:srgbClr val="000000"/>
                </a:solidFill>
                <a:latin typeface="Times New Roman"/>
                <a:ea typeface="Times New Roman"/>
                <a:cs typeface="Times New Roman"/>
                <a:sym typeface="Times New Roman"/>
              </a:rPr>
            </a:br>
            <a:r>
              <a:rPr lang="en-GB" sz="1500">
                <a:solidFill>
                  <a:srgbClr val="000000"/>
                </a:solidFill>
                <a:latin typeface="Times New Roman"/>
                <a:ea typeface="Times New Roman"/>
                <a:cs typeface="Times New Roman"/>
                <a:sym typeface="Times New Roman"/>
              </a:rPr>
              <a:t>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