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310" r:id="rId2"/>
    <p:sldId id="311" r:id="rId3"/>
    <p:sldId id="259" r:id="rId4"/>
    <p:sldId id="276" r:id="rId5"/>
    <p:sldId id="260" r:id="rId6"/>
    <p:sldId id="268" r:id="rId7"/>
    <p:sldId id="271" r:id="rId8"/>
    <p:sldId id="307" r:id="rId9"/>
    <p:sldId id="312" r:id="rId10"/>
    <p:sldId id="306" r:id="rId11"/>
    <p:sldId id="313" r:id="rId12"/>
    <p:sldId id="305" r:id="rId13"/>
    <p:sldId id="309" r:id="rId14"/>
  </p:sldIdLst>
  <p:sldSz cx="9144000" cy="5143500" type="screen16x9"/>
  <p:notesSz cx="6858000" cy="9144000"/>
  <p:embeddedFontLst>
    <p:embeddedFont>
      <p:font typeface="Figtree Black" panose="020B0604020202020204" charset="0"/>
      <p:bold r:id="rId16"/>
      <p:boldItalic r:id="rId17"/>
    </p:embeddedFont>
    <p:embeddedFont>
      <p:font typeface="Hanken Grotesk" panose="020B060402020202020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9806E-8E61-4E54-82D7-1AF99B5468AE}">
  <a:tblStyle styleId="{99B9806E-8E61-4E54-82D7-1AF99B5468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7d1415e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7d1415e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5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37F4954C-52F7-670F-1F3B-C3A94306D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3dfeee943_0_23:notes">
            <a:extLst>
              <a:ext uri="{FF2B5EF4-FFF2-40B4-BE49-F238E27FC236}">
                <a16:creationId xmlns:a16="http://schemas.microsoft.com/office/drawing/2014/main" id="{B0BDD448-6816-CB30-A8AF-9897D1D8E0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3dfeee943_0_23:notes">
            <a:extLst>
              <a:ext uri="{FF2B5EF4-FFF2-40B4-BE49-F238E27FC236}">
                <a16:creationId xmlns:a16="http://schemas.microsoft.com/office/drawing/2014/main" id="{25FD9EBA-7E72-FECC-6060-AF6C662FD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749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0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9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21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2F5C4769-D708-DA78-EE71-AE6FD14F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3dfeee943_0_23:notes">
            <a:extLst>
              <a:ext uri="{FF2B5EF4-FFF2-40B4-BE49-F238E27FC236}">
                <a16:creationId xmlns:a16="http://schemas.microsoft.com/office/drawing/2014/main" id="{2209AAE6-E55B-4F9B-C4CB-AE97A9DE6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3dfeee943_0_23:notes">
            <a:extLst>
              <a:ext uri="{FF2B5EF4-FFF2-40B4-BE49-F238E27FC236}">
                <a16:creationId xmlns:a16="http://schemas.microsoft.com/office/drawing/2014/main" id="{5BD5E4FA-CF36-622D-FDE3-B6E9C96B2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3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6" r:id="rId7"/>
    <p:sldLayoutId id="2147483667" r:id="rId8"/>
    <p:sldLayoutId id="2147483671" r:id="rId9"/>
    <p:sldLayoutId id="2147483672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482828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SpellSetu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793008"/>
            <a:ext cx="6885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Enhancing Text Accuracy with Jaro-Winkler Similarity and XLM-</a:t>
            </a:r>
            <a:r>
              <a:rPr lang="en-US" sz="1600" dirty="0" err="1"/>
              <a:t>RoBERTa</a:t>
            </a:r>
            <a:endParaRPr sz="160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E19FE-6528-2CF4-FA28-197AE73DA796}"/>
              </a:ext>
            </a:extLst>
          </p:cNvPr>
          <p:cNvSpPr txBox="1"/>
          <p:nvPr/>
        </p:nvSpPr>
        <p:spPr>
          <a:xfrm>
            <a:off x="1087125" y="3268808"/>
            <a:ext cx="3609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Hanken Grotesk" panose="020B0604020202020204" charset="0"/>
              </a:rPr>
              <a:t>Team: </a:t>
            </a:r>
            <a:r>
              <a:rPr lang="en-IN" dirty="0">
                <a:latin typeface="Hanken Grotesk" panose="020B0604020202020204" charset="0"/>
              </a:rPr>
              <a:t>Cyphers</a:t>
            </a:r>
          </a:p>
          <a:p>
            <a:r>
              <a:rPr lang="en-IN" b="1" dirty="0">
                <a:latin typeface="Hanken Grotesk" panose="020B0604020202020204" charset="0"/>
              </a:rPr>
              <a:t>Presenter: </a:t>
            </a:r>
            <a:r>
              <a:rPr lang="en-IN" dirty="0">
                <a:latin typeface="Hanken Grotesk" panose="020B0604020202020204" charset="0"/>
              </a:rPr>
              <a:t>Anushka &amp; </a:t>
            </a:r>
            <a:r>
              <a:rPr lang="en-IN" dirty="0" err="1">
                <a:latin typeface="Hanken Grotesk" panose="020B0604020202020204" charset="0"/>
              </a:rPr>
              <a:t>Akshra</a:t>
            </a:r>
            <a:r>
              <a:rPr lang="en-IN" dirty="0">
                <a:latin typeface="Hanken Grotesk" panose="020B0604020202020204" charset="0"/>
              </a:rPr>
              <a:t> Bansal</a:t>
            </a:r>
            <a:endParaRPr lang="en-IN" b="1" dirty="0">
              <a:latin typeface="Hanken Grotesk" panose="020B0604020202020204" charset="0"/>
            </a:endParaRPr>
          </a:p>
          <a:p>
            <a:r>
              <a:rPr lang="en-IN" b="1" dirty="0">
                <a:latin typeface="Hanken Grotesk" panose="020B0604020202020204" charset="0"/>
              </a:rPr>
              <a:t>Course: </a:t>
            </a:r>
            <a:r>
              <a:rPr lang="en-IN" dirty="0">
                <a:latin typeface="Hanken Grotesk" panose="020B0604020202020204" charset="0"/>
              </a:rPr>
              <a:t>B.Tech CS-AI III Year</a:t>
            </a:r>
          </a:p>
          <a:p>
            <a:r>
              <a:rPr lang="en-IN" b="1" dirty="0">
                <a:latin typeface="Hanken Grotesk" panose="020B0604020202020204" charset="0"/>
              </a:rPr>
              <a:t>Institution: </a:t>
            </a:r>
            <a:r>
              <a:rPr lang="en-IN" dirty="0">
                <a:latin typeface="Hanken Grotesk" panose="020B0604020202020204" charset="0"/>
              </a:rPr>
              <a:t>Banasthali Vidyapith University</a:t>
            </a:r>
          </a:p>
        </p:txBody>
      </p:sp>
      <p:sp>
        <p:nvSpPr>
          <p:cNvPr id="5" name="Google Shape;290;p33">
            <a:extLst>
              <a:ext uri="{FF2B5EF4-FFF2-40B4-BE49-F238E27FC236}">
                <a16:creationId xmlns:a16="http://schemas.microsoft.com/office/drawing/2014/main" id="{5E48D4D3-772A-B65E-F929-103D1C352BD5}"/>
              </a:ext>
            </a:extLst>
          </p:cNvPr>
          <p:cNvSpPr txBox="1">
            <a:spLocks/>
          </p:cNvSpPr>
          <p:nvPr/>
        </p:nvSpPr>
        <p:spPr>
          <a:xfrm>
            <a:off x="1087125" y="1667451"/>
            <a:ext cx="5897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800" b="1" dirty="0"/>
              <a:t>LINGUAHACK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7BEC9-7D99-1F41-4DF4-6D845892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85" y="372524"/>
            <a:ext cx="1401908" cy="14019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43858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 Evaluation</a:t>
            </a:r>
            <a:endParaRPr dirty="0"/>
          </a:p>
        </p:txBody>
      </p:sp>
      <p:sp>
        <p:nvSpPr>
          <p:cNvPr id="762" name="Google Shape;762;p56"/>
          <p:cNvSpPr txBox="1"/>
          <p:nvPr/>
        </p:nvSpPr>
        <p:spPr>
          <a:xfrm>
            <a:off x="715501" y="1299608"/>
            <a:ext cx="4482141" cy="30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Methodology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Uses synthetic error generation for evaluation.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Measures correction accuracy using word-level comparison.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Improved correction accuracy compared to traditional spell-checkers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for both single-word errors and contextual corrections.</a:t>
            </a:r>
            <a:endParaRPr lang="en-US" sz="15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2C15F-B07B-D632-C3BE-700AAC30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19" y="230749"/>
            <a:ext cx="3630100" cy="4682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9D474C-0922-AD22-A835-9E033FAF0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5F88071D-B74C-D289-61A1-B41E360D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>
            <a:extLst>
              <a:ext uri="{FF2B5EF4-FFF2-40B4-BE49-F238E27FC236}">
                <a16:creationId xmlns:a16="http://schemas.microsoft.com/office/drawing/2014/main" id="{E2E05387-773B-A2FE-85CA-9A0FA28B2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REAL-TIME  APPLICATIONS</a:t>
            </a:r>
            <a:endParaRPr dirty="0"/>
          </a:p>
        </p:txBody>
      </p:sp>
      <p:sp>
        <p:nvSpPr>
          <p:cNvPr id="660" name="Google Shape;660;p53">
            <a:extLst>
              <a:ext uri="{FF2B5EF4-FFF2-40B4-BE49-F238E27FC236}">
                <a16:creationId xmlns:a16="http://schemas.microsoft.com/office/drawing/2014/main" id="{6CB8A2E5-1FF2-885B-7888-E41589F8B955}"/>
              </a:ext>
            </a:extLst>
          </p:cNvPr>
          <p:cNvSpPr txBox="1"/>
          <p:nvPr/>
        </p:nvSpPr>
        <p:spPr>
          <a:xfrm>
            <a:off x="722376" y="1413113"/>
            <a:ext cx="7717651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Educational Platforms</a:t>
            </a:r>
            <a:br>
              <a:rPr lang="en-US" sz="1500" dirty="0">
                <a:latin typeface="+mj-lt"/>
              </a:rPr>
            </a:br>
            <a:r>
              <a:rPr lang="en-US" sz="1500" b="0" i="0" dirty="0">
                <a:solidFill>
                  <a:srgbClr val="202124"/>
                </a:solidFill>
                <a:effectLst/>
                <a:latin typeface="+mj-lt"/>
              </a:rPr>
              <a:t>Helps students improve writing skills by providing real-time spelling and grammar corrections.</a:t>
            </a:r>
            <a:br>
              <a:rPr lang="en-US" sz="1500" dirty="0">
                <a:latin typeface="+mj-lt"/>
              </a:rPr>
            </a:br>
            <a:endParaRPr lang="en-US" sz="15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Corporate Communication</a:t>
            </a:r>
            <a:br>
              <a:rPr lang="en-US" sz="1500" dirty="0">
                <a:latin typeface="+mj-lt"/>
              </a:rPr>
            </a:br>
            <a:r>
              <a:rPr lang="en-US" sz="1500" b="0" i="0" dirty="0">
                <a:solidFill>
                  <a:srgbClr val="202124"/>
                </a:solidFill>
                <a:effectLst/>
                <a:latin typeface="+mj-lt"/>
              </a:rPr>
              <a:t>Ensures error-free emails, reports, and presentations.</a:t>
            </a:r>
          </a:p>
          <a:p>
            <a:pPr marL="342900" indent="-342900">
              <a:buAutoNum type="arabicPeriod"/>
            </a:pPr>
            <a:endParaRPr lang="en-US" sz="1500" b="1" i="0" dirty="0">
              <a:solidFill>
                <a:srgbClr val="202124"/>
              </a:solidFill>
              <a:effectLst/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Social Media &amp; Blogging</a:t>
            </a:r>
            <a:br>
              <a:rPr lang="en-US" sz="1500" dirty="0">
                <a:latin typeface="+mj-lt"/>
              </a:rPr>
            </a:br>
            <a:r>
              <a:rPr lang="en-US" sz="1500" b="0" i="0" dirty="0">
                <a:solidFill>
                  <a:srgbClr val="202124"/>
                </a:solidFill>
                <a:effectLst/>
                <a:latin typeface="+mj-lt"/>
              </a:rPr>
              <a:t>Provides instant correction for posts, tweets, and captions.</a:t>
            </a:r>
          </a:p>
          <a:p>
            <a:pPr marL="342900" indent="-342900">
              <a:buAutoNum type="arabicPeriod"/>
            </a:pPr>
            <a:endParaRPr lang="en-US" sz="1500" dirty="0">
              <a:solidFill>
                <a:srgbClr val="202124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Content Creation &amp; Journalism</a:t>
            </a:r>
            <a:br>
              <a:rPr lang="en-US" sz="1500" dirty="0">
                <a:latin typeface="+mj-lt"/>
              </a:rPr>
            </a:br>
            <a:r>
              <a:rPr lang="en-US" sz="1500" b="0" i="0" dirty="0">
                <a:solidFill>
                  <a:srgbClr val="202124"/>
                </a:solidFill>
                <a:effectLst/>
                <a:latin typeface="+mj-lt"/>
              </a:rPr>
              <a:t>Helps writers, journalists, and bloggers produce polished, grammatically correct content.</a:t>
            </a:r>
            <a:endParaRPr lang="en-US" sz="15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68A0E-81D1-2EDE-6B4C-A90E8A78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859118" y="599419"/>
            <a:ext cx="542576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Conlusion</a:t>
            </a:r>
            <a:endParaRPr sz="4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07D706A-3833-AB7C-2CA0-DB8C9BAB5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076" y="1441219"/>
            <a:ext cx="5786438" cy="16716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202124"/>
                </a:solidFill>
                <a:effectLst/>
                <a:latin typeface="+mj-lt"/>
              </a:rPr>
              <a:t>SpellSetu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 revolutionizes spell and grammar correction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j-lt"/>
              </a:rPr>
              <a:t>by combining NLP, phonetic similarity, and linguistic rules.</a:t>
            </a:r>
          </a:p>
          <a:p>
            <a:pPr marL="139700" indent="0"/>
            <a:endParaRPr lang="en-US" sz="16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Enhances text accuracy and readability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j-lt"/>
              </a:rPr>
              <a:t> through context-aware suggestions and multilingual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Bridges the gap between human communication and AI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j-lt"/>
              </a:rPr>
              <a:t>, ensuring seamless, intelligent text correction.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+mj-lt"/>
              </a:rPr>
              <a:t>A step towards smarter, more adaptive language processing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j-lt"/>
              </a:rPr>
              <a:t> for diverse users and applications.</a:t>
            </a:r>
            <a:endParaRPr lang="en-IN" sz="1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2B25A-1D31-5945-9109-858CC316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>
            <a:spLocks/>
          </p:cNvSpPr>
          <p:nvPr/>
        </p:nvSpPr>
        <p:spPr>
          <a:xfrm>
            <a:off x="2231236" y="1972531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en-IN" sz="5400" dirty="0"/>
              <a:t>Thank You!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8E9AE9-1CA1-7D97-E672-15AAD6C5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2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  <a:stCxn id="305" idx="1"/>
          </p:cNvCxnSpPr>
          <p:nvPr/>
        </p:nvCxnSpPr>
        <p:spPr>
          <a:xfrm rot="10800000">
            <a:off x="-103531" y="2469442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844868" y="1337824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1479168" y="1154974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73344" y="2286592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83869" y="2286592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4087868" y="1154974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201269" y="2286592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696568" y="1154974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1373024" y="15766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4014325" y="15631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618226" y="15631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Features</a:t>
            </a:r>
            <a:endParaRPr dirty="0"/>
          </a:p>
        </p:txBody>
      </p:sp>
      <p:cxnSp>
        <p:nvCxnSpPr>
          <p:cNvPr id="32" name="Google Shape;306;p35">
            <a:extLst>
              <a:ext uri="{FF2B5EF4-FFF2-40B4-BE49-F238E27FC236}">
                <a16:creationId xmlns:a16="http://schemas.microsoft.com/office/drawing/2014/main" id="{11F9B5DC-F7AC-46DD-2872-39E6C246C36E}"/>
              </a:ext>
            </a:extLst>
          </p:cNvPr>
          <p:cNvCxnSpPr>
            <a:stCxn id="33" idx="3"/>
          </p:cNvCxnSpPr>
          <p:nvPr/>
        </p:nvCxnSpPr>
        <p:spPr>
          <a:xfrm>
            <a:off x="1844868" y="372799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07;p35">
            <a:extLst>
              <a:ext uri="{FF2B5EF4-FFF2-40B4-BE49-F238E27FC236}">
                <a16:creationId xmlns:a16="http://schemas.microsoft.com/office/drawing/2014/main" id="{6995778A-6FFA-C25D-C3B8-D80205F4E6BB}"/>
              </a:ext>
            </a:extLst>
          </p:cNvPr>
          <p:cNvSpPr txBox="1">
            <a:spLocks/>
          </p:cNvSpPr>
          <p:nvPr/>
        </p:nvSpPr>
        <p:spPr>
          <a:xfrm>
            <a:off x="1479168" y="354514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34" name="Google Shape;315;p35">
            <a:extLst>
              <a:ext uri="{FF2B5EF4-FFF2-40B4-BE49-F238E27FC236}">
                <a16:creationId xmlns:a16="http://schemas.microsoft.com/office/drawing/2014/main" id="{5D220E57-5C0F-14CB-6B48-402D4E8CC350}"/>
              </a:ext>
            </a:extLst>
          </p:cNvPr>
          <p:cNvSpPr txBox="1">
            <a:spLocks/>
          </p:cNvSpPr>
          <p:nvPr/>
        </p:nvSpPr>
        <p:spPr>
          <a:xfrm>
            <a:off x="4087868" y="354514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35" name="Google Shape;318;p35">
            <a:extLst>
              <a:ext uri="{FF2B5EF4-FFF2-40B4-BE49-F238E27FC236}">
                <a16:creationId xmlns:a16="http://schemas.microsoft.com/office/drawing/2014/main" id="{49E0AE3C-66EE-ED87-2449-AFA148669C34}"/>
              </a:ext>
            </a:extLst>
          </p:cNvPr>
          <p:cNvSpPr txBox="1">
            <a:spLocks/>
          </p:cNvSpPr>
          <p:nvPr/>
        </p:nvSpPr>
        <p:spPr>
          <a:xfrm>
            <a:off x="6696568" y="354514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36" name="Google Shape;319;p35">
            <a:extLst>
              <a:ext uri="{FF2B5EF4-FFF2-40B4-BE49-F238E27FC236}">
                <a16:creationId xmlns:a16="http://schemas.microsoft.com/office/drawing/2014/main" id="{41B3607A-0A0B-3954-09C8-7B3E73F15D26}"/>
              </a:ext>
            </a:extLst>
          </p:cNvPr>
          <p:cNvSpPr txBox="1">
            <a:spLocks/>
          </p:cNvSpPr>
          <p:nvPr/>
        </p:nvSpPr>
        <p:spPr>
          <a:xfrm>
            <a:off x="1348268" y="3958439"/>
            <a:ext cx="2305500" cy="74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IN" dirty="0"/>
              <a:t>Performance Evaluation</a:t>
            </a:r>
          </a:p>
        </p:txBody>
      </p:sp>
      <p:sp>
        <p:nvSpPr>
          <p:cNvPr id="37" name="Google Shape;322;p35">
            <a:extLst>
              <a:ext uri="{FF2B5EF4-FFF2-40B4-BE49-F238E27FC236}">
                <a16:creationId xmlns:a16="http://schemas.microsoft.com/office/drawing/2014/main" id="{DBDC9B50-0007-7FDD-DCD2-767F52FA116D}"/>
              </a:ext>
            </a:extLst>
          </p:cNvPr>
          <p:cNvSpPr txBox="1">
            <a:spLocks/>
          </p:cNvSpPr>
          <p:nvPr/>
        </p:nvSpPr>
        <p:spPr>
          <a:xfrm>
            <a:off x="3978092" y="3953339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IN" dirty="0"/>
              <a:t>Key Applications/takeaways</a:t>
            </a:r>
          </a:p>
        </p:txBody>
      </p:sp>
      <p:sp>
        <p:nvSpPr>
          <p:cNvPr id="38" name="Google Shape;324;p35">
            <a:extLst>
              <a:ext uri="{FF2B5EF4-FFF2-40B4-BE49-F238E27FC236}">
                <a16:creationId xmlns:a16="http://schemas.microsoft.com/office/drawing/2014/main" id="{7DB04EC4-AEB1-B056-46C1-AEF116C88B41}"/>
              </a:ext>
            </a:extLst>
          </p:cNvPr>
          <p:cNvSpPr txBox="1">
            <a:spLocks/>
          </p:cNvSpPr>
          <p:nvPr/>
        </p:nvSpPr>
        <p:spPr>
          <a:xfrm>
            <a:off x="6607916" y="3963537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IN" dirty="0"/>
              <a:t>Conclusion</a:t>
            </a:r>
          </a:p>
        </p:txBody>
      </p:sp>
      <p:sp>
        <p:nvSpPr>
          <p:cNvPr id="39" name="Google Shape;319;p35">
            <a:extLst>
              <a:ext uri="{FF2B5EF4-FFF2-40B4-BE49-F238E27FC236}">
                <a16:creationId xmlns:a16="http://schemas.microsoft.com/office/drawing/2014/main" id="{82A330CF-8697-6014-F3F8-4434FB3A5517}"/>
              </a:ext>
            </a:extLst>
          </p:cNvPr>
          <p:cNvSpPr txBox="1">
            <a:spLocks/>
          </p:cNvSpPr>
          <p:nvPr/>
        </p:nvSpPr>
        <p:spPr>
          <a:xfrm>
            <a:off x="852969" y="2503362"/>
            <a:ext cx="2629824" cy="66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IN" dirty="0"/>
              <a:t>How </a:t>
            </a:r>
            <a:r>
              <a:rPr lang="en-IN" dirty="0" err="1"/>
              <a:t>SpellSetu</a:t>
            </a:r>
            <a:r>
              <a:rPr lang="en-IN" dirty="0"/>
              <a:t> works?</a:t>
            </a:r>
          </a:p>
        </p:txBody>
      </p:sp>
      <p:sp>
        <p:nvSpPr>
          <p:cNvPr id="40" name="Google Shape;319;p35">
            <a:extLst>
              <a:ext uri="{FF2B5EF4-FFF2-40B4-BE49-F238E27FC236}">
                <a16:creationId xmlns:a16="http://schemas.microsoft.com/office/drawing/2014/main" id="{CE57ADD5-B721-750D-A4AA-4995B9E960E6}"/>
              </a:ext>
            </a:extLst>
          </p:cNvPr>
          <p:cNvSpPr txBox="1">
            <a:spLocks/>
          </p:cNvSpPr>
          <p:nvPr/>
        </p:nvSpPr>
        <p:spPr>
          <a:xfrm>
            <a:off x="3482793" y="277896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IN" dirty="0"/>
              <a:t>Technology Stack</a:t>
            </a:r>
          </a:p>
        </p:txBody>
      </p:sp>
      <p:sp>
        <p:nvSpPr>
          <p:cNvPr id="41" name="Google Shape;319;p35">
            <a:extLst>
              <a:ext uri="{FF2B5EF4-FFF2-40B4-BE49-F238E27FC236}">
                <a16:creationId xmlns:a16="http://schemas.microsoft.com/office/drawing/2014/main" id="{B627BEB2-5FA9-FED7-A4BD-A3B9616FEFCE}"/>
              </a:ext>
            </a:extLst>
          </p:cNvPr>
          <p:cNvSpPr txBox="1">
            <a:spLocks/>
          </p:cNvSpPr>
          <p:nvPr/>
        </p:nvSpPr>
        <p:spPr>
          <a:xfrm>
            <a:off x="6112617" y="2764246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IN" dirty="0"/>
              <a:t>Prototype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197DB8C-13F4-E82D-C78B-757FC8C2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2080574" y="599419"/>
            <a:ext cx="659193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PROBLEM STATEMENT</a:t>
            </a:r>
            <a:endParaRPr sz="3200"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889313" y="2017032"/>
            <a:ext cx="7668899" cy="2527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2400" dirty="0"/>
              <a:t>Spelling and word usage correction (English and</a:t>
            </a:r>
          </a:p>
          <a:p>
            <a:pPr marL="139700" indent="0"/>
            <a:r>
              <a:rPr lang="en-US" sz="2400" dirty="0"/>
              <a:t>Hindi), Develop a model to identify and correct</a:t>
            </a:r>
          </a:p>
          <a:p>
            <a:pPr marL="139700" indent="0"/>
            <a:r>
              <a:rPr lang="en-US" sz="2400" dirty="0"/>
              <a:t>spelling mistakes and inappropriate word usage</a:t>
            </a:r>
          </a:p>
          <a:p>
            <a:pPr marL="139700" indent="0"/>
            <a:r>
              <a:rPr lang="en-US" sz="2400" dirty="0"/>
              <a:t>while understanding sentence context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350D0D-6EED-1A20-F569-74298FEB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660" name="Google Shape;660;p53"/>
          <p:cNvSpPr txBox="1"/>
          <p:nvPr/>
        </p:nvSpPr>
        <p:spPr>
          <a:xfrm>
            <a:off x="703973" y="1017725"/>
            <a:ext cx="7717651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SpellSetu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r>
              <a:rPr lang="en-US" dirty="0"/>
              <a:t>✔</a:t>
            </a:r>
            <a:r>
              <a:rPr lang="en-US" b="1" dirty="0"/>
              <a:t> </a:t>
            </a:r>
            <a:r>
              <a:rPr lang="en-US" dirty="0" err="1"/>
              <a:t>SpellSetu</a:t>
            </a:r>
            <a:r>
              <a:rPr lang="en-US" dirty="0"/>
              <a:t> is an AI-driven </a:t>
            </a:r>
            <a:r>
              <a:rPr lang="en-US" b="1" dirty="0"/>
              <a:t>bilingual spell and context correction system </a:t>
            </a:r>
            <a:r>
              <a:rPr lang="en-US" dirty="0"/>
              <a:t>that</a:t>
            </a:r>
          </a:p>
          <a:p>
            <a:r>
              <a:rPr lang="en-US" dirty="0"/>
              <a:t>enhances text accuracy in both English and Hindi.</a:t>
            </a:r>
          </a:p>
          <a:p>
            <a:r>
              <a:rPr lang="en-US" dirty="0"/>
              <a:t>✔ It goes beyond basic spell-checking by </a:t>
            </a:r>
            <a:r>
              <a:rPr lang="en-US" b="1" dirty="0"/>
              <a:t>understanding the sentence structure</a:t>
            </a:r>
            <a:r>
              <a:rPr lang="en-US" dirty="0"/>
              <a:t> </a:t>
            </a:r>
            <a:r>
              <a:rPr lang="en-US" b="1" dirty="0"/>
              <a:t>and meaning </a:t>
            </a:r>
            <a:r>
              <a:rPr lang="en-US" dirty="0"/>
              <a:t>to suggest the most appropriate corrections.</a:t>
            </a:r>
          </a:p>
          <a:p>
            <a:r>
              <a:rPr lang="en-US" dirty="0"/>
              <a:t>✔ Many of us rely on spell-checkers while writing but most fail to detect </a:t>
            </a:r>
            <a:r>
              <a:rPr lang="en-US" b="1" dirty="0"/>
              <a:t>context-based errors.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Why is it important?</a:t>
            </a:r>
          </a:p>
          <a:p>
            <a:endParaRPr lang="en-US" b="1" dirty="0"/>
          </a:p>
          <a:p>
            <a:r>
              <a:rPr lang="en-US" dirty="0"/>
              <a:t>✔ In a multilingual country like India, users often switch between languages, making</a:t>
            </a:r>
          </a:p>
          <a:p>
            <a:r>
              <a:rPr lang="en-US" b="1" dirty="0"/>
              <a:t>context-aware spell correction crucial.</a:t>
            </a:r>
          </a:p>
          <a:p>
            <a:r>
              <a:rPr lang="en-US" dirty="0"/>
              <a:t>✔ Traditional spell-checkers focus only on </a:t>
            </a:r>
            <a:r>
              <a:rPr lang="en-US" b="1" dirty="0"/>
              <a:t>basic dictionary matches</a:t>
            </a:r>
            <a:r>
              <a:rPr lang="en-US" dirty="0"/>
              <a:t>, whereas</a:t>
            </a:r>
          </a:p>
          <a:p>
            <a:r>
              <a:rPr lang="en-US" dirty="0" err="1"/>
              <a:t>SpellSetu</a:t>
            </a:r>
            <a:r>
              <a:rPr lang="en-US" dirty="0"/>
              <a:t> provides </a:t>
            </a:r>
            <a:r>
              <a:rPr lang="en-US" b="1" dirty="0"/>
              <a:t>smarter, contextually relevant corrections</a:t>
            </a:r>
            <a:r>
              <a:rPr lang="en-US" dirty="0"/>
              <a:t>.</a:t>
            </a:r>
          </a:p>
          <a:p>
            <a:r>
              <a:rPr lang="en-US" dirty="0"/>
              <a:t>✔ Helps students, writers, professionals, and businesses </a:t>
            </a:r>
            <a:r>
              <a:rPr lang="en-US" b="1" dirty="0"/>
              <a:t>communicate more</a:t>
            </a:r>
          </a:p>
          <a:p>
            <a:r>
              <a:rPr lang="en-US" b="1" dirty="0"/>
              <a:t>effectively</a:t>
            </a:r>
            <a:r>
              <a:rPr lang="en-US" dirty="0"/>
              <a:t> by eliminating spelling and grammatical mistakes.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3AA6BB-D331-D931-2390-2A352967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FEATURES</a:t>
            </a:r>
            <a:endParaRPr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 with both </a:t>
            </a:r>
            <a:r>
              <a:rPr lang="en-US" b="1" dirty="0"/>
              <a:t>English and Hindi.</a:t>
            </a:r>
            <a:endParaRPr b="1"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Combines </a:t>
            </a:r>
            <a:r>
              <a:rPr lang="en-US" b="1" dirty="0"/>
              <a:t>dictionary-based </a:t>
            </a:r>
            <a:r>
              <a:rPr lang="en-US" dirty="0"/>
              <a:t>and </a:t>
            </a:r>
            <a:r>
              <a:rPr lang="en-US" b="1" dirty="0"/>
              <a:t>contextual AI models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Bilingual Support</a:t>
            </a:r>
            <a:endParaRPr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Hybrid Correction Approach</a:t>
            </a:r>
            <a:endParaRPr dirty="0"/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Performance Evaluation</a:t>
            </a:r>
            <a:endParaRPr dirty="0"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1103963" y="3625800"/>
            <a:ext cx="345000" cy="343975"/>
            <a:chOff x="1799738" y="3074500"/>
            <a:chExt cx="345000" cy="343975"/>
          </a:xfrm>
        </p:grpSpPr>
        <p:sp>
          <p:nvSpPr>
            <p:cNvPr id="344" name="Google Shape;344;p37"/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7"/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53" name="Google Shape;353;p37"/>
            <p:cNvSpPr/>
            <p:nvPr/>
          </p:nvSpPr>
          <p:spPr>
            <a:xfrm>
              <a:off x="5768088" y="2747750"/>
              <a:ext cx="70500" cy="70500"/>
            </a:xfrm>
            <a:custGeom>
              <a:avLst/>
              <a:gdLst/>
              <a:ahLst/>
              <a:cxnLst/>
              <a:rect l="l" t="t" r="r" b="b"/>
              <a:pathLst>
                <a:path w="2820" h="2820" extrusionOk="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5596113" y="2565000"/>
              <a:ext cx="244525" cy="300150"/>
            </a:xfrm>
            <a:custGeom>
              <a:avLst/>
              <a:gdLst/>
              <a:ahLst/>
              <a:cxnLst/>
              <a:rect l="l" t="t" r="r" b="b"/>
              <a:pathLst>
                <a:path w="9781" h="12006" extrusionOk="0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5661213" y="2619600"/>
              <a:ext cx="100500" cy="14900"/>
            </a:xfrm>
            <a:custGeom>
              <a:avLst/>
              <a:gdLst/>
              <a:ahLst/>
              <a:cxnLst/>
              <a:rect l="l" t="t" r="r" b="b"/>
              <a:pathLst>
                <a:path w="4020" h="596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5688888" y="2663425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732713" y="2520150"/>
              <a:ext cx="157150" cy="158175"/>
            </a:xfrm>
            <a:custGeom>
              <a:avLst/>
              <a:gdLst/>
              <a:ahLst/>
              <a:cxnLst/>
              <a:rect l="l" t="t" r="r" b="b"/>
              <a:pathLst>
                <a:path w="6286" h="6327" extrusionOk="0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787313" y="2575525"/>
              <a:ext cx="48975" cy="48450"/>
            </a:xfrm>
            <a:custGeom>
              <a:avLst/>
              <a:gdLst/>
              <a:ahLst/>
              <a:cxnLst/>
              <a:rect l="l" t="t" r="r" b="b"/>
              <a:pathLst>
                <a:path w="1959" h="1938" extrusionOk="0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780913" y="2570400"/>
              <a:ext cx="17950" cy="15150"/>
            </a:xfrm>
            <a:custGeom>
              <a:avLst/>
              <a:gdLst/>
              <a:ahLst/>
              <a:cxnLst/>
              <a:rect l="l" t="t" r="r" b="b"/>
              <a:pathLst>
                <a:path w="718" h="606" extrusionOk="0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824488" y="261422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62" name="Google Shape;362;p37"/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38;p37">
            <a:extLst>
              <a:ext uri="{FF2B5EF4-FFF2-40B4-BE49-F238E27FC236}">
                <a16:creationId xmlns:a16="http://schemas.microsoft.com/office/drawing/2014/main" id="{9AC5CE28-2F9C-C8E7-DCE9-D052AD7AB562}"/>
              </a:ext>
            </a:extLst>
          </p:cNvPr>
          <p:cNvSpPr txBox="1">
            <a:spLocks/>
          </p:cNvSpPr>
          <p:nvPr/>
        </p:nvSpPr>
        <p:spPr>
          <a:xfrm>
            <a:off x="1731050" y="3969775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dirty="0"/>
              <a:t>Uses </a:t>
            </a:r>
            <a:r>
              <a:rPr lang="en-US" b="1" dirty="0"/>
              <a:t>synthetic error generation </a:t>
            </a:r>
            <a:r>
              <a:rPr lang="en-US" dirty="0"/>
              <a:t>for testing accuracy.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E878-34BD-3960-D8D3-B0C92DB2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83" y="244079"/>
            <a:ext cx="2278107" cy="4688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2FCDD-768F-6D30-CAF6-61236605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964" y="4110884"/>
            <a:ext cx="1401908" cy="14019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2593875" y="35265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1984275" y="238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1374675" y="120922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618750" y="3690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HOW </a:t>
            </a:r>
            <a:r>
              <a:rPr lang="en-IN" sz="3600" dirty="0" err="1"/>
              <a:t>SpellSetu</a:t>
            </a:r>
            <a:r>
              <a:rPr lang="en-IN" sz="3600" dirty="0"/>
              <a:t> WORKS?</a:t>
            </a:r>
            <a:endParaRPr sz="3600"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subTitle" idx="1"/>
          </p:nvPr>
        </p:nvSpPr>
        <p:spPr>
          <a:xfrm>
            <a:off x="2032349" y="1565625"/>
            <a:ext cx="5650811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Identifies words using a predefined </a:t>
            </a:r>
            <a:r>
              <a:rPr lang="en-US" b="1" dirty="0"/>
              <a:t>English-Hindi dictionary</a:t>
            </a:r>
            <a:r>
              <a:rPr lang="en-US" dirty="0"/>
              <a:t>. Uses </a:t>
            </a:r>
            <a:r>
              <a:rPr lang="en-US" b="1" dirty="0"/>
              <a:t>Jaro-Winkler similarity </a:t>
            </a:r>
            <a:r>
              <a:rPr lang="en-US" dirty="0"/>
              <a:t>to find closest matching words.</a:t>
            </a:r>
          </a:p>
        </p:txBody>
      </p:sp>
      <p:sp>
        <p:nvSpPr>
          <p:cNvPr id="467" name="Google Shape;467;p45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Utilizes </a:t>
            </a:r>
            <a:r>
              <a:rPr lang="en-US" b="1" dirty="0"/>
              <a:t>XLM-</a:t>
            </a:r>
            <a:r>
              <a:rPr lang="en-US" b="1" dirty="0" err="1"/>
              <a:t>RoBERTa</a:t>
            </a:r>
            <a:r>
              <a:rPr lang="en-US" dirty="0"/>
              <a:t> (multilingual deep learning model) to choose the best correction based on </a:t>
            </a:r>
            <a:r>
              <a:rPr lang="en-US" b="1" dirty="0"/>
              <a:t>sentence context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Compares corrected output with expected sentence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measure </a:t>
            </a:r>
            <a:r>
              <a:rPr lang="en-US" b="1" dirty="0"/>
              <a:t>word-level accuracy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Step-1: Dictionary-Based Correction</a:t>
            </a:r>
            <a:endParaRPr dirty="0"/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Step-2: Context-Aware Refinement</a:t>
            </a:r>
            <a:endParaRPr dirty="0"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517245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3: Accuracy Evaluation</a:t>
            </a:r>
            <a:endParaRPr dirty="0"/>
          </a:p>
        </p:txBody>
      </p:sp>
      <p:grpSp>
        <p:nvGrpSpPr>
          <p:cNvPr id="472" name="Google Shape;472;p45"/>
          <p:cNvGrpSpPr/>
          <p:nvPr/>
        </p:nvGrpSpPr>
        <p:grpSpPr>
          <a:xfrm>
            <a:off x="2103113" y="2467625"/>
            <a:ext cx="278600" cy="345000"/>
            <a:chOff x="2532463" y="3657550"/>
            <a:chExt cx="278600" cy="345000"/>
          </a:xfrm>
        </p:grpSpPr>
        <p:sp>
          <p:nvSpPr>
            <p:cNvPr id="473" name="Google Shape;473;p45"/>
            <p:cNvSpPr/>
            <p:nvPr/>
          </p:nvSpPr>
          <p:spPr>
            <a:xfrm>
              <a:off x="2752363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2708538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2598588" y="3950225"/>
              <a:ext cx="58725" cy="52325"/>
            </a:xfrm>
            <a:custGeom>
              <a:avLst/>
              <a:gdLst/>
              <a:ahLst/>
              <a:cxnLst/>
              <a:rect l="l" t="t" r="r" b="b"/>
              <a:pathLst>
                <a:path w="2349" h="2093" extrusionOk="0">
                  <a:moveTo>
                    <a:pt x="1" y="1"/>
                  </a:moveTo>
                  <a:lnTo>
                    <a:pt x="1" y="1795"/>
                  </a:lnTo>
                  <a:cubicBezTo>
                    <a:pt x="1" y="1918"/>
                    <a:pt x="83" y="2051"/>
                    <a:pt x="216" y="2051"/>
                  </a:cubicBezTo>
                  <a:cubicBezTo>
                    <a:pt x="257" y="2072"/>
                    <a:pt x="288" y="2082"/>
                    <a:pt x="313" y="2082"/>
                  </a:cubicBezTo>
                  <a:cubicBezTo>
                    <a:pt x="339" y="2082"/>
                    <a:pt x="359" y="2072"/>
                    <a:pt x="380" y="2051"/>
                  </a:cubicBezTo>
                  <a:lnTo>
                    <a:pt x="1200" y="1836"/>
                  </a:lnTo>
                  <a:lnTo>
                    <a:pt x="1969" y="2051"/>
                  </a:lnTo>
                  <a:cubicBezTo>
                    <a:pt x="2010" y="2092"/>
                    <a:pt x="2010" y="2092"/>
                    <a:pt x="2051" y="2092"/>
                  </a:cubicBezTo>
                  <a:cubicBezTo>
                    <a:pt x="2133" y="2092"/>
                    <a:pt x="2266" y="2051"/>
                    <a:pt x="2307" y="1918"/>
                  </a:cubicBezTo>
                  <a:cubicBezTo>
                    <a:pt x="2348" y="1877"/>
                    <a:pt x="2348" y="1836"/>
                    <a:pt x="2348" y="1795"/>
                  </a:cubicBezTo>
                  <a:lnTo>
                    <a:pt x="2348" y="1"/>
                  </a:lnTo>
                  <a:lnTo>
                    <a:pt x="1754" y="1"/>
                  </a:lnTo>
                  <a:lnTo>
                    <a:pt x="1754" y="1405"/>
                  </a:lnTo>
                  <a:lnTo>
                    <a:pt x="1241" y="1231"/>
                  </a:lnTo>
                  <a:lnTo>
                    <a:pt x="1108" y="1231"/>
                  </a:lnTo>
                  <a:lnTo>
                    <a:pt x="595" y="140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2532463" y="3657550"/>
              <a:ext cx="278600" cy="300150"/>
            </a:xfrm>
            <a:custGeom>
              <a:avLst/>
              <a:gdLst/>
              <a:ahLst/>
              <a:cxnLst/>
              <a:rect l="l" t="t" r="r" b="b"/>
              <a:pathLst>
                <a:path w="11144" h="12006" extrusionOk="0">
                  <a:moveTo>
                    <a:pt x="9606" y="595"/>
                  </a:moveTo>
                  <a:cubicBezTo>
                    <a:pt x="10119" y="595"/>
                    <a:pt x="10549" y="1026"/>
                    <a:pt x="10549" y="1539"/>
                  </a:cubicBezTo>
                  <a:lnTo>
                    <a:pt x="10549" y="10509"/>
                  </a:lnTo>
                  <a:cubicBezTo>
                    <a:pt x="10549" y="11021"/>
                    <a:pt x="10119" y="11400"/>
                    <a:pt x="9606" y="11400"/>
                  </a:cubicBezTo>
                  <a:lnTo>
                    <a:pt x="2000" y="11400"/>
                  </a:lnTo>
                  <a:cubicBezTo>
                    <a:pt x="1702" y="11400"/>
                    <a:pt x="1487" y="11195"/>
                    <a:pt x="1487" y="10888"/>
                  </a:cubicBezTo>
                  <a:lnTo>
                    <a:pt x="1487" y="10252"/>
                  </a:lnTo>
                  <a:lnTo>
                    <a:pt x="2051" y="10252"/>
                  </a:lnTo>
                  <a:cubicBezTo>
                    <a:pt x="2215" y="10252"/>
                    <a:pt x="2348" y="10170"/>
                    <a:pt x="2389" y="9996"/>
                  </a:cubicBezTo>
                  <a:cubicBezTo>
                    <a:pt x="2389" y="9822"/>
                    <a:pt x="2256" y="9658"/>
                    <a:pt x="2092" y="9658"/>
                  </a:cubicBezTo>
                  <a:lnTo>
                    <a:pt x="1487" y="9658"/>
                  </a:lnTo>
                  <a:lnTo>
                    <a:pt x="1487" y="7648"/>
                  </a:lnTo>
                  <a:lnTo>
                    <a:pt x="2051" y="7648"/>
                  </a:lnTo>
                  <a:cubicBezTo>
                    <a:pt x="2215" y="7648"/>
                    <a:pt x="2348" y="7556"/>
                    <a:pt x="2389" y="7392"/>
                  </a:cubicBezTo>
                  <a:cubicBezTo>
                    <a:pt x="2389" y="7218"/>
                    <a:pt x="2256" y="7044"/>
                    <a:pt x="2092" y="7044"/>
                  </a:cubicBezTo>
                  <a:lnTo>
                    <a:pt x="1487" y="7044"/>
                  </a:lnTo>
                  <a:lnTo>
                    <a:pt x="1487" y="4993"/>
                  </a:lnTo>
                  <a:lnTo>
                    <a:pt x="2051" y="4993"/>
                  </a:lnTo>
                  <a:cubicBezTo>
                    <a:pt x="2215" y="4993"/>
                    <a:pt x="2348" y="4911"/>
                    <a:pt x="2389" y="4788"/>
                  </a:cubicBezTo>
                  <a:cubicBezTo>
                    <a:pt x="2389" y="4573"/>
                    <a:pt x="2256" y="4440"/>
                    <a:pt x="2092" y="4440"/>
                  </a:cubicBezTo>
                  <a:lnTo>
                    <a:pt x="1487" y="4440"/>
                  </a:lnTo>
                  <a:lnTo>
                    <a:pt x="1487" y="2389"/>
                  </a:lnTo>
                  <a:lnTo>
                    <a:pt x="2051" y="2389"/>
                  </a:lnTo>
                  <a:cubicBezTo>
                    <a:pt x="2215" y="2389"/>
                    <a:pt x="2348" y="2307"/>
                    <a:pt x="2389" y="2133"/>
                  </a:cubicBezTo>
                  <a:cubicBezTo>
                    <a:pt x="2389" y="1969"/>
                    <a:pt x="2256" y="1795"/>
                    <a:pt x="2092" y="1795"/>
                  </a:cubicBezTo>
                  <a:lnTo>
                    <a:pt x="1487" y="1795"/>
                  </a:lnTo>
                  <a:lnTo>
                    <a:pt x="1487" y="1108"/>
                  </a:lnTo>
                  <a:cubicBezTo>
                    <a:pt x="1487" y="811"/>
                    <a:pt x="1702" y="595"/>
                    <a:pt x="2000" y="595"/>
                  </a:cubicBezTo>
                  <a:close/>
                  <a:moveTo>
                    <a:pt x="2000" y="1"/>
                  </a:moveTo>
                  <a:cubicBezTo>
                    <a:pt x="1405" y="1"/>
                    <a:pt x="893" y="513"/>
                    <a:pt x="893" y="1108"/>
                  </a:cubicBezTo>
                  <a:lnTo>
                    <a:pt x="893" y="1795"/>
                  </a:lnTo>
                  <a:lnTo>
                    <a:pt x="339" y="1795"/>
                  </a:lnTo>
                  <a:cubicBezTo>
                    <a:pt x="165" y="1795"/>
                    <a:pt x="42" y="1918"/>
                    <a:pt x="42" y="2051"/>
                  </a:cubicBezTo>
                  <a:cubicBezTo>
                    <a:pt x="1" y="2266"/>
                    <a:pt x="165" y="2389"/>
                    <a:pt x="339" y="2389"/>
                  </a:cubicBezTo>
                  <a:lnTo>
                    <a:pt x="893" y="2389"/>
                  </a:lnTo>
                  <a:lnTo>
                    <a:pt x="893" y="4440"/>
                  </a:lnTo>
                  <a:lnTo>
                    <a:pt x="339" y="4440"/>
                  </a:lnTo>
                  <a:cubicBezTo>
                    <a:pt x="165" y="4440"/>
                    <a:pt x="42" y="4532"/>
                    <a:pt x="42" y="4655"/>
                  </a:cubicBezTo>
                  <a:cubicBezTo>
                    <a:pt x="1" y="4870"/>
                    <a:pt x="165" y="4993"/>
                    <a:pt x="339" y="4993"/>
                  </a:cubicBezTo>
                  <a:lnTo>
                    <a:pt x="893" y="4993"/>
                  </a:lnTo>
                  <a:lnTo>
                    <a:pt x="893" y="7044"/>
                  </a:lnTo>
                  <a:lnTo>
                    <a:pt x="339" y="7044"/>
                  </a:lnTo>
                  <a:cubicBezTo>
                    <a:pt x="165" y="7044"/>
                    <a:pt x="42" y="7177"/>
                    <a:pt x="42" y="7300"/>
                  </a:cubicBezTo>
                  <a:cubicBezTo>
                    <a:pt x="1" y="7474"/>
                    <a:pt x="165" y="7648"/>
                    <a:pt x="339" y="7648"/>
                  </a:cubicBezTo>
                  <a:lnTo>
                    <a:pt x="893" y="7648"/>
                  </a:lnTo>
                  <a:lnTo>
                    <a:pt x="893" y="9658"/>
                  </a:lnTo>
                  <a:lnTo>
                    <a:pt x="339" y="9658"/>
                  </a:lnTo>
                  <a:cubicBezTo>
                    <a:pt x="165" y="9658"/>
                    <a:pt x="42" y="9781"/>
                    <a:pt x="42" y="9914"/>
                  </a:cubicBezTo>
                  <a:cubicBezTo>
                    <a:pt x="1" y="10078"/>
                    <a:pt x="165" y="10252"/>
                    <a:pt x="339" y="10252"/>
                  </a:cubicBezTo>
                  <a:lnTo>
                    <a:pt x="893" y="10252"/>
                  </a:lnTo>
                  <a:lnTo>
                    <a:pt x="893" y="10888"/>
                  </a:lnTo>
                  <a:cubicBezTo>
                    <a:pt x="893" y="11534"/>
                    <a:pt x="1405" y="12005"/>
                    <a:pt x="2000" y="12005"/>
                  </a:cubicBezTo>
                  <a:lnTo>
                    <a:pt x="9606" y="12005"/>
                  </a:lnTo>
                  <a:cubicBezTo>
                    <a:pt x="10457" y="12005"/>
                    <a:pt x="11144" y="11318"/>
                    <a:pt x="11144" y="10509"/>
                  </a:cubicBezTo>
                  <a:lnTo>
                    <a:pt x="11144" y="1539"/>
                  </a:lnTo>
                  <a:cubicBezTo>
                    <a:pt x="11144" y="688"/>
                    <a:pt x="10457" y="1"/>
                    <a:pt x="96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2619863" y="3702400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349" y="1"/>
                  </a:moveTo>
                  <a:cubicBezTo>
                    <a:pt x="134" y="1"/>
                    <a:pt x="0" y="17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2092" y="595"/>
                  </a:lnTo>
                  <a:cubicBezTo>
                    <a:pt x="2266" y="595"/>
                    <a:pt x="2399" y="472"/>
                    <a:pt x="2348" y="257"/>
                  </a:cubicBezTo>
                  <a:cubicBezTo>
                    <a:pt x="2348" y="124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2619863" y="3746225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49" y="1"/>
                  </a:moveTo>
                  <a:cubicBezTo>
                    <a:pt x="134" y="1"/>
                    <a:pt x="0" y="16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538" y="421"/>
                    <a:pt x="1497" y="257"/>
                  </a:cubicBezTo>
                  <a:cubicBezTo>
                    <a:pt x="1456" y="124"/>
                    <a:pt x="1323" y="1"/>
                    <a:pt x="12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5"/>
          <p:cNvGrpSpPr/>
          <p:nvPr/>
        </p:nvGrpSpPr>
        <p:grpSpPr>
          <a:xfrm>
            <a:off x="1460838" y="1295038"/>
            <a:ext cx="343950" cy="344675"/>
            <a:chOff x="2509913" y="2520475"/>
            <a:chExt cx="343950" cy="344675"/>
          </a:xfrm>
        </p:grpSpPr>
        <p:sp>
          <p:nvSpPr>
            <p:cNvPr id="480" name="Google Shape;480;p45"/>
            <p:cNvSpPr/>
            <p:nvPr/>
          </p:nvSpPr>
          <p:spPr>
            <a:xfrm>
              <a:off x="2509913" y="2608825"/>
              <a:ext cx="343950" cy="256325"/>
            </a:xfrm>
            <a:custGeom>
              <a:avLst/>
              <a:gdLst/>
              <a:ahLst/>
              <a:cxnLst/>
              <a:rect l="l" t="t" r="r" b="b"/>
              <a:pathLst>
                <a:path w="13758" h="10253" extrusionOk="0">
                  <a:moveTo>
                    <a:pt x="5126" y="8674"/>
                  </a:moveTo>
                  <a:cubicBezTo>
                    <a:pt x="5557" y="8674"/>
                    <a:pt x="5977" y="8848"/>
                    <a:pt x="6326" y="9104"/>
                  </a:cubicBezTo>
                  <a:cubicBezTo>
                    <a:pt x="6233" y="9145"/>
                    <a:pt x="6192" y="9145"/>
                    <a:pt x="6151" y="9186"/>
                  </a:cubicBezTo>
                  <a:cubicBezTo>
                    <a:pt x="5977" y="9319"/>
                    <a:pt x="5854" y="9484"/>
                    <a:pt x="5772" y="9658"/>
                  </a:cubicBezTo>
                  <a:lnTo>
                    <a:pt x="554" y="9658"/>
                  </a:lnTo>
                  <a:lnTo>
                    <a:pt x="554" y="8674"/>
                  </a:lnTo>
                  <a:close/>
                  <a:moveTo>
                    <a:pt x="13153" y="8674"/>
                  </a:moveTo>
                  <a:lnTo>
                    <a:pt x="13153" y="9658"/>
                  </a:lnTo>
                  <a:lnTo>
                    <a:pt x="7945" y="9658"/>
                  </a:lnTo>
                  <a:cubicBezTo>
                    <a:pt x="7822" y="9401"/>
                    <a:pt x="7648" y="9227"/>
                    <a:pt x="7392" y="9104"/>
                  </a:cubicBezTo>
                  <a:cubicBezTo>
                    <a:pt x="7730" y="8848"/>
                    <a:pt x="8161" y="8674"/>
                    <a:pt x="8591" y="8674"/>
                  </a:cubicBezTo>
                  <a:close/>
                  <a:moveTo>
                    <a:pt x="298" y="1"/>
                  </a:moveTo>
                  <a:cubicBezTo>
                    <a:pt x="134" y="1"/>
                    <a:pt x="1" y="134"/>
                    <a:pt x="1" y="298"/>
                  </a:cubicBezTo>
                  <a:lnTo>
                    <a:pt x="1" y="8417"/>
                  </a:lnTo>
                  <a:lnTo>
                    <a:pt x="1" y="9955"/>
                  </a:lnTo>
                  <a:cubicBezTo>
                    <a:pt x="1" y="10129"/>
                    <a:pt x="134" y="10252"/>
                    <a:pt x="298" y="10252"/>
                  </a:cubicBezTo>
                  <a:lnTo>
                    <a:pt x="6028" y="10252"/>
                  </a:lnTo>
                  <a:cubicBezTo>
                    <a:pt x="6151" y="10252"/>
                    <a:pt x="6233" y="10170"/>
                    <a:pt x="6285" y="10037"/>
                  </a:cubicBezTo>
                  <a:lnTo>
                    <a:pt x="6326" y="9996"/>
                  </a:lnTo>
                  <a:cubicBezTo>
                    <a:pt x="6367" y="9873"/>
                    <a:pt x="6408" y="9740"/>
                    <a:pt x="6541" y="9699"/>
                  </a:cubicBezTo>
                  <a:cubicBezTo>
                    <a:pt x="6623" y="9617"/>
                    <a:pt x="6746" y="9576"/>
                    <a:pt x="6879" y="9576"/>
                  </a:cubicBezTo>
                  <a:cubicBezTo>
                    <a:pt x="6961" y="9576"/>
                    <a:pt x="7002" y="9576"/>
                    <a:pt x="7054" y="9617"/>
                  </a:cubicBezTo>
                  <a:cubicBezTo>
                    <a:pt x="7259" y="9658"/>
                    <a:pt x="7392" y="9781"/>
                    <a:pt x="7474" y="9996"/>
                  </a:cubicBezTo>
                  <a:lnTo>
                    <a:pt x="7474" y="10037"/>
                  </a:lnTo>
                  <a:cubicBezTo>
                    <a:pt x="7515" y="10170"/>
                    <a:pt x="7648" y="10252"/>
                    <a:pt x="7771" y="10252"/>
                  </a:cubicBezTo>
                  <a:lnTo>
                    <a:pt x="13461" y="10252"/>
                  </a:lnTo>
                  <a:cubicBezTo>
                    <a:pt x="13625" y="10252"/>
                    <a:pt x="13758" y="10129"/>
                    <a:pt x="13758" y="9955"/>
                  </a:cubicBezTo>
                  <a:lnTo>
                    <a:pt x="13758" y="837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34"/>
                    <a:pt x="13625" y="1"/>
                    <a:pt x="13461" y="1"/>
                  </a:cubicBezTo>
                  <a:lnTo>
                    <a:pt x="9698" y="1"/>
                  </a:lnTo>
                  <a:lnTo>
                    <a:pt x="9698" y="606"/>
                  </a:lnTo>
                  <a:lnTo>
                    <a:pt x="13153" y="606"/>
                  </a:lnTo>
                  <a:lnTo>
                    <a:pt x="13153" y="8079"/>
                  </a:lnTo>
                  <a:lnTo>
                    <a:pt x="8591" y="8079"/>
                  </a:lnTo>
                  <a:cubicBezTo>
                    <a:pt x="8079" y="8079"/>
                    <a:pt x="7566" y="8243"/>
                    <a:pt x="7136" y="8551"/>
                  </a:cubicBezTo>
                  <a:lnTo>
                    <a:pt x="7136" y="3374"/>
                  </a:lnTo>
                  <a:lnTo>
                    <a:pt x="6582" y="3374"/>
                  </a:lnTo>
                  <a:lnTo>
                    <a:pt x="6582" y="8551"/>
                  </a:lnTo>
                  <a:cubicBezTo>
                    <a:pt x="6151" y="8243"/>
                    <a:pt x="5639" y="8079"/>
                    <a:pt x="5085" y="8079"/>
                  </a:cubicBezTo>
                  <a:lnTo>
                    <a:pt x="554" y="8079"/>
                  </a:lnTo>
                  <a:lnTo>
                    <a:pt x="554" y="606"/>
                  </a:lnTo>
                  <a:lnTo>
                    <a:pt x="4019" y="606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2744938" y="2658050"/>
              <a:ext cx="65100" cy="14875"/>
            </a:xfrm>
            <a:custGeom>
              <a:avLst/>
              <a:gdLst/>
              <a:ahLst/>
              <a:cxnLst/>
              <a:rect l="l" t="t" r="r" b="b"/>
              <a:pathLst>
                <a:path w="2604" h="595" extrusionOk="0">
                  <a:moveTo>
                    <a:pt x="297" y="0"/>
                  </a:moveTo>
                  <a:cubicBezTo>
                    <a:pt x="123" y="0"/>
                    <a:pt x="0" y="123"/>
                    <a:pt x="0" y="338"/>
                  </a:cubicBezTo>
                  <a:cubicBezTo>
                    <a:pt x="41" y="472"/>
                    <a:pt x="164" y="595"/>
                    <a:pt x="297" y="595"/>
                  </a:cubicBezTo>
                  <a:lnTo>
                    <a:pt x="2266" y="595"/>
                  </a:lnTo>
                  <a:cubicBezTo>
                    <a:pt x="2471" y="595"/>
                    <a:pt x="2604" y="431"/>
                    <a:pt x="2563" y="256"/>
                  </a:cubicBezTo>
                  <a:cubicBezTo>
                    <a:pt x="2563" y="82"/>
                    <a:pt x="2430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2553738" y="2658050"/>
              <a:ext cx="65125" cy="14875"/>
            </a:xfrm>
            <a:custGeom>
              <a:avLst/>
              <a:gdLst/>
              <a:ahLst/>
              <a:cxnLst/>
              <a:rect l="l" t="t" r="r" b="b"/>
              <a:pathLst>
                <a:path w="2605" h="595" extrusionOk="0">
                  <a:moveTo>
                    <a:pt x="298" y="0"/>
                  </a:moveTo>
                  <a:cubicBezTo>
                    <a:pt x="124" y="0"/>
                    <a:pt x="1" y="123"/>
                    <a:pt x="1" y="338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2266" y="595"/>
                  </a:lnTo>
                  <a:cubicBezTo>
                    <a:pt x="2430" y="595"/>
                    <a:pt x="2604" y="431"/>
                    <a:pt x="2563" y="256"/>
                  </a:cubicBezTo>
                  <a:cubicBezTo>
                    <a:pt x="2522" y="82"/>
                    <a:pt x="2389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2553738" y="2707250"/>
              <a:ext cx="91775" cy="14900"/>
            </a:xfrm>
            <a:custGeom>
              <a:avLst/>
              <a:gdLst/>
              <a:ahLst/>
              <a:cxnLst/>
              <a:rect l="l" t="t" r="r" b="b"/>
              <a:pathLst>
                <a:path w="3671" h="596" extrusionOk="0">
                  <a:moveTo>
                    <a:pt x="298" y="0"/>
                  </a:moveTo>
                  <a:cubicBezTo>
                    <a:pt x="124" y="0"/>
                    <a:pt x="1" y="165"/>
                    <a:pt x="1" y="339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71" y="421"/>
                    <a:pt x="3671" y="257"/>
                  </a:cubicBezTo>
                  <a:cubicBezTo>
                    <a:pt x="3630" y="12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2564513" y="2756200"/>
              <a:ext cx="81000" cy="15150"/>
            </a:xfrm>
            <a:custGeom>
              <a:avLst/>
              <a:gdLst/>
              <a:ahLst/>
              <a:cxnLst/>
              <a:rect l="l" t="t" r="r" b="b"/>
              <a:pathLst>
                <a:path w="3240" h="606" extrusionOk="0">
                  <a:moveTo>
                    <a:pt x="297" y="1"/>
                  </a:moveTo>
                  <a:cubicBezTo>
                    <a:pt x="123" y="1"/>
                    <a:pt x="0" y="175"/>
                    <a:pt x="0" y="349"/>
                  </a:cubicBezTo>
                  <a:cubicBezTo>
                    <a:pt x="41" y="513"/>
                    <a:pt x="164" y="605"/>
                    <a:pt x="338" y="605"/>
                  </a:cubicBezTo>
                  <a:lnTo>
                    <a:pt x="2942" y="605"/>
                  </a:lnTo>
                  <a:cubicBezTo>
                    <a:pt x="3117" y="605"/>
                    <a:pt x="3240" y="431"/>
                    <a:pt x="3240" y="257"/>
                  </a:cubicBezTo>
                  <a:cubicBezTo>
                    <a:pt x="3199" y="134"/>
                    <a:pt x="3076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716988" y="2707250"/>
              <a:ext cx="93050" cy="14900"/>
            </a:xfrm>
            <a:custGeom>
              <a:avLst/>
              <a:gdLst/>
              <a:ahLst/>
              <a:cxnLst/>
              <a:rect l="l" t="t" r="r" b="b"/>
              <a:pathLst>
                <a:path w="3722" h="596" extrusionOk="0">
                  <a:moveTo>
                    <a:pt x="349" y="0"/>
                  </a:moveTo>
                  <a:cubicBezTo>
                    <a:pt x="134" y="0"/>
                    <a:pt x="1" y="165"/>
                    <a:pt x="52" y="339"/>
                  </a:cubicBezTo>
                  <a:cubicBezTo>
                    <a:pt x="52" y="513"/>
                    <a:pt x="175" y="595"/>
                    <a:pt x="349" y="595"/>
                  </a:cubicBezTo>
                  <a:lnTo>
                    <a:pt x="3384" y="595"/>
                  </a:lnTo>
                  <a:cubicBezTo>
                    <a:pt x="3589" y="595"/>
                    <a:pt x="3722" y="421"/>
                    <a:pt x="3681" y="257"/>
                  </a:cubicBezTo>
                  <a:cubicBezTo>
                    <a:pt x="3681" y="123"/>
                    <a:pt x="3548" y="0"/>
                    <a:pt x="3384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716988" y="2756200"/>
              <a:ext cx="82300" cy="15150"/>
            </a:xfrm>
            <a:custGeom>
              <a:avLst/>
              <a:gdLst/>
              <a:ahLst/>
              <a:cxnLst/>
              <a:rect l="l" t="t" r="r" b="b"/>
              <a:pathLst>
                <a:path w="3292" h="606" extrusionOk="0">
                  <a:moveTo>
                    <a:pt x="349" y="1"/>
                  </a:moveTo>
                  <a:cubicBezTo>
                    <a:pt x="134" y="1"/>
                    <a:pt x="1" y="175"/>
                    <a:pt x="52" y="349"/>
                  </a:cubicBezTo>
                  <a:cubicBezTo>
                    <a:pt x="52" y="513"/>
                    <a:pt x="175" y="605"/>
                    <a:pt x="349" y="605"/>
                  </a:cubicBezTo>
                  <a:lnTo>
                    <a:pt x="2953" y="605"/>
                  </a:lnTo>
                  <a:cubicBezTo>
                    <a:pt x="3127" y="605"/>
                    <a:pt x="3291" y="431"/>
                    <a:pt x="3250" y="257"/>
                  </a:cubicBezTo>
                  <a:cubicBezTo>
                    <a:pt x="3209" y="134"/>
                    <a:pt x="3076" y="1"/>
                    <a:pt x="29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548363" y="2520475"/>
              <a:ext cx="267075" cy="179100"/>
            </a:xfrm>
            <a:custGeom>
              <a:avLst/>
              <a:gdLst/>
              <a:ahLst/>
              <a:cxnLst/>
              <a:rect l="l" t="t" r="r" b="b"/>
              <a:pathLst>
                <a:path w="10683" h="7164" extrusionOk="0">
                  <a:moveTo>
                    <a:pt x="5341" y="634"/>
                  </a:moveTo>
                  <a:lnTo>
                    <a:pt x="9483" y="2089"/>
                  </a:lnTo>
                  <a:lnTo>
                    <a:pt x="5341" y="3494"/>
                  </a:lnTo>
                  <a:lnTo>
                    <a:pt x="1200" y="2089"/>
                  </a:lnTo>
                  <a:lnTo>
                    <a:pt x="5341" y="634"/>
                  </a:lnTo>
                  <a:close/>
                  <a:moveTo>
                    <a:pt x="7863" y="3279"/>
                  </a:moveTo>
                  <a:lnTo>
                    <a:pt x="7863" y="5585"/>
                  </a:lnTo>
                  <a:lnTo>
                    <a:pt x="5341" y="6569"/>
                  </a:lnTo>
                  <a:lnTo>
                    <a:pt x="2778" y="5585"/>
                  </a:lnTo>
                  <a:lnTo>
                    <a:pt x="2778" y="3279"/>
                  </a:lnTo>
                  <a:lnTo>
                    <a:pt x="5208" y="4089"/>
                  </a:lnTo>
                  <a:cubicBezTo>
                    <a:pt x="5259" y="4140"/>
                    <a:pt x="5300" y="4140"/>
                    <a:pt x="5341" y="4140"/>
                  </a:cubicBezTo>
                  <a:cubicBezTo>
                    <a:pt x="5382" y="4140"/>
                    <a:pt x="5382" y="4140"/>
                    <a:pt x="5423" y="4089"/>
                  </a:cubicBezTo>
                  <a:lnTo>
                    <a:pt x="7863" y="3279"/>
                  </a:lnTo>
                  <a:close/>
                  <a:moveTo>
                    <a:pt x="5335" y="1"/>
                  </a:moveTo>
                  <a:cubicBezTo>
                    <a:pt x="5298" y="1"/>
                    <a:pt x="5254" y="14"/>
                    <a:pt x="5208" y="39"/>
                  </a:cubicBezTo>
                  <a:lnTo>
                    <a:pt x="216" y="1782"/>
                  </a:lnTo>
                  <a:cubicBezTo>
                    <a:pt x="82" y="1874"/>
                    <a:pt x="0" y="1997"/>
                    <a:pt x="0" y="2171"/>
                  </a:cubicBezTo>
                  <a:cubicBezTo>
                    <a:pt x="41" y="2253"/>
                    <a:pt x="133" y="2346"/>
                    <a:pt x="216" y="2387"/>
                  </a:cubicBezTo>
                  <a:lnTo>
                    <a:pt x="2184" y="3063"/>
                  </a:lnTo>
                  <a:lnTo>
                    <a:pt x="2184" y="5800"/>
                  </a:lnTo>
                  <a:cubicBezTo>
                    <a:pt x="2184" y="5934"/>
                    <a:pt x="2266" y="6016"/>
                    <a:pt x="2389" y="6057"/>
                  </a:cubicBezTo>
                  <a:lnTo>
                    <a:pt x="5208" y="7164"/>
                  </a:lnTo>
                  <a:lnTo>
                    <a:pt x="5423" y="7164"/>
                  </a:lnTo>
                  <a:lnTo>
                    <a:pt x="8283" y="6057"/>
                  </a:lnTo>
                  <a:cubicBezTo>
                    <a:pt x="8376" y="6016"/>
                    <a:pt x="8458" y="5934"/>
                    <a:pt x="8458" y="5800"/>
                  </a:cubicBezTo>
                  <a:lnTo>
                    <a:pt x="8458" y="3063"/>
                  </a:lnTo>
                  <a:lnTo>
                    <a:pt x="10426" y="2387"/>
                  </a:lnTo>
                  <a:cubicBezTo>
                    <a:pt x="10549" y="2346"/>
                    <a:pt x="10590" y="2253"/>
                    <a:pt x="10641" y="2171"/>
                  </a:cubicBezTo>
                  <a:cubicBezTo>
                    <a:pt x="10682" y="1997"/>
                    <a:pt x="10590" y="1874"/>
                    <a:pt x="10467" y="1782"/>
                  </a:cubicBezTo>
                  <a:lnTo>
                    <a:pt x="5423" y="39"/>
                  </a:lnTo>
                  <a:cubicBezTo>
                    <a:pt x="5403" y="14"/>
                    <a:pt x="5372" y="1"/>
                    <a:pt x="5335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5"/>
          <p:cNvGrpSpPr/>
          <p:nvPr/>
        </p:nvGrpSpPr>
        <p:grpSpPr>
          <a:xfrm>
            <a:off x="2680038" y="3640513"/>
            <a:ext cx="343950" cy="288325"/>
            <a:chOff x="7796863" y="2004525"/>
            <a:chExt cx="343950" cy="288325"/>
          </a:xfrm>
        </p:grpSpPr>
        <p:sp>
          <p:nvSpPr>
            <p:cNvPr id="489" name="Google Shape;489;p45"/>
            <p:cNvSpPr/>
            <p:nvPr/>
          </p:nvSpPr>
          <p:spPr>
            <a:xfrm>
              <a:off x="7796863" y="2004525"/>
              <a:ext cx="343950" cy="288325"/>
            </a:xfrm>
            <a:custGeom>
              <a:avLst/>
              <a:gdLst/>
              <a:ahLst/>
              <a:cxnLst/>
              <a:rect l="l" t="t" r="r" b="b"/>
              <a:pathLst>
                <a:path w="13758" h="11533" extrusionOk="0">
                  <a:moveTo>
                    <a:pt x="6582" y="595"/>
                  </a:moveTo>
                  <a:lnTo>
                    <a:pt x="6582" y="8755"/>
                  </a:lnTo>
                  <a:lnTo>
                    <a:pt x="1026" y="8755"/>
                  </a:lnTo>
                  <a:lnTo>
                    <a:pt x="1026" y="1107"/>
                  </a:lnTo>
                  <a:cubicBezTo>
                    <a:pt x="1026" y="851"/>
                    <a:pt x="1282" y="595"/>
                    <a:pt x="1579" y="595"/>
                  </a:cubicBezTo>
                  <a:close/>
                  <a:moveTo>
                    <a:pt x="12179" y="595"/>
                  </a:moveTo>
                  <a:cubicBezTo>
                    <a:pt x="12477" y="595"/>
                    <a:pt x="12733" y="810"/>
                    <a:pt x="12733" y="1107"/>
                  </a:cubicBezTo>
                  <a:lnTo>
                    <a:pt x="12733" y="8755"/>
                  </a:lnTo>
                  <a:lnTo>
                    <a:pt x="7177" y="8755"/>
                  </a:lnTo>
                  <a:lnTo>
                    <a:pt x="7177" y="595"/>
                  </a:lnTo>
                  <a:close/>
                  <a:moveTo>
                    <a:pt x="13163" y="9349"/>
                  </a:moveTo>
                  <a:lnTo>
                    <a:pt x="13163" y="9995"/>
                  </a:lnTo>
                  <a:cubicBezTo>
                    <a:pt x="13163" y="10508"/>
                    <a:pt x="12774" y="10938"/>
                    <a:pt x="12261" y="10938"/>
                  </a:cubicBezTo>
                  <a:lnTo>
                    <a:pt x="1497" y="10938"/>
                  </a:lnTo>
                  <a:cubicBezTo>
                    <a:pt x="985" y="10938"/>
                    <a:pt x="605" y="10508"/>
                    <a:pt x="605" y="9995"/>
                  </a:cubicBezTo>
                  <a:lnTo>
                    <a:pt x="605" y="9349"/>
                  </a:lnTo>
                  <a:close/>
                  <a:moveTo>
                    <a:pt x="1579" y="0"/>
                  </a:moveTo>
                  <a:cubicBezTo>
                    <a:pt x="985" y="0"/>
                    <a:pt x="472" y="513"/>
                    <a:pt x="472" y="1107"/>
                  </a:cubicBezTo>
                  <a:lnTo>
                    <a:pt x="472" y="8755"/>
                  </a:lnTo>
                  <a:lnTo>
                    <a:pt x="298" y="8755"/>
                  </a:lnTo>
                  <a:cubicBezTo>
                    <a:pt x="134" y="8755"/>
                    <a:pt x="0" y="8888"/>
                    <a:pt x="0" y="9052"/>
                  </a:cubicBezTo>
                  <a:lnTo>
                    <a:pt x="0" y="9995"/>
                  </a:lnTo>
                  <a:cubicBezTo>
                    <a:pt x="0" y="10846"/>
                    <a:pt x="687" y="11533"/>
                    <a:pt x="1497" y="11533"/>
                  </a:cubicBezTo>
                  <a:lnTo>
                    <a:pt x="12261" y="11533"/>
                  </a:lnTo>
                  <a:cubicBezTo>
                    <a:pt x="13071" y="11533"/>
                    <a:pt x="13758" y="10846"/>
                    <a:pt x="13758" y="9995"/>
                  </a:cubicBezTo>
                  <a:lnTo>
                    <a:pt x="13758" y="9052"/>
                  </a:lnTo>
                  <a:cubicBezTo>
                    <a:pt x="13758" y="8888"/>
                    <a:pt x="13625" y="8755"/>
                    <a:pt x="13461" y="8755"/>
                  </a:cubicBezTo>
                  <a:lnTo>
                    <a:pt x="13286" y="8755"/>
                  </a:lnTo>
                  <a:lnTo>
                    <a:pt x="13286" y="1107"/>
                  </a:lnTo>
                  <a:cubicBezTo>
                    <a:pt x="13286" y="513"/>
                    <a:pt x="12815" y="0"/>
                    <a:pt x="121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7851463" y="2048350"/>
              <a:ext cx="48975" cy="58700"/>
            </a:xfrm>
            <a:custGeom>
              <a:avLst/>
              <a:gdLst/>
              <a:ahLst/>
              <a:cxnLst/>
              <a:rect l="l" t="t" r="r" b="b"/>
              <a:pathLst>
                <a:path w="1959" h="2348" extrusionOk="0">
                  <a:moveTo>
                    <a:pt x="338" y="0"/>
                  </a:moveTo>
                  <a:cubicBezTo>
                    <a:pt x="164" y="0"/>
                    <a:pt x="41" y="82"/>
                    <a:pt x="41" y="256"/>
                  </a:cubicBezTo>
                  <a:cubicBezTo>
                    <a:pt x="0" y="420"/>
                    <a:pt x="164" y="595"/>
                    <a:pt x="338" y="595"/>
                  </a:cubicBezTo>
                  <a:lnTo>
                    <a:pt x="677" y="595"/>
                  </a:lnTo>
                  <a:lnTo>
                    <a:pt x="677" y="2050"/>
                  </a:lnTo>
                  <a:cubicBezTo>
                    <a:pt x="677" y="2173"/>
                    <a:pt x="810" y="2307"/>
                    <a:pt x="933" y="2348"/>
                  </a:cubicBezTo>
                  <a:cubicBezTo>
                    <a:pt x="1107" y="2348"/>
                    <a:pt x="1281" y="2214"/>
                    <a:pt x="1281" y="2050"/>
                  </a:cubicBezTo>
                  <a:lnTo>
                    <a:pt x="1281" y="595"/>
                  </a:lnTo>
                  <a:lnTo>
                    <a:pt x="1620" y="595"/>
                  </a:lnTo>
                  <a:cubicBezTo>
                    <a:pt x="1794" y="595"/>
                    <a:pt x="1917" y="513"/>
                    <a:pt x="1917" y="338"/>
                  </a:cubicBezTo>
                  <a:cubicBezTo>
                    <a:pt x="1958" y="164"/>
                    <a:pt x="1835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7905788" y="2092175"/>
              <a:ext cx="27950" cy="14875"/>
            </a:xfrm>
            <a:custGeom>
              <a:avLst/>
              <a:gdLst/>
              <a:ahLst/>
              <a:cxnLst/>
              <a:rect l="l" t="t" r="r" b="b"/>
              <a:pathLst>
                <a:path w="1118" h="595" extrusionOk="0">
                  <a:moveTo>
                    <a:pt x="349" y="0"/>
                  </a:moveTo>
                  <a:cubicBezTo>
                    <a:pt x="175" y="0"/>
                    <a:pt x="0" y="164"/>
                    <a:pt x="41" y="338"/>
                  </a:cubicBezTo>
                  <a:cubicBezTo>
                    <a:pt x="41" y="461"/>
                    <a:pt x="216" y="595"/>
                    <a:pt x="349" y="595"/>
                  </a:cubicBezTo>
                  <a:lnTo>
                    <a:pt x="769" y="595"/>
                  </a:lnTo>
                  <a:cubicBezTo>
                    <a:pt x="943" y="595"/>
                    <a:pt x="1118" y="420"/>
                    <a:pt x="1067" y="256"/>
                  </a:cubicBezTo>
                  <a:cubicBezTo>
                    <a:pt x="1026" y="82"/>
                    <a:pt x="902" y="0"/>
                    <a:pt x="7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7851463" y="2135725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8004188" y="2048350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8004188" y="2092175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461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8004188" y="2135725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8004188" y="2179550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7851463" y="2179550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45"/>
          <p:cNvCxnSpPr>
            <a:cxnSpLocks/>
            <a:stCxn id="464" idx="2"/>
          </p:cNvCxnSpPr>
          <p:nvPr/>
        </p:nvCxnSpPr>
        <p:spPr>
          <a:xfrm>
            <a:off x="1632825" y="1725525"/>
            <a:ext cx="0" cy="317565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/>
          <p:cNvCxnSpPr>
            <a:cxnSpLocks/>
            <a:stCxn id="463" idx="2"/>
          </p:cNvCxnSpPr>
          <p:nvPr/>
        </p:nvCxnSpPr>
        <p:spPr>
          <a:xfrm flipH="1">
            <a:off x="2242413" y="2898275"/>
            <a:ext cx="12" cy="200290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/>
          <p:cNvCxnSpPr>
            <a:cxnSpLocks/>
            <a:stCxn id="462" idx="2"/>
          </p:cNvCxnSpPr>
          <p:nvPr/>
        </p:nvCxnSpPr>
        <p:spPr>
          <a:xfrm>
            <a:off x="2852025" y="4042838"/>
            <a:ext cx="0" cy="8583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918A5AE-4FB6-6400-957C-B2C6EFAE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>
            <a:spLocks noGrp="1"/>
          </p:cNvSpPr>
          <p:nvPr>
            <p:ph type="title"/>
          </p:nvPr>
        </p:nvSpPr>
        <p:spPr>
          <a:xfrm>
            <a:off x="720000" y="3693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STACK</a:t>
            </a:r>
            <a:endParaRPr dirty="0"/>
          </a:p>
        </p:txBody>
      </p:sp>
      <p:sp>
        <p:nvSpPr>
          <p:cNvPr id="596" name="Google Shape;596;p48"/>
          <p:cNvSpPr txBox="1">
            <a:spLocks noGrp="1"/>
          </p:cNvSpPr>
          <p:nvPr>
            <p:ph type="body" idx="1"/>
          </p:nvPr>
        </p:nvSpPr>
        <p:spPr>
          <a:xfrm>
            <a:off x="720000" y="838970"/>
            <a:ext cx="7704000" cy="4090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550" b="1" dirty="0"/>
              <a:t>Natural Language Processing (NLP): </a:t>
            </a:r>
            <a:r>
              <a:rPr lang="en-US" sz="1550" dirty="0"/>
              <a:t>Enables semantic understanding of text for better corrections.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5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IN" sz="1550" b="1" dirty="0"/>
              <a:t>XLM-</a:t>
            </a:r>
            <a:r>
              <a:rPr lang="en-IN" sz="1550" b="1" dirty="0" err="1"/>
              <a:t>RoBERTa</a:t>
            </a:r>
            <a:r>
              <a:rPr lang="en-IN" sz="1550" b="1" dirty="0"/>
              <a:t> (Multilingual Model): </a:t>
            </a:r>
            <a:r>
              <a:rPr lang="en-IN" sz="1550" dirty="0"/>
              <a:t>Provides deep learning-based context correction across multiple languages.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IN" sz="15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IN" sz="1550" b="1" dirty="0"/>
              <a:t>Jaro-Winkler Similarity Algorithm: </a:t>
            </a:r>
            <a:r>
              <a:rPr lang="en-IN" sz="1550" dirty="0"/>
              <a:t>Helps identify and correct spelling errors based on character-level similarities.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IN" sz="15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IN" sz="1550" b="1" dirty="0"/>
              <a:t>Dictionary-Based Lookup: </a:t>
            </a:r>
            <a:r>
              <a:rPr lang="en-IN" sz="1550" dirty="0"/>
              <a:t>Ensures the system can recognize commonly used words and phrases for accurate spelling correction.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IN" sz="15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IN" sz="1550" b="1" dirty="0" err="1"/>
              <a:t>Streamlit</a:t>
            </a:r>
            <a:r>
              <a:rPr lang="en-IN" sz="1550" b="1" dirty="0"/>
              <a:t> (User Interface):</a:t>
            </a:r>
            <a:r>
              <a:rPr lang="en-IN" sz="1550" dirty="0"/>
              <a:t> Provides an interactive and user-friendly interface for real-time corrections.</a:t>
            </a:r>
            <a:endParaRPr sz="15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762095-9308-FE6A-A30B-766E54EF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677D6-8440-3C96-04F4-6C9211D5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68" y="1017725"/>
            <a:ext cx="6388007" cy="368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9F4F9-A4BE-27AC-D8F7-5C8D1058D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4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76130949-7B02-6C94-45E7-5F19E1BAB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>
            <a:extLst>
              <a:ext uri="{FF2B5EF4-FFF2-40B4-BE49-F238E27FC236}">
                <a16:creationId xmlns:a16="http://schemas.microsoft.com/office/drawing/2014/main" id="{5E26430D-1B8E-9FC2-4691-D43DC7250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7B4FA-A3F1-DA35-EC30-22892EE9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3" y="1125950"/>
            <a:ext cx="8022873" cy="370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8FCF9-A289-E7E4-A2F0-4C17B984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964" y="4104009"/>
            <a:ext cx="1401908" cy="1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1029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566</Words>
  <Application>Microsoft Office PowerPoint</Application>
  <PresentationFormat>On-screen Show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Figtree Black</vt:lpstr>
      <vt:lpstr>Hanken Grotesk</vt:lpstr>
      <vt:lpstr>Arial</vt:lpstr>
      <vt:lpstr>Lato</vt:lpstr>
      <vt:lpstr>Elegant Black &amp; White Thesis Defense by Slidesgo</vt:lpstr>
      <vt:lpstr>SpellSetu</vt:lpstr>
      <vt:lpstr>Table of contents</vt:lpstr>
      <vt:lpstr>PROBLEM STATEMENT</vt:lpstr>
      <vt:lpstr>INTRODUCTION</vt:lpstr>
      <vt:lpstr>KEY FEATURES</vt:lpstr>
      <vt:lpstr>HOW SpellSetu WORKS?</vt:lpstr>
      <vt:lpstr>TECHNOLOGY STACK</vt:lpstr>
      <vt:lpstr>PROTOTYPE</vt:lpstr>
      <vt:lpstr>PROTOTYPE</vt:lpstr>
      <vt:lpstr>Performance  Evaluation</vt:lpstr>
      <vt:lpstr>REAL-TIME  APPLICATIONS</vt:lpstr>
      <vt:lpstr>Conlusion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Anushka Gupta</dc:creator>
  <cp:lastModifiedBy>Anushka Gupta</cp:lastModifiedBy>
  <cp:revision>8</cp:revision>
  <dcterms:modified xsi:type="dcterms:W3CDTF">2025-03-02T11:42:10Z</dcterms:modified>
</cp:coreProperties>
</file>