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6106442/f/891581b9-c591-4ee9-aa05-fe0b3973d7d2/Employee_Datas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Sheet3!$B$2:$B$3</c:f>
              <c:strCache>
                <c:ptCount val="2"/>
                <c:pt idx="0">
                  <c:v>working profamense</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Sheet3!$B$4:$B$17</c:f>
              <c:numCache>
                <c:formatCode>General</c:formatCode>
                <c:ptCount val="14"/>
                <c:pt idx="0">
                  <c:v>4.0</c:v>
                </c:pt>
                <c:pt idx="1">
                  <c:v>10.0</c:v>
                </c:pt>
                <c:pt idx="2">
                  <c:v>3.0</c:v>
                </c:pt>
                <c:pt idx="3">
                  <c:v>5.0</c:v>
                </c:pt>
                <c:pt idx="4">
                  <c:v>4.0</c:v>
                </c:pt>
                <c:pt idx="5">
                  <c:v>2.0</c:v>
                </c:pt>
                <c:pt idx="7">
                  <c:v>2.0</c:v>
                </c:pt>
                <c:pt idx="8">
                  <c:v>5.0</c:v>
                </c:pt>
                <c:pt idx="9">
                  <c:v>4.0</c:v>
                </c:pt>
                <c:pt idx="10">
                  <c:v>5.0</c:v>
                </c:pt>
                <c:pt idx="11">
                  <c:v>3.0</c:v>
                </c:pt>
                <c:pt idx="12">
                  <c:v>6.0</c:v>
                </c:pt>
                <c:pt idx="13">
                  <c:v>53.0</c:v>
                </c:pt>
              </c:numCache>
            </c:numRef>
          </c:val>
        </c:ser>
        <c:ser>
          <c:idx val="1"/>
          <c:order val="1"/>
          <c:tx>
            <c:strRef>
              <c:f>Sheet3!$C$2:$C$3</c:f>
              <c:strCache>
                <c:ptCount val="2"/>
                <c:pt idx="0">
                  <c:v>working profamense</c:v>
                </c:pt>
                <c:pt idx="1">
                  <c:v>LOW</c:v>
                </c:pt>
              </c:strCache>
            </c:strRef>
          </c:tx>
          <c:spPr>
            <a:solidFill>
              <a:schemeClr val="accent4"/>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Sheet3!$C$4:$C$17</c:f>
              <c:numCache>
                <c:formatCode>General</c:formatCode>
                <c:ptCount val="14"/>
                <c:pt idx="0">
                  <c:v>4.0</c:v>
                </c:pt>
                <c:pt idx="1">
                  <c:v>2.0</c:v>
                </c:pt>
                <c:pt idx="2">
                  <c:v>4.0</c:v>
                </c:pt>
                <c:pt idx="3">
                  <c:v>1.0</c:v>
                </c:pt>
                <c:pt idx="4">
                  <c:v>7.0</c:v>
                </c:pt>
                <c:pt idx="5">
                  <c:v>3.0</c:v>
                </c:pt>
                <c:pt idx="6">
                  <c:v>2.0</c:v>
                </c:pt>
                <c:pt idx="7">
                  <c:v>5.0</c:v>
                </c:pt>
                <c:pt idx="8">
                  <c:v>6.0</c:v>
                </c:pt>
                <c:pt idx="9">
                  <c:v>3.0</c:v>
                </c:pt>
                <c:pt idx="10">
                  <c:v>4.0</c:v>
                </c:pt>
                <c:pt idx="11">
                  <c:v>4.0</c:v>
                </c:pt>
                <c:pt idx="12">
                  <c:v>2.0</c:v>
                </c:pt>
                <c:pt idx="13">
                  <c:v>47.0</c:v>
                </c:pt>
              </c:numCache>
            </c:numRef>
          </c:val>
        </c:ser>
        <c:ser>
          <c:idx val="2"/>
          <c:order val="2"/>
          <c:tx>
            <c:strRef>
              <c:f>Sheet3!$D$2:$D$3</c:f>
              <c:strCache>
                <c:ptCount val="2"/>
                <c:pt idx="0">
                  <c:v>working profamense</c:v>
                </c:pt>
                <c:pt idx="1">
                  <c:v>MEDIUM</c:v>
                </c:pt>
              </c:strCache>
            </c:strRef>
          </c:tx>
          <c:spPr>
            <a:solidFill>
              <a:schemeClr val="accent6"/>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Sheet3!$D$4:$D$17</c:f>
              <c:numCache>
                <c:formatCode>General</c:formatCode>
                <c:ptCount val="14"/>
                <c:pt idx="0">
                  <c:v>9.0</c:v>
                </c:pt>
                <c:pt idx="1">
                  <c:v>8.0</c:v>
                </c:pt>
                <c:pt idx="2">
                  <c:v>2.0</c:v>
                </c:pt>
                <c:pt idx="3">
                  <c:v>5.0</c:v>
                </c:pt>
                <c:pt idx="4">
                  <c:v>4.0</c:v>
                </c:pt>
                <c:pt idx="5">
                  <c:v>4.0</c:v>
                </c:pt>
                <c:pt idx="6">
                  <c:v>2.0</c:v>
                </c:pt>
                <c:pt idx="7">
                  <c:v>4.0</c:v>
                </c:pt>
                <c:pt idx="8">
                  <c:v>4.0</c:v>
                </c:pt>
                <c:pt idx="9">
                  <c:v>2.0</c:v>
                </c:pt>
                <c:pt idx="10">
                  <c:v>3.0</c:v>
                </c:pt>
                <c:pt idx="11">
                  <c:v>7.0</c:v>
                </c:pt>
                <c:pt idx="12">
                  <c:v>5.0</c:v>
                </c:pt>
                <c:pt idx="13">
                  <c:v>59.0</c:v>
                </c:pt>
              </c:numCache>
            </c:numRef>
          </c:val>
        </c:ser>
        <c:ser>
          <c:idx val="3"/>
          <c:order val="3"/>
          <c:tx>
            <c:strRef>
              <c:f>Sheet3!$E$2:$E$3</c:f>
              <c:strCache>
                <c:ptCount val="2"/>
                <c:pt idx="0">
                  <c:v>working profamense</c:v>
                </c:pt>
                <c:pt idx="1">
                  <c:v>VERY HIGH</c:v>
                </c:pt>
              </c:strCache>
            </c:strRef>
          </c:tx>
          <c:spPr>
            <a:solidFill>
              <a:schemeClr val="accent2">
                <a:lumMod val="60000"/>
              </a:schemeClr>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Sheet3!$E$4:$E$17</c:f>
              <c:numCache>
                <c:formatCode>General</c:formatCode>
                <c:ptCount val="14"/>
                <c:pt idx="0">
                  <c:v>3.0</c:v>
                </c:pt>
                <c:pt idx="1">
                  <c:v>1.0</c:v>
                </c:pt>
                <c:pt idx="2">
                  <c:v>4.0</c:v>
                </c:pt>
                <c:pt idx="3">
                  <c:v>1.0</c:v>
                </c:pt>
                <c:pt idx="4">
                  <c:v>3.0</c:v>
                </c:pt>
                <c:pt idx="5">
                  <c:v>1.0</c:v>
                </c:pt>
                <c:pt idx="6">
                  <c:v>4.0</c:v>
                </c:pt>
                <c:pt idx="7">
                  <c:v>7.0</c:v>
                </c:pt>
                <c:pt idx="10">
                  <c:v>4.0</c:v>
                </c:pt>
                <c:pt idx="11">
                  <c:v>3.0</c:v>
                </c:pt>
                <c:pt idx="12">
                  <c:v>6.0</c:v>
                </c:pt>
                <c:pt idx="13">
                  <c:v>37.0</c:v>
                </c:pt>
              </c:numCache>
            </c:numRef>
          </c:val>
        </c:ser>
        <c:ser>
          <c:idx val="4"/>
          <c:order val="4"/>
          <c:tx>
            <c:strRef>
              <c:f>Sheet3!$F$2:$F$3</c:f>
              <c:strCache>
                <c:ptCount val="2"/>
                <c:pt idx="0">
                  <c:v>working profamense</c:v>
                </c:pt>
                <c:pt idx="1">
                  <c:v>Grand Total</c:v>
                </c:pt>
              </c:strCache>
            </c:strRef>
          </c:tx>
          <c:spPr>
            <a:solidFill>
              <a:schemeClr val="accent4">
                <a:lumMod val="60000"/>
              </a:schemeClr>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Sheet3!$F$4:$F$17</c:f>
              <c:numCache>
                <c:formatCode>General</c:formatCode>
                <c:ptCount val="14"/>
                <c:pt idx="0">
                  <c:v>20.0</c:v>
                </c:pt>
                <c:pt idx="1">
                  <c:v>21.0</c:v>
                </c:pt>
                <c:pt idx="2">
                  <c:v>13.0</c:v>
                </c:pt>
                <c:pt idx="3">
                  <c:v>12.0</c:v>
                </c:pt>
                <c:pt idx="4">
                  <c:v>18.0</c:v>
                </c:pt>
                <c:pt idx="5">
                  <c:v>10.0</c:v>
                </c:pt>
                <c:pt idx="6">
                  <c:v>8.0</c:v>
                </c:pt>
                <c:pt idx="7">
                  <c:v>18.0</c:v>
                </c:pt>
                <c:pt idx="8">
                  <c:v>15.0</c:v>
                </c:pt>
                <c:pt idx="9">
                  <c:v>9.0</c:v>
                </c:pt>
                <c:pt idx="10">
                  <c:v>16.0</c:v>
                </c:pt>
                <c:pt idx="11">
                  <c:v>17.0</c:v>
                </c:pt>
                <c:pt idx="12">
                  <c:v>19.0</c:v>
                </c:pt>
                <c:pt idx="13">
                  <c:v>196.0</c:v>
                </c:pt>
              </c:numCache>
            </c:numRef>
          </c:val>
        </c:ser>
        <c:dLbls>
          <c:showLegendKey val="0"/>
          <c:showVal val="0"/>
          <c:showCatName val="0"/>
          <c:showSerName val="0"/>
          <c:showPercent val="0"/>
          <c:showBubbleSize val="0"/>
        </c:dLbls>
        <c:gapWidth val="219"/>
        <c:overlap val="-27"/>
        <c:axId val="851651715"/>
        <c:axId val="776219529"/>
      </c:barChart>
      <c:catAx>
        <c:axId val="8516517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219529"/>
        <c:crosses val="autoZero"/>
        <c:auto val="1"/>
        <c:lblAlgn val="ctr"/>
        <c:lblOffset val="100"/>
        <c:noMultiLvlLbl val="0"/>
      </c:catAx>
      <c:valAx>
        <c:axId val="7762195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6517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8" name="Slide Image Placeholder 1"/>
          <p:cNvSpPr>
            <a:spLocks noChangeAspect="1" noRot="1" noGrp="1"/>
          </p:cNvSpPr>
          <p:nvPr>
            <p:ph type="sldImg"/>
          </p:nvPr>
        </p:nvSpPr>
        <p:spPr/>
      </p:sp>
      <p:sp>
        <p:nvSpPr>
          <p:cNvPr id="1048649" name="Notes Placeholder 2"/>
          <p:cNvSpPr>
            <a:spLocks noGrp="1"/>
          </p:cNvSpPr>
          <p:nvPr>
            <p:ph type="body" idx="1"/>
          </p:nvPr>
        </p:nvSpPr>
        <p:spPr/>
        <p:txBody>
          <a:bodyPr/>
          <a:p>
            <a:endParaRPr dirty="0" lang="en-IN"/>
          </a:p>
        </p:txBody>
      </p:sp>
      <p:sp>
        <p:nvSpPr>
          <p:cNvPr id="1048650"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br>
              <a:rPr b="1" dirty="0" lang="en-US">
                <a:solidFill>
                  <a:srgbClr val="FF6600"/>
                </a:solidFill>
                <a:latin typeface="Times New Roman" panose="02020603050405020304" pitchFamily="18" charset="0"/>
                <a:cs typeface="Times New Roman" panose="02020603050405020304" pitchFamily="18" charset="0"/>
              </a:rPr>
            </a:br>
            <a:r>
              <a:rPr b="1" dirty="0" lang="en-US">
                <a:solidFill>
                  <a:srgbClr val="FF6600"/>
                </a:solidFill>
                <a:latin typeface="Times New Roman" panose="02020603050405020304" pitchFamily="18" charset="0"/>
                <a:cs typeface="Times New Roman" panose="02020603050405020304" pitchFamily="18" charset="0"/>
              </a:rPr>
              <a:t>Employee Data Analysis using Excel</a:t>
            </a:r>
            <a:r>
              <a:rPr b="1" dirty="0" i="0" lang="en-US">
                <a:solidFill>
                  <a:srgbClr val="FF6600"/>
                </a:solidFill>
                <a:effectLst/>
                <a:latin typeface="Times New Roman" panose="02020603050405020304" pitchFamily="18" charset="0"/>
                <a:cs typeface="Times New Roman" panose="02020603050405020304" pitchFamily="18" charset="0"/>
              </a:rPr>
              <a:t> </a:t>
            </a:r>
            <a:br>
              <a:rPr b="1" dirty="0" i="0" lang="en-US">
                <a:solidFill>
                  <a:srgbClr val="FF6600"/>
                </a:solidFill>
                <a:effectLst/>
                <a:latin typeface="Roboto" panose="020F0502020204030204" pitchFamily="2" charset="0"/>
              </a:rPr>
            </a:br>
            <a:endParaRPr dirty="0" spc="15">
              <a:solidFill>
                <a:srgbClr val="FF66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314150"/>
            <a:ext cx="9060118" cy="1869440"/>
          </a:xfrm>
          <a:prstGeom prst="rect"/>
          <a:noFill/>
        </p:spPr>
        <p:txBody>
          <a:bodyPr rtlCol="0" wrap="square">
            <a:spAutoFit/>
          </a:bodyPr>
          <a:p>
            <a:r>
              <a:rPr dirty="0" sz="2400" lang="en-US">
                <a:solidFill>
                  <a:srgbClr val="FF0000"/>
                </a:solidFill>
              </a:rPr>
              <a:t>STUDENT NAME:  </a:t>
            </a:r>
            <a:r>
              <a:rPr dirty="0" sz="2400" lang="en-US">
                <a:solidFill>
                  <a:srgbClr val="FF0000"/>
                </a:solidFill>
              </a:rPr>
              <a:t>A</a:t>
            </a:r>
            <a:r>
              <a:rPr dirty="0" sz="2400" lang="en-US">
                <a:solidFill>
                  <a:srgbClr val="FF0000"/>
                </a:solidFill>
              </a:rPr>
              <a:t>n</a:t>
            </a:r>
            <a:r>
              <a:rPr dirty="0" sz="2400" lang="en-US">
                <a:solidFill>
                  <a:srgbClr val="FF0000"/>
                </a:solidFill>
              </a:rPr>
              <a:t>u</a:t>
            </a:r>
            <a:r>
              <a:rPr dirty="0" sz="2400" lang="en-US">
                <a:solidFill>
                  <a:srgbClr val="FF0000"/>
                </a:solidFill>
              </a:rPr>
              <a:t>s</a:t>
            </a:r>
            <a:r>
              <a:rPr dirty="0" sz="2400" lang="en-US">
                <a:solidFill>
                  <a:srgbClr val="FF0000"/>
                </a:solidFill>
              </a:rPr>
              <a:t>h</a:t>
            </a:r>
            <a:r>
              <a:rPr dirty="0" sz="2400" lang="en-US">
                <a:solidFill>
                  <a:srgbClr val="FF0000"/>
                </a:solidFill>
              </a:rPr>
              <a:t> </a:t>
            </a:r>
            <a:r>
              <a:rPr dirty="0" sz="2400" lang="en-US">
                <a:solidFill>
                  <a:srgbClr val="FF0000"/>
                </a:solidFill>
              </a:rPr>
              <a:t>Kumar </a:t>
            </a:r>
            <a:r>
              <a:rPr dirty="0" sz="2400" lang="en-US">
                <a:solidFill>
                  <a:srgbClr val="FF0000"/>
                </a:solidFill>
              </a:rPr>
              <a:t>S</a:t>
            </a:r>
            <a:endParaRPr altLang="en-US" lang="zh-CN">
              <a:solidFill>
                <a:srgbClr val="FF0000"/>
              </a:solidFill>
            </a:endParaRPr>
          </a:p>
          <a:p>
            <a:r>
              <a:rPr dirty="0" sz="2400" lang="en-US">
                <a:solidFill>
                  <a:srgbClr val="FF0000"/>
                </a:solidFill>
              </a:rPr>
              <a:t>REGISTER NO      :  </a:t>
            </a:r>
            <a:r>
              <a:rPr dirty="0" sz="2400" lang="en-US">
                <a:solidFill>
                  <a:srgbClr val="FF0000"/>
                </a:solidFill>
              </a:rPr>
              <a:t>3</a:t>
            </a:r>
            <a:r>
              <a:rPr dirty="0" sz="2400" lang="en-US">
                <a:solidFill>
                  <a:srgbClr val="FF0000"/>
                </a:solidFill>
              </a:rPr>
              <a:t>1</a:t>
            </a:r>
            <a:r>
              <a:rPr dirty="0" sz="2400" lang="en-US">
                <a:solidFill>
                  <a:srgbClr val="FF0000"/>
                </a:solidFill>
              </a:rPr>
              <a:t>2</a:t>
            </a:r>
            <a:r>
              <a:rPr dirty="0" sz="2400" lang="en-US">
                <a:solidFill>
                  <a:srgbClr val="FF0000"/>
                </a:solidFill>
              </a:rPr>
              <a:t>2</a:t>
            </a:r>
            <a:r>
              <a:rPr dirty="0" sz="2400" lang="en-US">
                <a:solidFill>
                  <a:srgbClr val="FF0000"/>
                </a:solidFill>
              </a:rPr>
              <a:t>0</a:t>
            </a:r>
            <a:r>
              <a:rPr dirty="0" sz="2400" lang="en-US">
                <a:solidFill>
                  <a:srgbClr val="FF0000"/>
                </a:solidFill>
              </a:rPr>
              <a:t>5</a:t>
            </a:r>
            <a:r>
              <a:rPr dirty="0" sz="2400" lang="en-US">
                <a:solidFill>
                  <a:srgbClr val="FF0000"/>
                </a:solidFill>
              </a:rPr>
              <a:t>3</a:t>
            </a:r>
            <a:r>
              <a:rPr dirty="0" sz="2400" lang="en-US">
                <a:solidFill>
                  <a:srgbClr val="FF0000"/>
                </a:solidFill>
              </a:rPr>
              <a:t>0</a:t>
            </a:r>
            <a:r>
              <a:rPr dirty="0" sz="2400" lang="en-US">
                <a:solidFill>
                  <a:srgbClr val="FF0000"/>
                </a:solidFill>
              </a:rPr>
              <a:t>2</a:t>
            </a:r>
            <a:endParaRPr altLang="en-US" lang="zh-CN">
              <a:solidFill>
                <a:srgbClr val="FF0000"/>
              </a:solidFill>
            </a:endParaRPr>
          </a:p>
          <a:p>
            <a:r>
              <a:rPr dirty="0" sz="2400" lang="en-US">
                <a:solidFill>
                  <a:srgbClr val="FF0000"/>
                </a:solidFill>
              </a:rPr>
              <a:t>DEPARTMENT     :   </a:t>
            </a:r>
            <a:r>
              <a:rPr dirty="0" sz="2400" lang="en-US" err="1">
                <a:solidFill>
                  <a:srgbClr val="FF0000"/>
                </a:solidFill>
              </a:rPr>
              <a:t>B.Com</a:t>
            </a:r>
            <a:endParaRPr dirty="0" sz="2400" lang="en-US" err="1">
              <a:solidFill>
                <a:srgbClr val="FF0000"/>
              </a:solidFill>
            </a:endParaRPr>
          </a:p>
          <a:p>
            <a:r>
              <a:rPr dirty="0" sz="2400" lang="en-US">
                <a:solidFill>
                  <a:srgbClr val="FF0000"/>
                </a:solidFill>
              </a:rPr>
              <a:t>COLLEGE              :   SRIDEVI ARTS AND SCIENCE COLLEGE </a:t>
            </a:r>
            <a:endParaRPr dirty="0" sz="2400" lang="en-US">
              <a:solidFill>
                <a:srgbClr val="FF0000"/>
              </a:solidFill>
            </a:endParaRPr>
          </a:p>
          <a:p>
            <a:r>
              <a:rPr dirty="0" sz="2400" lang="en-US">
                <a:solidFill>
                  <a:srgbClr val="FF0000"/>
                </a:solidFill>
              </a:rPr>
              <a:t>           </a:t>
            </a:r>
            <a:endParaRPr dirty="0" sz="2400" lang="en-IN">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4081014" cy="737236"/>
          </a:xfrm>
          <a:prstGeom prst="rect"/>
        </p:spPr>
        <p:txBody>
          <a:bodyPr bIns="0" lIns="0" rIns="0" rtlCol="0" tIns="13335" vert="horz" wrap="square">
            <a:spAutoFit/>
          </a:bodyPr>
          <a:p>
            <a:pPr marL="12700">
              <a:lnSpc>
                <a:spcPct val="100000"/>
              </a:lnSpc>
              <a:spcBef>
                <a:spcPts val="105"/>
              </a:spcBef>
            </a:pPr>
            <a:r>
              <a:rPr b="1" dirty="0" sz="4800" spc="15">
                <a:solidFill>
                  <a:srgbClr val="D66565"/>
                </a:solidFill>
                <a:latin typeface="Trebuchet MS"/>
                <a:cs typeface="Trebuchet MS"/>
              </a:rPr>
              <a:t>M</a:t>
            </a:r>
            <a:r>
              <a:rPr b="1" dirty="0" sz="4800">
                <a:solidFill>
                  <a:srgbClr val="D66565"/>
                </a:solidFill>
                <a:latin typeface="Trebuchet MS"/>
                <a:cs typeface="Trebuchet MS"/>
              </a:rPr>
              <a:t>O</a:t>
            </a:r>
            <a:r>
              <a:rPr b="1" dirty="0" sz="4800" spc="-15">
                <a:solidFill>
                  <a:srgbClr val="D66565"/>
                </a:solidFill>
                <a:latin typeface="Trebuchet MS"/>
                <a:cs typeface="Trebuchet MS"/>
              </a:rPr>
              <a:t>D</a:t>
            </a:r>
            <a:r>
              <a:rPr b="1" dirty="0" sz="4800" spc="-35">
                <a:solidFill>
                  <a:srgbClr val="D66565"/>
                </a:solidFill>
                <a:latin typeface="Trebuchet MS"/>
                <a:cs typeface="Trebuchet MS"/>
              </a:rPr>
              <a:t>E</a:t>
            </a:r>
            <a:r>
              <a:rPr b="1" dirty="0" sz="4800" spc="-30">
                <a:solidFill>
                  <a:srgbClr val="D66565"/>
                </a:solidFill>
                <a:latin typeface="Trebuchet MS"/>
                <a:cs typeface="Trebuchet MS"/>
              </a:rPr>
              <a:t>LL</a:t>
            </a:r>
            <a:r>
              <a:rPr b="1" dirty="0" sz="4800" spc="-5">
                <a:solidFill>
                  <a:srgbClr val="D66565"/>
                </a:solidFill>
                <a:latin typeface="Trebuchet MS"/>
                <a:cs typeface="Trebuchet MS"/>
              </a:rPr>
              <a:t>I</a:t>
            </a:r>
            <a:r>
              <a:rPr b="1" dirty="0" sz="4800" spc="30">
                <a:solidFill>
                  <a:srgbClr val="D66565"/>
                </a:solidFill>
                <a:latin typeface="Trebuchet MS"/>
                <a:cs typeface="Trebuchet MS"/>
              </a:rPr>
              <a:t>N</a:t>
            </a:r>
            <a:r>
              <a:rPr b="1" dirty="0" sz="4800" spc="5">
                <a:solidFill>
                  <a:srgbClr val="D66565"/>
                </a:solidFill>
                <a:latin typeface="Trebuchet MS"/>
                <a:cs typeface="Trebuchet MS"/>
              </a:rPr>
              <a:t>G</a:t>
            </a:r>
            <a:endParaRPr dirty="0" sz="4800">
              <a:solidFill>
                <a:srgbClr val="D66565"/>
              </a:solidFill>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14400" y="1447800"/>
            <a:ext cx="9372600" cy="38633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07011" cy="737236"/>
          </a:xfrm>
          <a:prstGeom prst="rect"/>
        </p:spPr>
        <p:txBody>
          <a:bodyPr bIns="0" lIns="0" rIns="0" rtlCol="0" tIns="13335" vert="horz" wrap="square">
            <a:spAutoFit/>
          </a:bodyPr>
          <a:p>
            <a:pPr marL="12700">
              <a:lnSpc>
                <a:spcPct val="100000"/>
              </a:lnSpc>
              <a:spcBef>
                <a:spcPts val="105"/>
              </a:spcBef>
            </a:pPr>
            <a:r>
              <a:rPr dirty="0">
                <a:solidFill>
                  <a:srgbClr val="6600CC"/>
                </a:solidFill>
              </a:rPr>
              <a:t>R</a:t>
            </a:r>
            <a:r>
              <a:rPr dirty="0" spc="-40">
                <a:solidFill>
                  <a:srgbClr val="6600CC"/>
                </a:solidFill>
              </a:rPr>
              <a:t>E</a:t>
            </a:r>
            <a:r>
              <a:rPr dirty="0" spc="15">
                <a:solidFill>
                  <a:srgbClr val="6600CC"/>
                </a:solidFill>
              </a:rPr>
              <a:t>S</a:t>
            </a:r>
            <a:r>
              <a:rPr dirty="0" spc="-30">
                <a:solidFill>
                  <a:srgbClr val="6600CC"/>
                </a:solidFill>
              </a:rPr>
              <a:t>U</a:t>
            </a:r>
            <a:r>
              <a:rPr dirty="0" spc="-405">
                <a:solidFill>
                  <a:srgbClr val="6600CC"/>
                </a:solidFill>
              </a:rPr>
              <a:t>L</a:t>
            </a:r>
            <a:r>
              <a:rPr dirty="0">
                <a:solidFill>
                  <a:srgbClr val="6600CC"/>
                </a:solidFill>
              </a:rPr>
              <a:t>TS</a:t>
            </a:r>
            <a:endParaRPr dirty="0">
              <a:solidFill>
                <a:srgbClr val="6600CC"/>
              </a:solidFill>
            </a:endParaRP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6" name="图表 1"/>
          <p:cNvGraphicFramePr>
            <a:graphicFrameLocks/>
          </p:cNvGraphicFramePr>
          <p:nvPr/>
        </p:nvGraphicFramePr>
        <p:xfrm>
          <a:off x="2015796" y="1387640"/>
          <a:ext cx="8160407" cy="46893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solidFill>
                  <a:srgbClr val="00B050"/>
                </a:solidFill>
                <a:latin typeface="Times New Roman" panose="02020603050405020304" pitchFamily="18" charset="0"/>
                <a:cs typeface="Times New Roman" panose="02020603050405020304" pitchFamily="18" charset="0"/>
              </a:rPr>
              <a:t>Conclusion</a:t>
            </a:r>
            <a:endParaRPr dirty="0" lang="en-IN">
              <a:solidFill>
                <a:srgbClr val="00B050"/>
              </a:solidFill>
              <a:latin typeface="Times New Roman" panose="02020603050405020304" pitchFamily="18" charset="0"/>
              <a:cs typeface="Times New Roman" panose="02020603050405020304" pitchFamily="18" charset="0"/>
            </a:endParaRPr>
          </a:p>
        </p:txBody>
      </p:sp>
      <p:sp>
        <p:nvSpPr>
          <p:cNvPr id="1048690" name="TextBox 3"/>
          <p:cNvSpPr txBox="1"/>
          <p:nvPr/>
        </p:nvSpPr>
        <p:spPr>
          <a:xfrm>
            <a:off x="533400" y="1295400"/>
            <a:ext cx="8625348" cy="4358640"/>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grpSp>
        <p:nvGrpSpPr>
          <p:cNvPr id="28"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solidFill>
                  <a:srgbClr val="FFC000"/>
                </a:solidFill>
              </a:rPr>
              <a:t>PROJECT</a:t>
            </a:r>
            <a:r>
              <a:rPr dirty="0" sz="4250" spc="-85">
                <a:solidFill>
                  <a:srgbClr val="FFC000"/>
                </a:solidFill>
              </a:rPr>
              <a:t> </a:t>
            </a:r>
            <a:r>
              <a:rPr dirty="0" sz="4250" spc="25">
                <a:solidFill>
                  <a:srgbClr val="FFC000"/>
                </a:solidFill>
              </a:rPr>
              <a:t>TITLE</a:t>
            </a:r>
            <a:endParaRPr sz="4250">
              <a:solidFill>
                <a:srgbClr val="FFC000"/>
              </a:solidFill>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412241"/>
          </a:xfrm>
          <a:prstGeom prst="rect"/>
          <a:noFill/>
        </p:spPr>
        <p:txBody>
          <a:bodyPr rtlCol="0" wrap="square">
            <a:spAutoFit/>
          </a:bodyPr>
          <a:p>
            <a:r>
              <a:rPr b="1" dirty="0" sz="4400" lang="en-US">
                <a:solidFill>
                  <a:srgbClr val="00B0F0"/>
                </a:solidFill>
                <a:cs typeface="Times New Roman" panose="02020603050405020304" pitchFamily="18" charset="0"/>
              </a:rPr>
              <a:t>Employee Performance Analysis using Excel</a:t>
            </a:r>
            <a:endParaRPr dirty="0" sz="2800" lang="en-IN">
              <a:solidFill>
                <a:srgbClr val="00B0F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3030616" cy="737236"/>
          </a:xfrm>
          <a:prstGeom prst="rect"/>
        </p:spPr>
        <p:txBody>
          <a:bodyPr bIns="0" lIns="0" rIns="0" rtlCol="0" tIns="13335" vert="horz" wrap="square">
            <a:spAutoFit/>
          </a:bodyPr>
          <a:p>
            <a:pPr marL="12700">
              <a:lnSpc>
                <a:spcPct val="100000"/>
              </a:lnSpc>
              <a:spcBef>
                <a:spcPts val="105"/>
              </a:spcBef>
            </a:pPr>
            <a:r>
              <a:rPr dirty="0" spc="25">
                <a:solidFill>
                  <a:srgbClr val="FF9900"/>
                </a:solidFill>
              </a:rPr>
              <a:t>A</a:t>
            </a:r>
            <a:r>
              <a:rPr dirty="0" spc="-5">
                <a:solidFill>
                  <a:srgbClr val="FF9900"/>
                </a:solidFill>
              </a:rPr>
              <a:t>G</a:t>
            </a:r>
            <a:r>
              <a:rPr dirty="0" spc="-35">
                <a:solidFill>
                  <a:srgbClr val="FF9900"/>
                </a:solidFill>
              </a:rPr>
              <a:t>E</a:t>
            </a:r>
            <a:r>
              <a:rPr dirty="0" spc="15">
                <a:solidFill>
                  <a:srgbClr val="FF9900"/>
                </a:solidFill>
              </a:rPr>
              <a:t>N</a:t>
            </a:r>
            <a:r>
              <a:rPr dirty="0">
                <a:solidFill>
                  <a:srgbClr val="FF9900"/>
                </a:solidFill>
              </a:rPr>
              <a:t>DA</a:t>
            </a:r>
            <a:endParaRPr dirty="0">
              <a:solidFill>
                <a:srgbClr val="FF9900"/>
              </a:solidFill>
            </a:endParaRP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1" y="575055"/>
            <a:ext cx="684573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rgbClr val="9933FF"/>
                </a:solidFill>
              </a:rPr>
              <a:t>P</a:t>
            </a:r>
            <a:r>
              <a:rPr dirty="0" sz="4250" spc="15">
                <a:solidFill>
                  <a:srgbClr val="9933FF"/>
                </a:solidFill>
              </a:rPr>
              <a:t>ROB</a:t>
            </a:r>
            <a:r>
              <a:rPr dirty="0" sz="4250" spc="55">
                <a:solidFill>
                  <a:srgbClr val="9933FF"/>
                </a:solidFill>
              </a:rPr>
              <a:t>L</a:t>
            </a:r>
            <a:r>
              <a:rPr dirty="0" sz="4250" spc="-20">
                <a:solidFill>
                  <a:srgbClr val="9933FF"/>
                </a:solidFill>
              </a:rPr>
              <a:t>E</a:t>
            </a:r>
            <a:r>
              <a:rPr dirty="0" sz="4250" spc="20">
                <a:solidFill>
                  <a:srgbClr val="9933FF"/>
                </a:solidFill>
              </a:rPr>
              <a:t>M</a:t>
            </a:r>
            <a:r>
              <a:rPr dirty="0" sz="4250">
                <a:solidFill>
                  <a:srgbClr val="9933FF"/>
                </a:solidFill>
              </a:rPr>
              <a:t>	</a:t>
            </a:r>
            <a:r>
              <a:rPr dirty="0" sz="4250" spc="10">
                <a:solidFill>
                  <a:srgbClr val="9933FF"/>
                </a:solidFill>
              </a:rPr>
              <a:t>S</a:t>
            </a:r>
            <a:r>
              <a:rPr dirty="0" sz="4250" spc="-370">
                <a:solidFill>
                  <a:srgbClr val="9933FF"/>
                </a:solidFill>
              </a:rPr>
              <a:t>T</a:t>
            </a:r>
            <a:r>
              <a:rPr dirty="0" sz="4250" spc="-375">
                <a:solidFill>
                  <a:srgbClr val="9933FF"/>
                </a:solidFill>
              </a:rPr>
              <a:t>A</a:t>
            </a:r>
            <a:r>
              <a:rPr dirty="0" sz="4250" spc="15">
                <a:solidFill>
                  <a:srgbClr val="9933FF"/>
                </a:solidFill>
              </a:rPr>
              <a:t>T</a:t>
            </a:r>
            <a:r>
              <a:rPr dirty="0" sz="4250" spc="-10">
                <a:solidFill>
                  <a:srgbClr val="9933FF"/>
                </a:solidFill>
              </a:rPr>
              <a:t>E</a:t>
            </a:r>
            <a:r>
              <a:rPr dirty="0" sz="4250" spc="-20">
                <a:solidFill>
                  <a:srgbClr val="9933FF"/>
                </a:solidFill>
              </a:rPr>
              <a:t>ME</a:t>
            </a:r>
            <a:r>
              <a:rPr dirty="0" sz="4250" spc="10">
                <a:solidFill>
                  <a:srgbClr val="9933FF"/>
                </a:solidFill>
              </a:rPr>
              <a:t>NT</a:t>
            </a:r>
            <a:endParaRPr dirty="0" sz="4250">
              <a:solidFill>
                <a:srgbClr val="9933FF"/>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919777" y="1305934"/>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rgbClr val="0000FF"/>
                </a:solidFill>
              </a:rPr>
              <a:t>PROJECT	</a:t>
            </a:r>
            <a:r>
              <a:rPr dirty="0" sz="4250" spc="-20">
                <a:solidFill>
                  <a:srgbClr val="0000FF"/>
                </a:solidFill>
              </a:rPr>
              <a:t>OVERVIEW</a:t>
            </a:r>
            <a:endParaRPr sz="4250">
              <a:solidFill>
                <a:srgbClr val="0000FF"/>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695450"/>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solidFill>
                  <a:srgbClr val="98CC00"/>
                </a:solidFill>
              </a:rPr>
              <a:t>W</a:t>
            </a:r>
            <a:r>
              <a:rPr dirty="0" sz="3200" spc="-20">
                <a:solidFill>
                  <a:srgbClr val="98CC00"/>
                </a:solidFill>
              </a:rPr>
              <a:t>H</a:t>
            </a:r>
            <a:r>
              <a:rPr dirty="0" sz="3200" spc="20">
                <a:solidFill>
                  <a:srgbClr val="98CC00"/>
                </a:solidFill>
              </a:rPr>
              <a:t>O</a:t>
            </a:r>
            <a:r>
              <a:rPr dirty="0" sz="3200" spc="-235">
                <a:solidFill>
                  <a:srgbClr val="98CC00"/>
                </a:solidFill>
              </a:rPr>
              <a:t> </a:t>
            </a:r>
            <a:r>
              <a:rPr dirty="0" sz="3200" spc="-10">
                <a:solidFill>
                  <a:srgbClr val="98CC00"/>
                </a:solidFill>
              </a:rPr>
              <a:t>AR</a:t>
            </a:r>
            <a:r>
              <a:rPr dirty="0" sz="3200" spc="15">
                <a:solidFill>
                  <a:srgbClr val="98CC00"/>
                </a:solidFill>
              </a:rPr>
              <a:t>E</a:t>
            </a:r>
            <a:r>
              <a:rPr dirty="0" sz="3200" spc="-35">
                <a:solidFill>
                  <a:srgbClr val="98CC00"/>
                </a:solidFill>
              </a:rPr>
              <a:t> </a:t>
            </a:r>
            <a:r>
              <a:rPr dirty="0" sz="3200" spc="-10">
                <a:solidFill>
                  <a:srgbClr val="98CC00"/>
                </a:solidFill>
              </a:rPr>
              <a:t>T</a:t>
            </a:r>
            <a:r>
              <a:rPr dirty="0" sz="3200" spc="-15">
                <a:solidFill>
                  <a:srgbClr val="98CC00"/>
                </a:solidFill>
              </a:rPr>
              <a:t>H</a:t>
            </a:r>
            <a:r>
              <a:rPr dirty="0" sz="3200" spc="15">
                <a:solidFill>
                  <a:srgbClr val="98CC00"/>
                </a:solidFill>
              </a:rPr>
              <a:t>E</a:t>
            </a:r>
            <a:r>
              <a:rPr dirty="0" sz="3200" spc="-35">
                <a:solidFill>
                  <a:srgbClr val="98CC00"/>
                </a:solidFill>
              </a:rPr>
              <a:t> </a:t>
            </a:r>
            <a:r>
              <a:rPr dirty="0" sz="3200" spc="-20">
                <a:solidFill>
                  <a:srgbClr val="98CC00"/>
                </a:solidFill>
              </a:rPr>
              <a:t>E</a:t>
            </a:r>
            <a:r>
              <a:rPr dirty="0" sz="3200" spc="30">
                <a:solidFill>
                  <a:srgbClr val="98CC00"/>
                </a:solidFill>
              </a:rPr>
              <a:t>N</a:t>
            </a:r>
            <a:r>
              <a:rPr dirty="0" sz="3200" spc="15">
                <a:solidFill>
                  <a:srgbClr val="98CC00"/>
                </a:solidFill>
              </a:rPr>
              <a:t>D</a:t>
            </a:r>
            <a:r>
              <a:rPr dirty="0" sz="3200" spc="-45">
                <a:solidFill>
                  <a:srgbClr val="98CC00"/>
                </a:solidFill>
              </a:rPr>
              <a:t> </a:t>
            </a:r>
            <a:r>
              <a:rPr dirty="0" sz="3200">
                <a:solidFill>
                  <a:srgbClr val="98CC00"/>
                </a:solidFill>
              </a:rPr>
              <a:t>U</a:t>
            </a:r>
            <a:r>
              <a:rPr dirty="0" sz="3200" spc="10">
                <a:solidFill>
                  <a:srgbClr val="98CC00"/>
                </a:solidFill>
              </a:rPr>
              <a:t>S</a:t>
            </a:r>
            <a:r>
              <a:rPr dirty="0" sz="3200" spc="-25">
                <a:solidFill>
                  <a:srgbClr val="98CC00"/>
                </a:solidFill>
              </a:rPr>
              <a:t>E</a:t>
            </a:r>
            <a:r>
              <a:rPr dirty="0" sz="3200" spc="-10">
                <a:solidFill>
                  <a:srgbClr val="98CC00"/>
                </a:solidFill>
              </a:rPr>
              <a:t>R</a:t>
            </a:r>
            <a:r>
              <a:rPr dirty="0" sz="3200" spc="5">
                <a:solidFill>
                  <a:srgbClr val="98CC00"/>
                </a:solidFill>
              </a:rPr>
              <a:t>S?</a:t>
            </a:r>
            <a:endParaRPr sz="3200">
              <a:solidFill>
                <a:srgbClr val="98CC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90601" y="1695450"/>
            <a:ext cx="8153400" cy="40030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solidFill>
                  <a:srgbClr val="00B050"/>
                </a:solidFill>
              </a:rPr>
              <a:t>O</a:t>
            </a:r>
            <a:r>
              <a:rPr dirty="0" sz="3600" spc="25">
                <a:solidFill>
                  <a:srgbClr val="00B050"/>
                </a:solidFill>
              </a:rPr>
              <a:t>U</a:t>
            </a:r>
            <a:r>
              <a:rPr dirty="0" sz="3600">
                <a:solidFill>
                  <a:srgbClr val="00B050"/>
                </a:solidFill>
              </a:rPr>
              <a:t>R</a:t>
            </a:r>
            <a:r>
              <a:rPr dirty="0" sz="3600" spc="5">
                <a:solidFill>
                  <a:srgbClr val="00B050"/>
                </a:solidFill>
              </a:rPr>
              <a:t> </a:t>
            </a:r>
            <a:r>
              <a:rPr dirty="0" sz="3600" spc="25">
                <a:solidFill>
                  <a:srgbClr val="00B050"/>
                </a:solidFill>
              </a:rPr>
              <a:t>S</a:t>
            </a:r>
            <a:r>
              <a:rPr dirty="0" sz="3600" spc="10">
                <a:solidFill>
                  <a:srgbClr val="00B050"/>
                </a:solidFill>
              </a:rPr>
              <a:t>O</a:t>
            </a:r>
            <a:r>
              <a:rPr dirty="0" sz="3600" spc="25">
                <a:solidFill>
                  <a:srgbClr val="00B050"/>
                </a:solidFill>
              </a:rPr>
              <a:t>LU</a:t>
            </a:r>
            <a:r>
              <a:rPr dirty="0" sz="3600" spc="-35">
                <a:solidFill>
                  <a:srgbClr val="00B050"/>
                </a:solidFill>
              </a:rPr>
              <a:t>T</a:t>
            </a:r>
            <a:r>
              <a:rPr dirty="0" sz="3600" spc="-30">
                <a:solidFill>
                  <a:srgbClr val="00B050"/>
                </a:solidFill>
              </a:rPr>
              <a:t>I</a:t>
            </a:r>
            <a:r>
              <a:rPr dirty="0" sz="3600" spc="10">
                <a:solidFill>
                  <a:srgbClr val="00B050"/>
                </a:solidFill>
              </a:rPr>
              <a:t>O</a:t>
            </a:r>
            <a:r>
              <a:rPr dirty="0" sz="3600">
                <a:solidFill>
                  <a:srgbClr val="00B050"/>
                </a:solidFill>
              </a:rPr>
              <a:t>N</a:t>
            </a:r>
            <a:r>
              <a:rPr dirty="0" sz="3600" spc="-345">
                <a:solidFill>
                  <a:srgbClr val="00B050"/>
                </a:solidFill>
              </a:rPr>
              <a:t> </a:t>
            </a:r>
            <a:r>
              <a:rPr dirty="0" sz="3600" spc="-35">
                <a:solidFill>
                  <a:srgbClr val="00B050"/>
                </a:solidFill>
              </a:rPr>
              <a:t>A</a:t>
            </a:r>
            <a:r>
              <a:rPr dirty="0" sz="3600" spc="-5">
                <a:solidFill>
                  <a:srgbClr val="00B050"/>
                </a:solidFill>
              </a:rPr>
              <a:t>N</a:t>
            </a:r>
            <a:r>
              <a:rPr dirty="0" sz="3600">
                <a:solidFill>
                  <a:srgbClr val="00B050"/>
                </a:solidFill>
              </a:rPr>
              <a:t>D</a:t>
            </a:r>
            <a:r>
              <a:rPr dirty="0" sz="3600" spc="35">
                <a:solidFill>
                  <a:srgbClr val="00B050"/>
                </a:solidFill>
              </a:rPr>
              <a:t> </a:t>
            </a:r>
            <a:r>
              <a:rPr dirty="0" sz="3600" spc="-30">
                <a:solidFill>
                  <a:srgbClr val="00B050"/>
                </a:solidFill>
              </a:rPr>
              <a:t>I</a:t>
            </a:r>
            <a:r>
              <a:rPr dirty="0" sz="3600" spc="-35">
                <a:solidFill>
                  <a:srgbClr val="00B050"/>
                </a:solidFill>
              </a:rPr>
              <a:t>T</a:t>
            </a:r>
            <a:r>
              <a:rPr dirty="0" sz="3600">
                <a:solidFill>
                  <a:srgbClr val="00B050"/>
                </a:solidFill>
              </a:rPr>
              <a:t>S</a:t>
            </a:r>
            <a:r>
              <a:rPr dirty="0" sz="3600" spc="60">
                <a:solidFill>
                  <a:srgbClr val="00B050"/>
                </a:solidFill>
              </a:rPr>
              <a:t> </a:t>
            </a:r>
            <a:r>
              <a:rPr dirty="0" sz="3600" spc="-295">
                <a:solidFill>
                  <a:srgbClr val="00B050"/>
                </a:solidFill>
              </a:rPr>
              <a:t>V</a:t>
            </a:r>
            <a:r>
              <a:rPr dirty="0" sz="3600" spc="-35">
                <a:solidFill>
                  <a:srgbClr val="00B050"/>
                </a:solidFill>
              </a:rPr>
              <a:t>A</a:t>
            </a:r>
            <a:r>
              <a:rPr dirty="0" sz="3600" spc="25">
                <a:solidFill>
                  <a:srgbClr val="00B050"/>
                </a:solidFill>
              </a:rPr>
              <a:t>LU</a:t>
            </a:r>
            <a:r>
              <a:rPr dirty="0" sz="3600">
                <a:solidFill>
                  <a:srgbClr val="00B050"/>
                </a:solidFill>
              </a:rPr>
              <a:t>E</a:t>
            </a:r>
            <a:r>
              <a:rPr dirty="0" sz="3600" spc="-65">
                <a:solidFill>
                  <a:srgbClr val="00B050"/>
                </a:solidFill>
              </a:rPr>
              <a:t> </a:t>
            </a:r>
            <a:r>
              <a:rPr dirty="0" sz="3600" spc="-15">
                <a:solidFill>
                  <a:srgbClr val="00B050"/>
                </a:solidFill>
              </a:rPr>
              <a:t>P</a:t>
            </a:r>
            <a:r>
              <a:rPr dirty="0" sz="3600" spc="-30">
                <a:solidFill>
                  <a:srgbClr val="00B050"/>
                </a:solidFill>
              </a:rPr>
              <a:t>R</a:t>
            </a:r>
            <a:r>
              <a:rPr dirty="0" sz="3600" spc="10">
                <a:solidFill>
                  <a:srgbClr val="00B050"/>
                </a:solidFill>
              </a:rPr>
              <a:t>O</a:t>
            </a:r>
            <a:r>
              <a:rPr dirty="0" sz="3600" spc="-15">
                <a:solidFill>
                  <a:srgbClr val="00B050"/>
                </a:solidFill>
              </a:rPr>
              <a:t>P</a:t>
            </a:r>
            <a:r>
              <a:rPr dirty="0" sz="3600" spc="10">
                <a:solidFill>
                  <a:srgbClr val="00B050"/>
                </a:solidFill>
              </a:rPr>
              <a:t>O</a:t>
            </a:r>
            <a:r>
              <a:rPr dirty="0" sz="3600" spc="25">
                <a:solidFill>
                  <a:srgbClr val="00B050"/>
                </a:solidFill>
              </a:rPr>
              <a:t>S</a:t>
            </a:r>
            <a:r>
              <a:rPr dirty="0" sz="3600" spc="-30">
                <a:solidFill>
                  <a:srgbClr val="00B050"/>
                </a:solidFill>
              </a:rPr>
              <a:t>I</a:t>
            </a:r>
            <a:r>
              <a:rPr dirty="0" sz="3600" spc="-35">
                <a:solidFill>
                  <a:srgbClr val="00B050"/>
                </a:solidFill>
              </a:rPr>
              <a:t>T</a:t>
            </a:r>
            <a:r>
              <a:rPr dirty="0" sz="3600" spc="-30">
                <a:solidFill>
                  <a:srgbClr val="00B050"/>
                </a:solidFill>
              </a:rPr>
              <a:t>I</a:t>
            </a:r>
            <a:r>
              <a:rPr dirty="0" sz="3600" spc="10">
                <a:solidFill>
                  <a:srgbClr val="00B050"/>
                </a:solidFill>
              </a:rPr>
              <a:t>O</a:t>
            </a:r>
            <a:r>
              <a:rPr dirty="0" sz="3600">
                <a:solidFill>
                  <a:srgbClr val="00B050"/>
                </a:solidFill>
              </a:rPr>
              <a:t>N</a:t>
            </a:r>
            <a:endParaRPr dirty="0" sz="3600">
              <a:solidFill>
                <a:srgbClr val="00B050"/>
              </a:solidFill>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10788"/>
            <a:ext cx="8410192" cy="50698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solidFill>
                  <a:srgbClr val="FF0000"/>
                </a:solidFill>
              </a:rPr>
              <a:t>Dataset Description</a:t>
            </a:r>
            <a:endParaRPr dirty="0" lang="en-IN">
              <a:solidFill>
                <a:srgbClr val="FF0000"/>
              </a:solidFill>
            </a:endParaRPr>
          </a:p>
        </p:txBody>
      </p:sp>
      <p:sp>
        <p:nvSpPr>
          <p:cNvPr id="1048670" name="TextBox 3"/>
          <p:cNvSpPr txBox="1"/>
          <p:nvPr/>
        </p:nvSpPr>
        <p:spPr>
          <a:xfrm>
            <a:off x="304800" y="609600"/>
            <a:ext cx="11887200" cy="6136640"/>
          </a:xfrm>
          <a:prstGeom prst="rect"/>
          <a:noFill/>
        </p:spPr>
        <p:txBody>
          <a:bodyPr wrap="square">
            <a:spAutoFit/>
          </a:bodyPr>
          <a:p>
            <a:endParaRPr dirty="0" sz="2400" lang="en-US">
              <a:solidFill>
                <a:srgbClr val="000000"/>
              </a:solidFill>
              <a:latin typeface="Calibri body"/>
              <a:cs typeface="Times New Roman" panose="02020603050405020304" pitchFamily="18" charset="0"/>
            </a:endParaRPr>
          </a:p>
          <a:p>
            <a:endParaRPr b="1"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Descriptions for each of the columns in the dataset:</a:t>
            </a:r>
            <a:endParaRPr b="1"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1. Employee ID</a:t>
            </a:r>
            <a:r>
              <a:rPr dirty="0" sz="2400" lang="en-US">
                <a:solidFill>
                  <a:srgbClr val="000000"/>
                </a:solidFill>
                <a:cs typeface="Times New Roman" panose="02020603050405020304" pitchFamily="18" charset="0"/>
              </a:rPr>
              <a:t>: Unique identifier for each employee in the organization.</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2.First Name</a:t>
            </a:r>
            <a:r>
              <a:rPr dirty="0" sz="2400" lang="en-US">
                <a:solidFill>
                  <a:srgbClr val="000000"/>
                </a:solidFill>
                <a:cs typeface="Times New Roman" panose="02020603050405020304" pitchFamily="18" charset="0"/>
              </a:rPr>
              <a:t>: The first name of the employee.</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3. Last Name</a:t>
            </a:r>
            <a:r>
              <a:rPr dirty="0" sz="2400" lang="en-US">
                <a:solidFill>
                  <a:srgbClr val="000000"/>
                </a:solidFill>
                <a:cs typeface="Times New Roman" panose="02020603050405020304" pitchFamily="18" charset="0"/>
              </a:rPr>
              <a:t>: The last name of the employee.</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4.Email</a:t>
            </a:r>
            <a:r>
              <a:rPr dirty="0" sz="2400" lang="en-US">
                <a:solidFill>
                  <a:srgbClr val="000000"/>
                </a:solidFill>
                <a:cs typeface="Times New Roman" panose="02020603050405020304" pitchFamily="18" charset="0"/>
              </a:rPr>
              <a:t>: The address. associated with the employee's communication within the organization.</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5. Business Unit</a:t>
            </a:r>
            <a:r>
              <a:rPr dirty="0" sz="2400" lang="en-US">
                <a:solidFill>
                  <a:srgbClr val="000000"/>
                </a:solidFill>
                <a:cs typeface="Times New Roman" panose="02020603050405020304" pitchFamily="18" charset="0"/>
              </a:rPr>
              <a:t>: specific business unit or department to which the employer belongs.</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6.State</a:t>
            </a:r>
            <a:r>
              <a:rPr dirty="0" sz="2400" lang="en-US">
                <a:solidFill>
                  <a:srgbClr val="000000"/>
                </a:solidFill>
                <a:cs typeface="Times New Roman" panose="02020603050405020304" pitchFamily="18" charset="0"/>
              </a:rPr>
              <a:t>: The state or region where the employee is located.</a:t>
            </a:r>
            <a:endParaRPr b="1"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7.Job Function</a:t>
            </a:r>
            <a:r>
              <a:rPr dirty="0" sz="2400" lang="en-US">
                <a:solidFill>
                  <a:srgbClr val="000000"/>
                </a:solidFill>
                <a:cs typeface="Times New Roman" panose="02020603050405020304" pitchFamily="18" charset="0"/>
              </a:rPr>
              <a:t>: A brief description of the employee's primary job function or role.</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8.Gender</a:t>
            </a:r>
            <a:r>
              <a:rPr dirty="0" sz="2400" lang="en-US">
                <a:solidFill>
                  <a:srgbClr val="000000"/>
                </a:solidFill>
                <a:cs typeface="Times New Roman" panose="02020603050405020304" pitchFamily="18" charset="0"/>
              </a:rPr>
              <a:t>: A code representing Die gender of the employee (e.g.. M for Male, I for Female, N for Non-binary.</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9.Performance Score</a:t>
            </a:r>
            <a:r>
              <a:rPr dirty="0" sz="2400" lang="en-US">
                <a:solidFill>
                  <a:srgbClr val="000000"/>
                </a:solidFill>
                <a:cs typeface="Times New Roman" panose="02020603050405020304" pitchFamily="18" charset="0"/>
              </a:rPr>
              <a:t>: A score indicating the employee's performance level (e.g., Excellent, Satisfactory, Needs Improvement).</a:t>
            </a:r>
            <a:endParaRPr dirty="0" sz="2400" lang="en-US">
              <a:solidFill>
                <a:srgbClr val="000000"/>
              </a:solidFill>
              <a:cs typeface="Times New Roman" panose="02020603050405020304" pitchFamily="18" charset="0"/>
            </a:endParaRPr>
          </a:p>
          <a:p>
            <a:r>
              <a:rPr b="1" dirty="0" sz="2400" lang="en-US">
                <a:solidFill>
                  <a:srgbClr val="000000"/>
                </a:solidFill>
                <a:cs typeface="Times New Roman" panose="02020603050405020304" pitchFamily="18" charset="0"/>
              </a:rPr>
              <a:t>10. Current Employee Rating</a:t>
            </a:r>
            <a:r>
              <a:rPr dirty="0" sz="2400" lang="en-US">
                <a:solidFill>
                  <a:srgbClr val="000000"/>
                </a:solidFill>
                <a:cs typeface="Times New Roman" panose="02020603050405020304" pitchFamily="18" charset="0"/>
              </a:rPr>
              <a:t>: The current rating or evaluation of the employee's overall performance.</a:t>
            </a:r>
            <a:endParaRPr dirty="0" sz="2400" lang="en-US">
              <a:solidFill>
                <a:srgbClr val="000000"/>
              </a:solidFill>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solidFill>
                  <a:srgbClr val="FF9900"/>
                </a:solidFill>
              </a:rPr>
              <a:t>THE</a:t>
            </a:r>
            <a:r>
              <a:rPr dirty="0" sz="4250" spc="20">
                <a:solidFill>
                  <a:srgbClr val="FF9900"/>
                </a:solidFill>
              </a:rPr>
              <a:t> </a:t>
            </a:r>
            <a:r>
              <a:rPr dirty="0" sz="4250" lang="en-US" spc="20">
                <a:solidFill>
                  <a:srgbClr val="FF9900"/>
                </a:solidFill>
              </a:rPr>
              <a:t>"</a:t>
            </a:r>
            <a:r>
              <a:rPr dirty="0" sz="4250" spc="10">
                <a:solidFill>
                  <a:srgbClr val="FF9900"/>
                </a:solidFill>
              </a:rPr>
              <a:t>WOW</a:t>
            </a:r>
            <a:r>
              <a:rPr dirty="0" sz="4250" lang="en-US" spc="10">
                <a:solidFill>
                  <a:srgbClr val="FF9900"/>
                </a:solidFill>
              </a:rPr>
              <a:t>"</a:t>
            </a:r>
            <a:r>
              <a:rPr dirty="0" sz="4250" spc="85">
                <a:solidFill>
                  <a:srgbClr val="FF9900"/>
                </a:solidFill>
              </a:rPr>
              <a:t> </a:t>
            </a:r>
            <a:r>
              <a:rPr dirty="0" sz="4250" spc="10">
                <a:solidFill>
                  <a:srgbClr val="FF9900"/>
                </a:solidFill>
              </a:rPr>
              <a:t>IN</a:t>
            </a:r>
            <a:r>
              <a:rPr dirty="0" sz="4250" spc="-5">
                <a:solidFill>
                  <a:srgbClr val="FF9900"/>
                </a:solidFill>
              </a:rPr>
              <a:t> </a:t>
            </a:r>
            <a:r>
              <a:rPr dirty="0" sz="4250" spc="15">
                <a:solidFill>
                  <a:srgbClr val="FF9900"/>
                </a:solidFill>
              </a:rPr>
              <a:t>OUR</a:t>
            </a:r>
            <a:r>
              <a:rPr dirty="0" sz="4250" spc="-10">
                <a:solidFill>
                  <a:srgbClr val="FF9900"/>
                </a:solidFill>
              </a:rPr>
              <a:t> </a:t>
            </a:r>
            <a:r>
              <a:rPr dirty="0" sz="4250" spc="20">
                <a:solidFill>
                  <a:srgbClr val="FF9900"/>
                </a:solidFill>
              </a:rPr>
              <a:t>SOLUTION</a:t>
            </a:r>
            <a:endParaRPr dirty="0" sz="4250">
              <a:solidFill>
                <a:srgbClr val="FF9900"/>
              </a:solidFill>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9"/>
          <p:cNvSpPr txBox="1"/>
          <p:nvPr/>
        </p:nvSpPr>
        <p:spPr>
          <a:xfrm>
            <a:off x="3052916" y="2143713"/>
            <a:ext cx="6105832" cy="40030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Jes PC</cp:lastModifiedBy>
  <dcterms:created xsi:type="dcterms:W3CDTF">2024-03-29T04:07:22Z</dcterms:created>
  <dcterms:modified xsi:type="dcterms:W3CDTF">2024-09-06T03:39:17Z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d2544dc36ea743beb551d142cc4e9a4c</vt:lpwstr>
  </property>
</Properties>
</file>