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1d2508b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1d2508b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1d2508b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1d2508b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1d2508b2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1d2508b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1d2508b2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1d2508b2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1c6aecf3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1c6aecf3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14031fab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14031fab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14031fab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14031fa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18b5181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18b5181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14031fab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14031fab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1c6aecf3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1c6aecf3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1c6aecf3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1c6aecf3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1d2508b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1d2508b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1d2508b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1d2508b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vivek468/superstore-dataset-fin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0350" y="418525"/>
            <a:ext cx="8463300" cy="150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980"/>
              <a:t>BIA PROJECT &amp; PRESENTATION  Full PPT Deck</a:t>
            </a:r>
            <a:endParaRPr sz="3980"/>
          </a:p>
        </p:txBody>
      </p:sp>
      <p:sp>
        <p:nvSpPr>
          <p:cNvPr id="55" name="Google Shape;55;p13"/>
          <p:cNvSpPr txBox="1"/>
          <p:nvPr>
            <p:ph idx="1" type="subTitle"/>
          </p:nvPr>
        </p:nvSpPr>
        <p:spPr>
          <a:xfrm>
            <a:off x="311700" y="2040375"/>
            <a:ext cx="8520600" cy="215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- 1</a:t>
            </a:r>
            <a:endParaRPr/>
          </a:p>
          <a:p>
            <a:pPr indent="0" lvl="0" marL="0" rtl="0" algn="ctr">
              <a:spcBef>
                <a:spcPts val="0"/>
              </a:spcBef>
              <a:spcAft>
                <a:spcPts val="0"/>
              </a:spcAft>
              <a:buNone/>
            </a:pPr>
            <a:r>
              <a:rPr lang="en" sz="1350">
                <a:solidFill>
                  <a:srgbClr val="1F1F1F"/>
                </a:solidFill>
                <a:latin typeface="Roboto"/>
                <a:ea typeface="Roboto"/>
                <a:cs typeface="Roboto"/>
                <a:sym typeface="Roboto"/>
              </a:rPr>
              <a:t>Ibrahim Salal Usman</a:t>
            </a:r>
            <a:endParaRPr sz="1350">
              <a:solidFill>
                <a:srgbClr val="1F1F1F"/>
              </a:solidFill>
              <a:latin typeface="Roboto"/>
              <a:ea typeface="Roboto"/>
              <a:cs typeface="Roboto"/>
              <a:sym typeface="Roboto"/>
            </a:endParaRPr>
          </a:p>
          <a:p>
            <a:pPr indent="0" lvl="0" marL="0" rtl="0" algn="ctr">
              <a:spcBef>
                <a:spcPts val="0"/>
              </a:spcBef>
              <a:spcAft>
                <a:spcPts val="0"/>
              </a:spcAft>
              <a:buNone/>
            </a:pPr>
            <a:r>
              <a:rPr lang="en" sz="1350">
                <a:solidFill>
                  <a:srgbClr val="1F1F1F"/>
                </a:solidFill>
                <a:latin typeface="Roboto"/>
                <a:ea typeface="Roboto"/>
                <a:cs typeface="Roboto"/>
                <a:sym typeface="Roboto"/>
              </a:rPr>
              <a:t>Stephen Lee</a:t>
            </a:r>
            <a:endParaRPr sz="1350">
              <a:solidFill>
                <a:srgbClr val="1F1F1F"/>
              </a:solidFill>
              <a:latin typeface="Roboto"/>
              <a:ea typeface="Roboto"/>
              <a:cs typeface="Roboto"/>
              <a:sym typeface="Roboto"/>
            </a:endParaRPr>
          </a:p>
          <a:p>
            <a:pPr indent="0" lvl="0" marL="0" rtl="0" algn="ctr">
              <a:spcBef>
                <a:spcPts val="0"/>
              </a:spcBef>
              <a:spcAft>
                <a:spcPts val="0"/>
              </a:spcAft>
              <a:buNone/>
            </a:pPr>
            <a:r>
              <a:rPr lang="en" sz="1350">
                <a:solidFill>
                  <a:srgbClr val="1F1F1F"/>
                </a:solidFill>
                <a:latin typeface="Roboto"/>
                <a:ea typeface="Roboto"/>
                <a:cs typeface="Roboto"/>
                <a:sym typeface="Roboto"/>
              </a:rPr>
              <a:t>Venkata Krishna Sridhar Akella</a:t>
            </a:r>
            <a:endParaRPr sz="1350">
              <a:solidFill>
                <a:srgbClr val="1F1F1F"/>
              </a:solidFill>
              <a:latin typeface="Roboto"/>
              <a:ea typeface="Roboto"/>
              <a:cs typeface="Roboto"/>
              <a:sym typeface="Roboto"/>
            </a:endParaRPr>
          </a:p>
          <a:p>
            <a:pPr indent="0" lvl="0" marL="0" rtl="0" algn="ctr">
              <a:spcBef>
                <a:spcPts val="0"/>
              </a:spcBef>
              <a:spcAft>
                <a:spcPts val="0"/>
              </a:spcAft>
              <a:buNone/>
            </a:pPr>
            <a:r>
              <a:rPr lang="en" sz="1350">
                <a:solidFill>
                  <a:srgbClr val="1F1F1F"/>
                </a:solidFill>
                <a:latin typeface="Roboto"/>
                <a:ea typeface="Roboto"/>
                <a:cs typeface="Roboto"/>
                <a:sym typeface="Roboto"/>
              </a:rPr>
              <a:t>Anushree Chowdhary</a:t>
            </a:r>
            <a:endParaRPr sz="1350">
              <a:solidFill>
                <a:srgbClr val="1F1F1F"/>
              </a:solidFill>
              <a:latin typeface="Roboto"/>
              <a:ea typeface="Roboto"/>
              <a:cs typeface="Roboto"/>
              <a:sym typeface="Roboto"/>
            </a:endParaRPr>
          </a:p>
          <a:p>
            <a:pPr indent="0" lvl="0" marL="0" rtl="0" algn="ctr">
              <a:spcBef>
                <a:spcPts val="0"/>
              </a:spcBef>
              <a:spcAft>
                <a:spcPts val="0"/>
              </a:spcAft>
              <a:buNone/>
            </a:pPr>
            <a:r>
              <a:rPr lang="en" sz="1350">
                <a:solidFill>
                  <a:srgbClr val="1F1F1F"/>
                </a:solidFill>
                <a:latin typeface="Roboto"/>
                <a:ea typeface="Roboto"/>
                <a:cs typeface="Roboto"/>
                <a:sym typeface="Roboto"/>
              </a:rPr>
              <a:t>Yash Bhardwaj</a:t>
            </a:r>
            <a:endParaRPr sz="1350">
              <a:solidFill>
                <a:srgbClr val="1F1F1F"/>
              </a:solidFill>
              <a:latin typeface="Roboto"/>
              <a:ea typeface="Roboto"/>
              <a:cs typeface="Roboto"/>
              <a:sym typeface="Roboto"/>
            </a:endParaRPr>
          </a:p>
          <a:p>
            <a:pPr indent="0" lvl="0" marL="0" rtl="0" algn="ctr">
              <a:spcBef>
                <a:spcPts val="0"/>
              </a:spcBef>
              <a:spcAft>
                <a:spcPts val="0"/>
              </a:spcAft>
              <a:buNone/>
            </a:pPr>
            <a:r>
              <a:rPr lang="en" sz="1350">
                <a:solidFill>
                  <a:srgbClr val="1F1F1F"/>
                </a:solidFill>
                <a:latin typeface="Roboto"/>
                <a:ea typeface="Roboto"/>
                <a:cs typeface="Roboto"/>
                <a:sym typeface="Roboto"/>
              </a:rPr>
              <a:t>Harsh Mitesh Dalal</a:t>
            </a:r>
            <a:endParaRPr sz="1350">
              <a:solidFill>
                <a:srgbClr val="1F1F1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250175" y="83875"/>
            <a:ext cx="8520600" cy="506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1522"/>
              <a:t>3. </a:t>
            </a:r>
            <a:r>
              <a:rPr b="1" lang="en" sz="1522"/>
              <a:t>What are the shipping mode preferences of customers? </a:t>
            </a:r>
            <a:endParaRPr b="1" sz="1522"/>
          </a:p>
          <a:p>
            <a:pPr indent="0" lvl="0" marL="457200" rtl="0" algn="l">
              <a:lnSpc>
                <a:spcPct val="115000"/>
              </a:lnSpc>
              <a:spcBef>
                <a:spcPts val="0"/>
              </a:spcBef>
              <a:spcAft>
                <a:spcPts val="0"/>
              </a:spcAft>
              <a:buNone/>
            </a:pPr>
            <a:r>
              <a:t/>
            </a:r>
            <a:endParaRPr b="1" sz="1100"/>
          </a:p>
          <a:p>
            <a:pPr indent="0" lvl="0" marL="0" rtl="0" algn="l">
              <a:spcBef>
                <a:spcPts val="0"/>
              </a:spcBef>
              <a:spcAft>
                <a:spcPts val="0"/>
              </a:spcAft>
              <a:buNone/>
            </a:pPr>
            <a:r>
              <a:t/>
            </a:r>
            <a:endParaRPr b="1"/>
          </a:p>
        </p:txBody>
      </p:sp>
      <p:pic>
        <p:nvPicPr>
          <p:cNvPr id="115" name="Google Shape;115;p22"/>
          <p:cNvPicPr preferRelativeResize="0"/>
          <p:nvPr/>
        </p:nvPicPr>
        <p:blipFill>
          <a:blip r:embed="rId3">
            <a:alphaModFix/>
          </a:blip>
          <a:stretch>
            <a:fillRect/>
          </a:stretch>
        </p:blipFill>
        <p:spPr>
          <a:xfrm>
            <a:off x="535276" y="1680150"/>
            <a:ext cx="3757926" cy="2479551"/>
          </a:xfrm>
          <a:prstGeom prst="rect">
            <a:avLst/>
          </a:prstGeom>
          <a:noFill/>
          <a:ln>
            <a:noFill/>
          </a:ln>
        </p:spPr>
      </p:pic>
      <p:sp>
        <p:nvSpPr>
          <p:cNvPr id="116" name="Google Shape;116;p22"/>
          <p:cNvSpPr txBox="1"/>
          <p:nvPr/>
        </p:nvSpPr>
        <p:spPr>
          <a:xfrm>
            <a:off x="367375" y="474050"/>
            <a:ext cx="68265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This chart lists the available shipment modes together with the preferred mode at the time of the purchase. It is evident that the most favored shipment mode is Standard class.</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The heat map shows the geographical representation of the average time of shipping.</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endParaRPr>
          </a:p>
        </p:txBody>
      </p:sp>
      <p:sp>
        <p:nvSpPr>
          <p:cNvPr id="117" name="Google Shape;117;p22"/>
          <p:cNvSpPr txBox="1"/>
          <p:nvPr/>
        </p:nvSpPr>
        <p:spPr>
          <a:xfrm>
            <a:off x="7034250" y="1242250"/>
            <a:ext cx="1796100" cy="2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Chart type: Pie Chart &amp; Heat Map </a:t>
            </a:r>
            <a:endParaRPr b="1" sz="1200">
              <a:solidFill>
                <a:schemeClr val="dk2"/>
              </a:solidFill>
            </a:endParaRPr>
          </a:p>
        </p:txBody>
      </p:sp>
      <p:pic>
        <p:nvPicPr>
          <p:cNvPr id="118" name="Google Shape;118;p22"/>
          <p:cNvPicPr preferRelativeResize="0"/>
          <p:nvPr/>
        </p:nvPicPr>
        <p:blipFill>
          <a:blip r:embed="rId4">
            <a:alphaModFix/>
          </a:blip>
          <a:stretch>
            <a:fillRect/>
          </a:stretch>
        </p:blipFill>
        <p:spPr>
          <a:xfrm>
            <a:off x="4490850" y="1852945"/>
            <a:ext cx="4653150" cy="2048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nvSpPr>
        <p:spPr>
          <a:xfrm>
            <a:off x="420200" y="449050"/>
            <a:ext cx="7265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This graph displays, by quarter and year, the average time it takes to ship an order for each month. It's evident that the delivery time hasn't changed much throughout the years. It seems that shipping times remain unchanged significantly despite new technologies being integrated into store operations.</a:t>
            </a:r>
            <a:endParaRPr sz="1300">
              <a:solidFill>
                <a:schemeClr val="dk2"/>
              </a:solidFill>
            </a:endParaRPr>
          </a:p>
        </p:txBody>
      </p:sp>
      <p:sp>
        <p:nvSpPr>
          <p:cNvPr id="124" name="Google Shape;124;p23"/>
          <p:cNvSpPr txBox="1"/>
          <p:nvPr>
            <p:ph type="title"/>
          </p:nvPr>
        </p:nvSpPr>
        <p:spPr>
          <a:xfrm>
            <a:off x="250175" y="51250"/>
            <a:ext cx="8520600" cy="39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100"/>
              <a:t>4. </a:t>
            </a:r>
            <a:r>
              <a:rPr b="1" lang="en" sz="1100"/>
              <a:t>What is the trend of processing times (difference between Order Date and ship date) by Quarter and year?</a:t>
            </a:r>
            <a:endParaRPr b="1"/>
          </a:p>
        </p:txBody>
      </p:sp>
      <p:pic>
        <p:nvPicPr>
          <p:cNvPr id="125" name="Google Shape;125;p23"/>
          <p:cNvPicPr preferRelativeResize="0"/>
          <p:nvPr/>
        </p:nvPicPr>
        <p:blipFill>
          <a:blip r:embed="rId3">
            <a:alphaModFix/>
          </a:blip>
          <a:stretch>
            <a:fillRect/>
          </a:stretch>
        </p:blipFill>
        <p:spPr>
          <a:xfrm>
            <a:off x="420200" y="1742625"/>
            <a:ext cx="4819985" cy="2658801"/>
          </a:xfrm>
          <a:prstGeom prst="rect">
            <a:avLst/>
          </a:prstGeom>
          <a:noFill/>
          <a:ln>
            <a:noFill/>
          </a:ln>
        </p:spPr>
      </p:pic>
      <p:sp>
        <p:nvSpPr>
          <p:cNvPr id="126" name="Google Shape;126;p23"/>
          <p:cNvSpPr txBox="1"/>
          <p:nvPr/>
        </p:nvSpPr>
        <p:spPr>
          <a:xfrm>
            <a:off x="7685300" y="449050"/>
            <a:ext cx="14289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Chart type: Line chart</a:t>
            </a:r>
            <a:r>
              <a:rPr lang="en">
                <a:solidFill>
                  <a:schemeClr val="dk2"/>
                </a:solidFill>
              </a:rPr>
              <a:t>, but kept the points as Discrete, so that the highs and low points can be observed clearly</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366850" y="435375"/>
            <a:ext cx="8366700" cy="86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2"/>
                </a:solidFill>
              </a:rPr>
              <a:t>The link between profit and discount for different categories is displayed in this graph. </a:t>
            </a:r>
            <a:r>
              <a:rPr lang="en" sz="1100">
                <a:solidFill>
                  <a:schemeClr val="dk2"/>
                </a:solidFill>
              </a:rPr>
              <a:t>Even though giving out discounts decreases profit margins but </a:t>
            </a:r>
            <a:r>
              <a:rPr b="1" lang="en" sz="1100">
                <a:solidFill>
                  <a:schemeClr val="dk2"/>
                </a:solidFill>
              </a:rPr>
              <a:t>it </a:t>
            </a:r>
            <a:r>
              <a:rPr b="1" lang="en" sz="1100">
                <a:solidFill>
                  <a:schemeClr val="dk2"/>
                </a:solidFill>
              </a:rPr>
              <a:t>isn't a formal relationship between Profits and Discounts</a:t>
            </a:r>
            <a:r>
              <a:rPr lang="en" sz="1100">
                <a:solidFill>
                  <a:schemeClr val="dk2"/>
                </a:solidFill>
              </a:rPr>
              <a:t>.</a:t>
            </a:r>
            <a:endParaRPr sz="1100">
              <a:solidFill>
                <a:schemeClr val="dk2"/>
              </a:solidFill>
            </a:endParaRPr>
          </a:p>
          <a:p>
            <a:pPr indent="0" lvl="0" marL="0" rtl="0" algn="just">
              <a:spcBef>
                <a:spcPts val="0"/>
              </a:spcBef>
              <a:spcAft>
                <a:spcPts val="0"/>
              </a:spcAft>
              <a:buNone/>
            </a:pPr>
            <a:r>
              <a:rPr lang="en" sz="1100">
                <a:solidFill>
                  <a:schemeClr val="dk2"/>
                </a:solidFill>
              </a:rPr>
              <a:t>Copiers is one of the outliers; despite the discounts, they have demonstrated profitability. Tables, on the other hand, have the lowest profits, and it is evident that they have one of the largest discounts.</a:t>
            </a:r>
            <a:endParaRPr sz="1100">
              <a:solidFill>
                <a:schemeClr val="dk2"/>
              </a:solidFill>
            </a:endParaRPr>
          </a:p>
        </p:txBody>
      </p:sp>
      <p:sp>
        <p:nvSpPr>
          <p:cNvPr id="132" name="Google Shape;132;p24"/>
          <p:cNvSpPr txBox="1"/>
          <p:nvPr>
            <p:ph type="title"/>
          </p:nvPr>
        </p:nvSpPr>
        <p:spPr>
          <a:xfrm>
            <a:off x="152975" y="115475"/>
            <a:ext cx="8520600" cy="354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100"/>
              <a:t>5. </a:t>
            </a:r>
            <a:r>
              <a:rPr b="1" lang="en" sz="1100"/>
              <a:t>What is the relationship between Profit and Discount Offered across categories? </a:t>
            </a:r>
            <a:endParaRPr b="1"/>
          </a:p>
        </p:txBody>
      </p:sp>
      <p:pic>
        <p:nvPicPr>
          <p:cNvPr id="133" name="Google Shape;133;p24"/>
          <p:cNvPicPr preferRelativeResize="0"/>
          <p:nvPr/>
        </p:nvPicPr>
        <p:blipFill>
          <a:blip r:embed="rId3">
            <a:alphaModFix/>
          </a:blip>
          <a:stretch>
            <a:fillRect/>
          </a:stretch>
        </p:blipFill>
        <p:spPr>
          <a:xfrm>
            <a:off x="366850" y="1548700"/>
            <a:ext cx="5970075" cy="3274775"/>
          </a:xfrm>
          <a:prstGeom prst="rect">
            <a:avLst/>
          </a:prstGeom>
          <a:noFill/>
          <a:ln>
            <a:noFill/>
          </a:ln>
        </p:spPr>
      </p:pic>
      <p:pic>
        <p:nvPicPr>
          <p:cNvPr id="134" name="Google Shape;134;p24"/>
          <p:cNvPicPr preferRelativeResize="0"/>
          <p:nvPr/>
        </p:nvPicPr>
        <p:blipFill>
          <a:blip r:embed="rId4">
            <a:alphaModFix/>
          </a:blip>
          <a:stretch>
            <a:fillRect/>
          </a:stretch>
        </p:blipFill>
        <p:spPr>
          <a:xfrm>
            <a:off x="6752525" y="2159725"/>
            <a:ext cx="1485000" cy="2505000"/>
          </a:xfrm>
          <a:prstGeom prst="rect">
            <a:avLst/>
          </a:prstGeom>
          <a:noFill/>
          <a:ln>
            <a:noFill/>
          </a:ln>
        </p:spPr>
      </p:pic>
      <p:sp>
        <p:nvSpPr>
          <p:cNvPr id="135" name="Google Shape;135;p24"/>
          <p:cNvSpPr txBox="1"/>
          <p:nvPr/>
        </p:nvSpPr>
        <p:spPr>
          <a:xfrm>
            <a:off x="6746675" y="1453150"/>
            <a:ext cx="1926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rPr>
              <a:t>Chart Type - </a:t>
            </a:r>
            <a:r>
              <a:rPr b="1" lang="en" sz="1100">
                <a:solidFill>
                  <a:schemeClr val="dk2"/>
                </a:solidFill>
              </a:rPr>
              <a:t>Scatter Plot</a:t>
            </a:r>
            <a:endParaRPr b="1" sz="11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262100" y="75875"/>
            <a:ext cx="8520600" cy="354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100"/>
              <a:t>6. </a:t>
            </a:r>
            <a:r>
              <a:rPr b="1" lang="en" sz="1100"/>
              <a:t>Does the Pareto principle hold true in this business? </a:t>
            </a:r>
            <a:endParaRPr b="1"/>
          </a:p>
        </p:txBody>
      </p:sp>
      <p:pic>
        <p:nvPicPr>
          <p:cNvPr id="141" name="Google Shape;141;p25"/>
          <p:cNvPicPr preferRelativeResize="0"/>
          <p:nvPr/>
        </p:nvPicPr>
        <p:blipFill>
          <a:blip r:embed="rId3">
            <a:alphaModFix/>
          </a:blip>
          <a:stretch>
            <a:fillRect/>
          </a:stretch>
        </p:blipFill>
        <p:spPr>
          <a:xfrm>
            <a:off x="537225" y="1814825"/>
            <a:ext cx="4627152" cy="3004450"/>
          </a:xfrm>
          <a:prstGeom prst="rect">
            <a:avLst/>
          </a:prstGeom>
          <a:noFill/>
          <a:ln>
            <a:noFill/>
          </a:ln>
        </p:spPr>
      </p:pic>
      <p:pic>
        <p:nvPicPr>
          <p:cNvPr id="142" name="Google Shape;142;p25"/>
          <p:cNvPicPr preferRelativeResize="0"/>
          <p:nvPr/>
        </p:nvPicPr>
        <p:blipFill>
          <a:blip r:embed="rId4">
            <a:alphaModFix/>
          </a:blip>
          <a:stretch>
            <a:fillRect/>
          </a:stretch>
        </p:blipFill>
        <p:spPr>
          <a:xfrm>
            <a:off x="6785835" y="2323900"/>
            <a:ext cx="1330075" cy="2571749"/>
          </a:xfrm>
          <a:prstGeom prst="rect">
            <a:avLst/>
          </a:prstGeom>
          <a:noFill/>
          <a:ln>
            <a:noFill/>
          </a:ln>
        </p:spPr>
      </p:pic>
      <p:sp>
        <p:nvSpPr>
          <p:cNvPr id="143" name="Google Shape;143;p25"/>
          <p:cNvSpPr txBox="1"/>
          <p:nvPr/>
        </p:nvSpPr>
        <p:spPr>
          <a:xfrm>
            <a:off x="206200" y="393850"/>
            <a:ext cx="8618400" cy="10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111111"/>
                </a:solidFill>
                <a:highlight>
                  <a:srgbClr val="FFFFFF"/>
                </a:highlight>
              </a:rPr>
              <a:t>T</a:t>
            </a:r>
            <a:r>
              <a:rPr lang="en" sz="1150">
                <a:solidFill>
                  <a:srgbClr val="111111"/>
                </a:solidFill>
                <a:highlight>
                  <a:srgbClr val="FFFFFF"/>
                </a:highlight>
              </a:rPr>
              <a:t>he Pareto Principle or also known as 80/20 rule, specifies that 80% of consequences come from 20% of the causes, asserting an unequal relationship between inputs and outputs. This is a general rule of thumb observed in not only businesses but many other walks of life but here we can see that this </a:t>
            </a:r>
            <a:r>
              <a:rPr b="1" lang="en" sz="1150">
                <a:solidFill>
                  <a:srgbClr val="111111"/>
                </a:solidFill>
                <a:highlight>
                  <a:srgbClr val="FFFFFF"/>
                </a:highlight>
              </a:rPr>
              <a:t>does not hold true for the business.</a:t>
            </a:r>
            <a:endParaRPr b="1" sz="1150">
              <a:solidFill>
                <a:srgbClr val="111111"/>
              </a:solidFill>
              <a:highlight>
                <a:srgbClr val="FFFFFF"/>
              </a:highlight>
            </a:endParaRPr>
          </a:p>
          <a:p>
            <a:pPr indent="0" lvl="0" marL="0" rtl="0" algn="l">
              <a:spcBef>
                <a:spcPts val="0"/>
              </a:spcBef>
              <a:spcAft>
                <a:spcPts val="0"/>
              </a:spcAft>
              <a:buNone/>
            </a:pPr>
            <a:r>
              <a:rPr lang="en" sz="1150">
                <a:solidFill>
                  <a:srgbClr val="111111"/>
                </a:solidFill>
                <a:highlight>
                  <a:srgbClr val="FFFFFF"/>
                </a:highlight>
              </a:rPr>
              <a:t>This can hint towards to fragmented sale which would require higher resources and efforts to reach targets and hence resulting in poor Net margins.  </a:t>
            </a:r>
            <a:endParaRPr sz="1150">
              <a:solidFill>
                <a:srgbClr val="111111"/>
              </a:solidFill>
              <a:highlight>
                <a:srgbClr val="FFFFFF"/>
              </a:highlight>
            </a:endParaRPr>
          </a:p>
          <a:p>
            <a:pPr indent="0" lvl="0" marL="0" rtl="0" algn="l">
              <a:spcBef>
                <a:spcPts val="0"/>
              </a:spcBef>
              <a:spcAft>
                <a:spcPts val="0"/>
              </a:spcAft>
              <a:buNone/>
            </a:pPr>
            <a:r>
              <a:t/>
            </a:r>
            <a:endParaRPr sz="1150">
              <a:solidFill>
                <a:srgbClr val="111111"/>
              </a:solidFill>
              <a:highlight>
                <a:srgbClr val="FFFFFF"/>
              </a:highlight>
            </a:endParaRPr>
          </a:p>
          <a:p>
            <a:pPr indent="0" lvl="0" marL="0" rtl="0" algn="l">
              <a:spcBef>
                <a:spcPts val="0"/>
              </a:spcBef>
              <a:spcAft>
                <a:spcPts val="0"/>
              </a:spcAft>
              <a:buNone/>
            </a:pPr>
            <a:r>
              <a:t/>
            </a:r>
            <a:endParaRPr sz="1150">
              <a:solidFill>
                <a:srgbClr val="111111"/>
              </a:solidFill>
              <a:highlight>
                <a:srgbClr val="FFFFFF"/>
              </a:highlight>
            </a:endParaRPr>
          </a:p>
        </p:txBody>
      </p:sp>
      <p:sp>
        <p:nvSpPr>
          <p:cNvPr id="144" name="Google Shape;144;p25"/>
          <p:cNvSpPr txBox="1"/>
          <p:nvPr/>
        </p:nvSpPr>
        <p:spPr>
          <a:xfrm>
            <a:off x="6357938" y="1544400"/>
            <a:ext cx="20430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Chart type: Dual Axis Line and Bar chart</a:t>
            </a:r>
            <a:endParaRPr b="1" sz="12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273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 Credit</a:t>
            </a:r>
            <a:endParaRPr/>
          </a:p>
        </p:txBody>
      </p:sp>
      <p:sp>
        <p:nvSpPr>
          <p:cNvPr id="150" name="Google Shape;150;p26"/>
          <p:cNvSpPr txBox="1"/>
          <p:nvPr>
            <p:ph idx="1" type="body"/>
          </p:nvPr>
        </p:nvSpPr>
        <p:spPr>
          <a:xfrm>
            <a:off x="311700" y="909600"/>
            <a:ext cx="8610900" cy="3933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Banners to answer many single word questions</a:t>
            </a:r>
            <a:endParaRPr sz="1500"/>
          </a:p>
          <a:p>
            <a:pPr indent="-323850" lvl="0" marL="457200" rtl="0" algn="l">
              <a:spcBef>
                <a:spcPts val="0"/>
              </a:spcBef>
              <a:spcAft>
                <a:spcPts val="0"/>
              </a:spcAft>
              <a:buSzPts val="1500"/>
              <a:buChar char="-"/>
            </a:pPr>
            <a:r>
              <a:rPr lang="en" sz="1500"/>
              <a:t>Dual Chart and explored Advanced Analytics in the form of Pareto Principle</a:t>
            </a:r>
            <a:endParaRPr sz="1500"/>
          </a:p>
          <a:p>
            <a:pPr indent="-323850" lvl="0" marL="457200" rtl="0" algn="l">
              <a:spcBef>
                <a:spcPts val="0"/>
              </a:spcBef>
              <a:spcAft>
                <a:spcPts val="0"/>
              </a:spcAft>
              <a:buSzPts val="1500"/>
              <a:buChar char="-"/>
            </a:pPr>
            <a:r>
              <a:rPr lang="en" sz="1500"/>
              <a:t>Chart switching through Parameters (3)</a:t>
            </a:r>
            <a:endParaRPr sz="1500"/>
          </a:p>
          <a:p>
            <a:pPr indent="-323850" lvl="0" marL="457200" rtl="0" algn="l">
              <a:spcBef>
                <a:spcPts val="0"/>
              </a:spcBef>
              <a:spcAft>
                <a:spcPts val="0"/>
              </a:spcAft>
              <a:buSzPts val="1500"/>
              <a:buChar char="-"/>
            </a:pPr>
            <a:r>
              <a:rPr lang="en" sz="1500"/>
              <a:t>Filters for users (4)</a:t>
            </a:r>
            <a:endParaRPr sz="1500"/>
          </a:p>
          <a:p>
            <a:pPr indent="0" lvl="0" marL="457200" rtl="0" algn="l">
              <a:spcBef>
                <a:spcPts val="1200"/>
              </a:spcBef>
              <a:spcAft>
                <a:spcPts val="1200"/>
              </a:spcAft>
              <a:buNone/>
            </a:pPr>
            <a:r>
              <a:t/>
            </a:r>
            <a:endParaRPr sz="1500"/>
          </a:p>
        </p:txBody>
      </p:sp>
      <p:pic>
        <p:nvPicPr>
          <p:cNvPr id="151" name="Google Shape;151;p26"/>
          <p:cNvPicPr preferRelativeResize="0"/>
          <p:nvPr/>
        </p:nvPicPr>
        <p:blipFill>
          <a:blip r:embed="rId3">
            <a:alphaModFix/>
          </a:blip>
          <a:stretch>
            <a:fillRect/>
          </a:stretch>
        </p:blipFill>
        <p:spPr>
          <a:xfrm>
            <a:off x="4912525" y="2907496"/>
            <a:ext cx="3981450" cy="1363400"/>
          </a:xfrm>
          <a:prstGeom prst="rect">
            <a:avLst/>
          </a:prstGeom>
          <a:noFill/>
          <a:ln>
            <a:noFill/>
          </a:ln>
        </p:spPr>
      </p:pic>
      <p:sp>
        <p:nvSpPr>
          <p:cNvPr id="152" name="Google Shape;152;p26"/>
          <p:cNvSpPr txBox="1"/>
          <p:nvPr/>
        </p:nvSpPr>
        <p:spPr>
          <a:xfrm>
            <a:off x="4857775" y="2571750"/>
            <a:ext cx="521400" cy="3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(4)</a:t>
            </a:r>
            <a:endParaRPr sz="1300">
              <a:solidFill>
                <a:schemeClr val="dk2"/>
              </a:solidFill>
            </a:endParaRPr>
          </a:p>
        </p:txBody>
      </p:sp>
      <p:pic>
        <p:nvPicPr>
          <p:cNvPr id="153" name="Google Shape;153;p26"/>
          <p:cNvPicPr preferRelativeResize="0"/>
          <p:nvPr/>
        </p:nvPicPr>
        <p:blipFill>
          <a:blip r:embed="rId4">
            <a:alphaModFix/>
          </a:blip>
          <a:stretch>
            <a:fillRect/>
          </a:stretch>
        </p:blipFill>
        <p:spPr>
          <a:xfrm>
            <a:off x="564370" y="2833675"/>
            <a:ext cx="1960400" cy="1609725"/>
          </a:xfrm>
          <a:prstGeom prst="rect">
            <a:avLst/>
          </a:prstGeom>
          <a:noFill/>
          <a:ln>
            <a:noFill/>
          </a:ln>
        </p:spPr>
      </p:pic>
      <p:pic>
        <p:nvPicPr>
          <p:cNvPr id="154" name="Google Shape;154;p26"/>
          <p:cNvPicPr preferRelativeResize="0"/>
          <p:nvPr/>
        </p:nvPicPr>
        <p:blipFill>
          <a:blip r:embed="rId5">
            <a:alphaModFix/>
          </a:blip>
          <a:stretch>
            <a:fillRect/>
          </a:stretch>
        </p:blipFill>
        <p:spPr>
          <a:xfrm>
            <a:off x="2583675" y="2851026"/>
            <a:ext cx="1939303" cy="1592375"/>
          </a:xfrm>
          <a:prstGeom prst="rect">
            <a:avLst/>
          </a:prstGeom>
          <a:noFill/>
          <a:ln>
            <a:noFill/>
          </a:ln>
        </p:spPr>
      </p:pic>
      <p:sp>
        <p:nvSpPr>
          <p:cNvPr id="155" name="Google Shape;155;p26"/>
          <p:cNvSpPr txBox="1"/>
          <p:nvPr/>
        </p:nvSpPr>
        <p:spPr>
          <a:xfrm>
            <a:off x="564375" y="2485950"/>
            <a:ext cx="3879000" cy="1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(3) Changing the filter changes the chart type</a:t>
            </a:r>
            <a:endParaRPr sz="1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SUMMARY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This is an operational dataset that describes the daily operations of a superstore in the US. The data specifically deals with fulfillment of orders. It includes information about the contents of the order and the location of the customer.</a:t>
            </a:r>
            <a:endParaRPr/>
          </a:p>
          <a:p>
            <a:pPr indent="0" lvl="0" marL="0" rtl="0" algn="just">
              <a:spcBef>
                <a:spcPts val="1200"/>
              </a:spcBef>
              <a:spcAft>
                <a:spcPts val="1200"/>
              </a:spcAft>
              <a:buNone/>
            </a:pPr>
            <a:r>
              <a:rPr lang="en"/>
              <a:t>These records also include everything from the unique customer ID assigned to each purchase, dates of the order and shipment dates. Through this dataset, we can analyze the most profitable products along with the volume and nature of orders that are received at this store across regions, and be able to understand the store’s efficiency.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SUPER STORE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 </a:t>
            </a:r>
            <a:r>
              <a:rPr lang="en" u="sng">
                <a:solidFill>
                  <a:schemeClr val="hlink"/>
                </a:solidFill>
                <a:hlinkClick r:id="rId3"/>
              </a:rPr>
              <a:t>Superstore Dataset | Kaggle</a:t>
            </a:r>
            <a:endParaRPr sz="2500"/>
          </a:p>
          <a:p>
            <a:pPr indent="0" lvl="0" marL="0" rtl="0" algn="l">
              <a:spcBef>
                <a:spcPts val="0"/>
              </a:spcBef>
              <a:spcAft>
                <a:spcPts val="0"/>
              </a:spcAft>
              <a:buNone/>
            </a:pPr>
            <a:r>
              <a:rPr lang="en"/>
              <a:t>File Size: 2.19 MB </a:t>
            </a:r>
            <a:endParaRPr/>
          </a:p>
          <a:p>
            <a:pPr indent="0" lvl="0" marL="0" rtl="0" algn="l">
              <a:spcBef>
                <a:spcPts val="0"/>
              </a:spcBef>
              <a:spcAft>
                <a:spcPts val="0"/>
              </a:spcAft>
              <a:buNone/>
            </a:pPr>
            <a:r>
              <a:rPr lang="en"/>
              <a:t>File Type: CSV </a:t>
            </a:r>
            <a:endParaRPr/>
          </a:p>
          <a:p>
            <a:pPr indent="0" lvl="0" marL="0" rtl="0" algn="l">
              <a:spcBef>
                <a:spcPts val="0"/>
              </a:spcBef>
              <a:spcAft>
                <a:spcPts val="0"/>
              </a:spcAft>
              <a:buNone/>
            </a:pPr>
            <a:r>
              <a:rPr lang="en"/>
              <a:t>Number of Fields: 21 </a:t>
            </a:r>
            <a:endParaRPr/>
          </a:p>
          <a:p>
            <a:pPr indent="0" lvl="0" marL="0" rtl="0" algn="l">
              <a:spcBef>
                <a:spcPts val="0"/>
              </a:spcBef>
              <a:spcAft>
                <a:spcPts val="0"/>
              </a:spcAft>
              <a:buNone/>
            </a:pPr>
            <a:r>
              <a:rPr lang="en"/>
              <a:t>Number of Rows: ~10,000 </a:t>
            </a:r>
            <a:endParaRPr/>
          </a:p>
          <a:p>
            <a:pPr indent="0" lvl="0" marL="0" rtl="0" algn="l">
              <a:spcBef>
                <a:spcPts val="0"/>
              </a:spcBef>
              <a:spcAft>
                <a:spcPts val="0"/>
              </a:spcAft>
              <a:buNone/>
            </a:pPr>
            <a:r>
              <a:rPr lang="en"/>
              <a:t>Key Variables: OrderID (Primary Key), OrderDate, Ship Date, ShipMode, CustomerID, City, State, Region, Category, Sub-Category, ProductName, Sales, Quantity, Discount, Profit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Transformation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Utilize</a:t>
            </a:r>
            <a:r>
              <a:rPr lang="en"/>
              <a:t> Power Q</a:t>
            </a:r>
            <a:r>
              <a:rPr lang="en"/>
              <a:t>uery</a:t>
            </a:r>
            <a:endParaRPr/>
          </a:p>
          <a:p>
            <a:pPr indent="-342900" lvl="0" marL="457200" rtl="0" algn="l">
              <a:spcBef>
                <a:spcPts val="1200"/>
              </a:spcBef>
              <a:spcAft>
                <a:spcPts val="0"/>
              </a:spcAft>
              <a:buSzPts val="1800"/>
              <a:buChar char="●"/>
            </a:pPr>
            <a:r>
              <a:rPr lang="en"/>
              <a:t>Matched types of column</a:t>
            </a:r>
            <a:endParaRPr/>
          </a:p>
          <a:p>
            <a:pPr indent="-317500" lvl="1" marL="1371600" rtl="0" algn="l">
              <a:spcBef>
                <a:spcPts val="0"/>
              </a:spcBef>
              <a:spcAft>
                <a:spcPts val="0"/>
              </a:spcAft>
              <a:buSzPts val="1400"/>
              <a:buChar char="○"/>
            </a:pPr>
            <a:r>
              <a:rPr lang="en"/>
              <a:t>IDs</a:t>
            </a:r>
            <a:endParaRPr/>
          </a:p>
          <a:p>
            <a:pPr indent="-317500" lvl="1" marL="1371600" rtl="0" algn="l">
              <a:spcBef>
                <a:spcPts val="0"/>
              </a:spcBef>
              <a:spcAft>
                <a:spcPts val="0"/>
              </a:spcAft>
              <a:buSzPts val="1400"/>
              <a:buChar char="○"/>
            </a:pPr>
            <a:r>
              <a:rPr lang="en"/>
              <a:t>Date and Time</a:t>
            </a:r>
            <a:endParaRPr/>
          </a:p>
          <a:p>
            <a:pPr indent="-317500" lvl="1" marL="1371600" rtl="0" algn="l">
              <a:spcBef>
                <a:spcPts val="0"/>
              </a:spcBef>
              <a:spcAft>
                <a:spcPts val="0"/>
              </a:spcAft>
              <a:buSzPts val="1400"/>
              <a:buChar char="○"/>
            </a:pPr>
            <a:r>
              <a:rPr lang="en"/>
              <a:t>Postal codes</a:t>
            </a:r>
            <a:endParaRPr/>
          </a:p>
          <a:p>
            <a:pPr indent="-317500" lvl="1" marL="1371600" rtl="0" algn="l">
              <a:spcBef>
                <a:spcPts val="0"/>
              </a:spcBef>
              <a:spcAft>
                <a:spcPts val="0"/>
              </a:spcAft>
              <a:buSzPts val="1400"/>
              <a:buChar char="○"/>
            </a:pPr>
            <a:r>
              <a:rPr lang="en"/>
              <a:t>Currency</a:t>
            </a:r>
            <a:endParaRPr/>
          </a:p>
          <a:p>
            <a:pPr indent="-317500" lvl="1" marL="1371600" rtl="0" algn="l">
              <a:spcBef>
                <a:spcPts val="0"/>
              </a:spcBef>
              <a:spcAft>
                <a:spcPts val="0"/>
              </a:spcAft>
              <a:buSzPts val="1400"/>
              <a:buChar char="○"/>
            </a:pPr>
            <a:r>
              <a:rPr lang="en"/>
              <a:t>Percents</a:t>
            </a:r>
            <a:endParaRPr/>
          </a:p>
          <a:p>
            <a:pPr indent="-342900" lvl="0" marL="457200" rtl="0" algn="l">
              <a:spcBef>
                <a:spcPts val="0"/>
              </a:spcBef>
              <a:spcAft>
                <a:spcPts val="0"/>
              </a:spcAft>
              <a:buSzPts val="1800"/>
              <a:buChar char="●"/>
            </a:pPr>
            <a:r>
              <a:rPr lang="en"/>
              <a:t>Removed blanks and duplicates</a:t>
            </a:r>
            <a:endParaRPr/>
          </a:p>
          <a:p>
            <a:pPr indent="-342900" lvl="0" marL="457200" rtl="0" algn="l">
              <a:spcBef>
                <a:spcPts val="0"/>
              </a:spcBef>
              <a:spcAft>
                <a:spcPts val="0"/>
              </a:spcAft>
              <a:buSzPts val="1800"/>
              <a:buChar char="●"/>
            </a:pPr>
            <a:r>
              <a:rPr lang="en"/>
              <a:t>Remove unnecessary columns</a:t>
            </a:r>
            <a:endParaRPr/>
          </a:p>
          <a:p>
            <a:pPr indent="0" lvl="0" marL="91440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4957200" y="1587588"/>
            <a:ext cx="2352675" cy="168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466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RESEARCH QUESTIONS</a:t>
            </a:r>
            <a:endParaRPr/>
          </a:p>
        </p:txBody>
      </p:sp>
      <p:sp>
        <p:nvSpPr>
          <p:cNvPr id="80" name="Google Shape;80;p17"/>
          <p:cNvSpPr txBox="1"/>
          <p:nvPr/>
        </p:nvSpPr>
        <p:spPr>
          <a:xfrm>
            <a:off x="1015050" y="1173300"/>
            <a:ext cx="7113900" cy="202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u="sng">
                <a:solidFill>
                  <a:schemeClr val="dk1"/>
                </a:solidFill>
              </a:rPr>
              <a:t>Questions: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Which category/sub-category has the highest/lowest total sales?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What is the average profit margin for all products and which products have the highest profit margins and products with lowest profit margin?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What is the relationship between Profit and Discount Offered across categories?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What are the </a:t>
            </a:r>
            <a:r>
              <a:rPr lang="en" sz="1100">
                <a:solidFill>
                  <a:schemeClr val="dk1"/>
                </a:solidFill>
              </a:rPr>
              <a:t>shipping</a:t>
            </a:r>
            <a:r>
              <a:rPr lang="en" sz="1100">
                <a:solidFill>
                  <a:schemeClr val="dk1"/>
                </a:solidFill>
              </a:rPr>
              <a:t> mode preferences of customers?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What is the trend of processing times (difference between Order Date and ship date) by Quarter and year?</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Does the Pareto principle hold true in this business? </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735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20"/>
              <a:t>Dashboard 1 - Sales related Metrics</a:t>
            </a:r>
            <a:endParaRPr sz="2220"/>
          </a:p>
        </p:txBody>
      </p:sp>
      <p:pic>
        <p:nvPicPr>
          <p:cNvPr id="86" name="Google Shape;86;p18"/>
          <p:cNvPicPr preferRelativeResize="0"/>
          <p:nvPr/>
        </p:nvPicPr>
        <p:blipFill>
          <a:blip r:embed="rId3">
            <a:alphaModFix/>
          </a:blip>
          <a:stretch>
            <a:fillRect/>
          </a:stretch>
        </p:blipFill>
        <p:spPr>
          <a:xfrm>
            <a:off x="1109650" y="646250"/>
            <a:ext cx="7328881" cy="4192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235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20"/>
              <a:t>Dashboard 2 - Advanced Analytics &amp; </a:t>
            </a:r>
            <a:r>
              <a:rPr lang="en" sz="2220"/>
              <a:t>Shipping metrics</a:t>
            </a:r>
            <a:endParaRPr sz="2220"/>
          </a:p>
        </p:txBody>
      </p:sp>
      <p:pic>
        <p:nvPicPr>
          <p:cNvPr id="92" name="Google Shape;92;p19"/>
          <p:cNvPicPr preferRelativeResize="0"/>
          <p:nvPr/>
        </p:nvPicPr>
        <p:blipFill>
          <a:blip r:embed="rId3">
            <a:alphaModFix/>
          </a:blip>
          <a:stretch>
            <a:fillRect/>
          </a:stretch>
        </p:blipFill>
        <p:spPr>
          <a:xfrm>
            <a:off x="866775" y="762925"/>
            <a:ext cx="7241475" cy="4142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88175"/>
            <a:ext cx="8520600" cy="367200"/>
          </a:xfrm>
          <a:prstGeom prst="rect">
            <a:avLst/>
          </a:prstGeom>
        </p:spPr>
        <p:txBody>
          <a:bodyPr anchorCtr="0" anchor="t" bIns="91425" lIns="91425" spcFirstLastPara="1" rIns="91425" wrap="square" tIns="91425">
            <a:normAutofit fontScale="90000"/>
          </a:bodyPr>
          <a:lstStyle/>
          <a:p>
            <a:pPr indent="-297814" lvl="0" marL="457200" rtl="0" algn="l">
              <a:lnSpc>
                <a:spcPct val="115000"/>
              </a:lnSpc>
              <a:spcBef>
                <a:spcPts val="0"/>
              </a:spcBef>
              <a:spcAft>
                <a:spcPts val="0"/>
              </a:spcAft>
              <a:buSzPct val="100000"/>
              <a:buAutoNum type="arabicPeriod"/>
            </a:pPr>
            <a:r>
              <a:rPr b="1" lang="en" sz="1211"/>
              <a:t>Which category/sub-category has the highest/lowest total sales? </a:t>
            </a:r>
            <a:endParaRPr b="1" sz="1211"/>
          </a:p>
          <a:p>
            <a:pPr indent="0" lvl="0" marL="0" rtl="0" algn="l">
              <a:spcBef>
                <a:spcPts val="0"/>
              </a:spcBef>
              <a:spcAft>
                <a:spcPts val="0"/>
              </a:spcAft>
              <a:buNone/>
            </a:pPr>
            <a:r>
              <a:t/>
            </a:r>
            <a:endParaRPr sz="1200"/>
          </a:p>
        </p:txBody>
      </p:sp>
      <p:pic>
        <p:nvPicPr>
          <p:cNvPr id="98" name="Google Shape;98;p20"/>
          <p:cNvPicPr preferRelativeResize="0"/>
          <p:nvPr/>
        </p:nvPicPr>
        <p:blipFill>
          <a:blip r:embed="rId3">
            <a:alphaModFix/>
          </a:blip>
          <a:stretch>
            <a:fillRect/>
          </a:stretch>
        </p:blipFill>
        <p:spPr>
          <a:xfrm>
            <a:off x="223850" y="1722700"/>
            <a:ext cx="8839199" cy="3236225"/>
          </a:xfrm>
          <a:prstGeom prst="rect">
            <a:avLst/>
          </a:prstGeom>
          <a:noFill/>
          <a:ln>
            <a:noFill/>
          </a:ln>
        </p:spPr>
      </p:pic>
      <p:sp>
        <p:nvSpPr>
          <p:cNvPr id="99" name="Google Shape;99;p20"/>
          <p:cNvSpPr txBox="1"/>
          <p:nvPr/>
        </p:nvSpPr>
        <p:spPr>
          <a:xfrm>
            <a:off x="687400" y="580725"/>
            <a:ext cx="7419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This graph provides us with an overview of the sales and profitability performance of various product subcategories over the years. Bookcases and subcategory tables both display negative profits, as can be seen.</a:t>
            </a:r>
            <a:endParaRPr sz="1200">
              <a:solidFill>
                <a:schemeClr val="dk2"/>
              </a:solidFill>
            </a:endParaRPr>
          </a:p>
        </p:txBody>
      </p:sp>
      <p:sp>
        <p:nvSpPr>
          <p:cNvPr id="100" name="Google Shape;100;p20"/>
          <p:cNvSpPr txBox="1"/>
          <p:nvPr/>
        </p:nvSpPr>
        <p:spPr>
          <a:xfrm>
            <a:off x="770350" y="1426700"/>
            <a:ext cx="682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rPr>
              <a:t>Chart type - Lines(Discrete)</a:t>
            </a:r>
            <a:r>
              <a:rPr lang="en" sz="1100">
                <a:solidFill>
                  <a:schemeClr val="dk2"/>
                </a:solidFill>
              </a:rPr>
              <a:t> and we used colors to show high and low for sales, </a:t>
            </a:r>
            <a:r>
              <a:rPr lang="en" sz="1100">
                <a:solidFill>
                  <a:schemeClr val="dk2"/>
                </a:solidFill>
              </a:rPr>
              <a:t>profit and discount.</a:t>
            </a:r>
            <a:endParaRPr sz="11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7334625" y="3573700"/>
            <a:ext cx="1478700" cy="11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The Average Profit Margin 12 % is displayed in the visual banner display in Dashboard 1</a:t>
            </a:r>
            <a:endParaRPr sz="1200">
              <a:solidFill>
                <a:schemeClr val="dk2"/>
              </a:solidFill>
            </a:endParaRPr>
          </a:p>
        </p:txBody>
      </p:sp>
      <p:sp>
        <p:nvSpPr>
          <p:cNvPr id="106" name="Google Shape;106;p21"/>
          <p:cNvSpPr txBox="1"/>
          <p:nvPr>
            <p:ph type="title"/>
          </p:nvPr>
        </p:nvSpPr>
        <p:spPr>
          <a:xfrm>
            <a:off x="311700" y="63575"/>
            <a:ext cx="8695500" cy="551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sz="1100"/>
              <a:t>2. </a:t>
            </a:r>
            <a:r>
              <a:rPr b="1" lang="en" sz="1100"/>
              <a:t>What is the average profit margin for all products and which products have the highest profit margins and products with lowest profit margin? </a:t>
            </a:r>
            <a:endParaRPr b="1" sz="1200"/>
          </a:p>
        </p:txBody>
      </p:sp>
      <p:pic>
        <p:nvPicPr>
          <p:cNvPr id="107" name="Google Shape;107;p21"/>
          <p:cNvPicPr preferRelativeResize="0"/>
          <p:nvPr/>
        </p:nvPicPr>
        <p:blipFill>
          <a:blip r:embed="rId3">
            <a:alphaModFix/>
          </a:blip>
          <a:stretch>
            <a:fillRect/>
          </a:stretch>
        </p:blipFill>
        <p:spPr>
          <a:xfrm>
            <a:off x="426149" y="694975"/>
            <a:ext cx="5396676" cy="3415750"/>
          </a:xfrm>
          <a:prstGeom prst="rect">
            <a:avLst/>
          </a:prstGeom>
          <a:noFill/>
          <a:ln>
            <a:noFill/>
          </a:ln>
        </p:spPr>
      </p:pic>
      <p:sp>
        <p:nvSpPr>
          <p:cNvPr id="108" name="Google Shape;108;p21"/>
          <p:cNvSpPr txBox="1"/>
          <p:nvPr/>
        </p:nvSpPr>
        <p:spPr>
          <a:xfrm>
            <a:off x="5937713" y="1329850"/>
            <a:ext cx="1478700" cy="11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Chart Type: Bar charts</a:t>
            </a:r>
            <a:r>
              <a:rPr lang="en" sz="1200">
                <a:solidFill>
                  <a:schemeClr val="dk2"/>
                </a:solidFill>
              </a:rPr>
              <a:t> with color coding for Profit Margin %</a:t>
            </a:r>
            <a:endParaRPr sz="1200">
              <a:solidFill>
                <a:schemeClr val="dk2"/>
              </a:solidFill>
            </a:endParaRPr>
          </a:p>
        </p:txBody>
      </p:sp>
      <p:pic>
        <p:nvPicPr>
          <p:cNvPr id="109" name="Google Shape;109;p21"/>
          <p:cNvPicPr preferRelativeResize="0"/>
          <p:nvPr/>
        </p:nvPicPr>
        <p:blipFill>
          <a:blip r:embed="rId4">
            <a:alphaModFix/>
          </a:blip>
          <a:stretch>
            <a:fillRect/>
          </a:stretch>
        </p:blipFill>
        <p:spPr>
          <a:xfrm>
            <a:off x="7360950" y="2730451"/>
            <a:ext cx="1426047" cy="69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