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5" roundtripDataSignature="AMtx7mhtY2FYILRLloUD8UL0ZuG7ByHa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0F08A5F-F076-4DD2-A514-3113C089DF45}">
  <a:tblStyle styleId="{E0F08A5F-F076-4DD2-A514-3113C089DF4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3c7ebc9ac1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3c7ebc9ac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1f0d60791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1f0d6079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1f0d607914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1f0d60791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2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3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3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3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3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2"/>
          <p:cNvSpPr/>
          <p:nvPr>
            <p:ph idx="2" type="pic"/>
          </p:nvPr>
        </p:nvSpPr>
        <p:spPr>
          <a:xfrm>
            <a:off x="5183188" y="987425"/>
            <a:ext cx="6172200" cy="4873625"/>
          </a:xfrm>
          <a:prstGeom prst="rect">
            <a:avLst/>
          </a:prstGeom>
          <a:noFill/>
          <a:ln>
            <a:noFill/>
          </a:ln>
        </p:spPr>
      </p:sp>
      <p:sp>
        <p:nvSpPr>
          <p:cNvPr id="64" name="Google Shape;64;p3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5.jpg"/><Relationship Id="rId4" Type="http://schemas.openxmlformats.org/officeDocument/2006/relationships/image" Target="../media/image16.png"/><Relationship Id="rId5"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707366" y="596150"/>
            <a:ext cx="9960634" cy="251798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0000"/>
              </a:buClr>
              <a:buSzPts val="6600"/>
              <a:buFont typeface="Calibri"/>
              <a:buNone/>
            </a:pPr>
            <a:r>
              <a:rPr b="1" lang="en-US" sz="6600">
                <a:solidFill>
                  <a:srgbClr val="FF0000"/>
                </a:solidFill>
              </a:rPr>
              <a:t>Cardiovascular</a:t>
            </a:r>
            <a:r>
              <a:rPr b="1" lang="en-US">
                <a:solidFill>
                  <a:srgbClr val="FF0000"/>
                </a:solidFill>
              </a:rPr>
              <a:t> Risk Prediction</a:t>
            </a:r>
            <a:br>
              <a:rPr b="1" lang="en-US">
                <a:solidFill>
                  <a:srgbClr val="FF0000"/>
                </a:solidFill>
              </a:rPr>
            </a:br>
            <a:br>
              <a:rPr b="1" lang="en-US">
                <a:solidFill>
                  <a:srgbClr val="FF0000"/>
                </a:solidFill>
              </a:rPr>
            </a:br>
            <a:r>
              <a:rPr b="1" lang="en-US" sz="3600">
                <a:solidFill>
                  <a:srgbClr val="1F3864"/>
                </a:solidFill>
              </a:rPr>
              <a:t>Capstone Project- Classification</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C55A11"/>
              </a:buClr>
              <a:buSzPts val="4000"/>
              <a:buNone/>
            </a:pPr>
            <a:r>
              <a:rPr lang="en-US" sz="4000">
                <a:solidFill>
                  <a:srgbClr val="C55A11"/>
                </a:solidFill>
              </a:rPr>
              <a:t>By- Anushree Vijay Kajavadekar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txBox="1"/>
          <p:nvPr>
            <p:ph type="title"/>
          </p:nvPr>
        </p:nvSpPr>
        <p:spPr>
          <a:xfrm>
            <a:off x="838200" y="365126"/>
            <a:ext cx="10515600" cy="8598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2400"/>
              <a:buFont typeface="Calibri"/>
              <a:buNone/>
            </a:pPr>
            <a:r>
              <a:rPr b="1" lang="en-US" sz="2400">
                <a:solidFill>
                  <a:srgbClr val="2F5496"/>
                </a:solidFill>
                <a:latin typeface="Calibri"/>
                <a:ea typeface="Calibri"/>
                <a:cs typeface="Calibri"/>
                <a:sym typeface="Calibri"/>
              </a:rPr>
              <a:t>4.</a:t>
            </a:r>
            <a:r>
              <a:rPr b="1" lang="en-US" sz="2400">
                <a:solidFill>
                  <a:srgbClr val="2F5496"/>
                </a:solidFill>
              </a:rPr>
              <a:t>Diabetes</a:t>
            </a:r>
            <a:endParaRPr/>
          </a:p>
        </p:txBody>
      </p:sp>
      <p:pic>
        <p:nvPicPr>
          <p:cNvPr id="144" name="Google Shape;144;p8"/>
          <p:cNvPicPr preferRelativeResize="0"/>
          <p:nvPr>
            <p:ph idx="1" type="body"/>
          </p:nvPr>
        </p:nvPicPr>
        <p:blipFill rotWithShape="1">
          <a:blip r:embed="rId3">
            <a:alphaModFix/>
          </a:blip>
          <a:srcRect b="0" l="0" r="0" t="0"/>
          <a:stretch/>
        </p:blipFill>
        <p:spPr>
          <a:xfrm>
            <a:off x="189781" y="1224952"/>
            <a:ext cx="4433977" cy="3959523"/>
          </a:xfrm>
          <a:prstGeom prst="rect">
            <a:avLst/>
          </a:prstGeom>
          <a:noFill/>
          <a:ln>
            <a:noFill/>
          </a:ln>
        </p:spPr>
      </p:pic>
      <p:sp>
        <p:nvSpPr>
          <p:cNvPr id="145" name="Google Shape;145;p8"/>
          <p:cNvSpPr txBox="1"/>
          <p:nvPr/>
        </p:nvSpPr>
        <p:spPr>
          <a:xfrm>
            <a:off x="5405887" y="1879453"/>
            <a:ext cx="5463396"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212121"/>
              </a:buClr>
              <a:buSzPts val="1800"/>
              <a:buFont typeface="Arial"/>
              <a:buChar char="•"/>
            </a:pPr>
            <a:r>
              <a:rPr b="0" i="0" lang="en-US" sz="1800">
                <a:solidFill>
                  <a:srgbClr val="212121"/>
                </a:solidFill>
                <a:latin typeface="Roboto"/>
                <a:ea typeface="Roboto"/>
                <a:cs typeface="Roboto"/>
                <a:sym typeface="Roboto"/>
              </a:rPr>
              <a:t>We can see that there's a huge gap between the people who have diabetes and to those who doesn't, in fact there are only 79 people who does not have diabetes. This again depicts people who have diabetes are more at risk of CHD.</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txBox="1"/>
          <p:nvPr>
            <p:ph type="title"/>
          </p:nvPr>
        </p:nvSpPr>
        <p:spPr>
          <a:xfrm>
            <a:off x="838200" y="365125"/>
            <a:ext cx="10134600" cy="7908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Calibri"/>
              <a:buNone/>
            </a:pPr>
            <a:r>
              <a:rPr b="1" lang="en-US">
                <a:solidFill>
                  <a:srgbClr val="C00000"/>
                </a:solidFill>
              </a:rPr>
              <a:t>Data Distribution</a:t>
            </a:r>
            <a:endParaRPr/>
          </a:p>
        </p:txBody>
      </p:sp>
      <p:pic>
        <p:nvPicPr>
          <p:cNvPr id="151" name="Google Shape;151;p9"/>
          <p:cNvPicPr preferRelativeResize="0"/>
          <p:nvPr/>
        </p:nvPicPr>
        <p:blipFill rotWithShape="1">
          <a:blip r:embed="rId3">
            <a:alphaModFix/>
          </a:blip>
          <a:srcRect b="0" l="0" r="0" t="0"/>
          <a:stretch/>
        </p:blipFill>
        <p:spPr>
          <a:xfrm>
            <a:off x="465826" y="1500997"/>
            <a:ext cx="5158597" cy="3579962"/>
          </a:xfrm>
          <a:prstGeom prst="rect">
            <a:avLst/>
          </a:prstGeom>
          <a:noFill/>
          <a:ln>
            <a:noFill/>
          </a:ln>
        </p:spPr>
      </p:pic>
      <p:sp>
        <p:nvSpPr>
          <p:cNvPr id="152" name="Google Shape;152;p9"/>
          <p:cNvSpPr txBox="1"/>
          <p:nvPr/>
        </p:nvSpPr>
        <p:spPr>
          <a:xfrm>
            <a:off x="5793357" y="1811548"/>
            <a:ext cx="6093900" cy="31401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212121"/>
              </a:buClr>
              <a:buSzPts val="1800"/>
              <a:buFont typeface="Arial"/>
              <a:buChar char="•"/>
            </a:pPr>
            <a:r>
              <a:rPr b="0" i="0" lang="en-US" sz="1800">
                <a:solidFill>
                  <a:srgbClr val="212121"/>
                </a:solidFill>
                <a:latin typeface="Roboto"/>
                <a:ea typeface="Roboto"/>
                <a:cs typeface="Roboto"/>
                <a:sym typeface="Roboto"/>
              </a:rPr>
              <a:t>We can observe that most of the distributions are right skewed for numeric features. totChol (total cholesterol) and BMI have roughly similar distributions, which depicts a linear dependency. Glucose have a highly right skewed distribution, this might lead to some </a:t>
            </a:r>
            <a:r>
              <a:rPr lang="en-US" sz="1800">
                <a:solidFill>
                  <a:srgbClr val="212121"/>
                </a:solidFill>
                <a:latin typeface="Roboto"/>
                <a:ea typeface="Roboto"/>
                <a:cs typeface="Roboto"/>
                <a:sym typeface="Roboto"/>
              </a:rPr>
              <a:t>biases</a:t>
            </a:r>
            <a:r>
              <a:rPr b="0" i="0" lang="en-US" sz="1800">
                <a:solidFill>
                  <a:srgbClr val="212121"/>
                </a:solidFill>
                <a:latin typeface="Roboto"/>
                <a:ea typeface="Roboto"/>
                <a:cs typeface="Roboto"/>
                <a:sym typeface="Roboto"/>
              </a:rPr>
              <a:t>. It shows Glucose has a lot of outliers. </a:t>
            </a:r>
            <a:endParaRPr/>
          </a:p>
          <a:p>
            <a:pPr indent="-285750" lvl="0" marL="285750" marR="0" rtl="0" algn="l">
              <a:spcBef>
                <a:spcPts val="0"/>
              </a:spcBef>
              <a:spcAft>
                <a:spcPts val="0"/>
              </a:spcAft>
              <a:buClr>
                <a:srgbClr val="212121"/>
              </a:buClr>
              <a:buSzPts val="1800"/>
              <a:buFont typeface="Arial"/>
              <a:buChar char="•"/>
            </a:pPr>
            <a:r>
              <a:rPr b="0" i="0" lang="en-US" sz="1800">
                <a:solidFill>
                  <a:srgbClr val="212121"/>
                </a:solidFill>
                <a:latin typeface="Roboto"/>
                <a:ea typeface="Roboto"/>
                <a:cs typeface="Roboto"/>
                <a:sym typeface="Roboto"/>
              </a:rPr>
              <a:t>Though it is usually a good practice to deal with such outliers, however in this case we can't do much about it. The data is taken through medical survey and the values are patient's health stats, hence those values are absolute and we </a:t>
            </a:r>
            <a:r>
              <a:rPr lang="en-US" sz="1800">
                <a:solidFill>
                  <a:srgbClr val="212121"/>
                </a:solidFill>
                <a:latin typeface="Roboto"/>
                <a:ea typeface="Roboto"/>
                <a:cs typeface="Roboto"/>
                <a:sym typeface="Roboto"/>
              </a:rPr>
              <a:t>can't</a:t>
            </a:r>
            <a:r>
              <a:rPr b="0" i="0" lang="en-US" sz="1800">
                <a:solidFill>
                  <a:srgbClr val="212121"/>
                </a:solidFill>
                <a:latin typeface="Roboto"/>
                <a:ea typeface="Roboto"/>
                <a:cs typeface="Roboto"/>
                <a:sym typeface="Roboto"/>
              </a:rPr>
              <a:t> manipulate them by any means.</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0"/>
          <p:cNvSpPr txBox="1"/>
          <p:nvPr>
            <p:ph type="title"/>
          </p:nvPr>
        </p:nvSpPr>
        <p:spPr>
          <a:xfrm>
            <a:off x="838200" y="365126"/>
            <a:ext cx="10515600" cy="9892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Calibri"/>
              <a:buNone/>
            </a:pPr>
            <a:r>
              <a:rPr b="1" lang="en-US">
                <a:solidFill>
                  <a:srgbClr val="C00000"/>
                </a:solidFill>
              </a:rPr>
              <a:t>Correlation</a:t>
            </a:r>
            <a:endParaRPr/>
          </a:p>
        </p:txBody>
      </p:sp>
      <p:pic>
        <p:nvPicPr>
          <p:cNvPr id="158" name="Google Shape;158;p10"/>
          <p:cNvPicPr preferRelativeResize="0"/>
          <p:nvPr>
            <p:ph idx="1" type="body"/>
          </p:nvPr>
        </p:nvPicPr>
        <p:blipFill rotWithShape="1">
          <a:blip r:embed="rId3">
            <a:alphaModFix/>
          </a:blip>
          <a:srcRect b="0" l="0" r="0" t="0"/>
          <a:stretch/>
        </p:blipFill>
        <p:spPr>
          <a:xfrm>
            <a:off x="0" y="1497821"/>
            <a:ext cx="6116128" cy="4247372"/>
          </a:xfrm>
          <a:prstGeom prst="rect">
            <a:avLst/>
          </a:prstGeom>
          <a:noFill/>
          <a:ln>
            <a:noFill/>
          </a:ln>
        </p:spPr>
      </p:pic>
      <p:sp>
        <p:nvSpPr>
          <p:cNvPr id="159" name="Google Shape;159;p10"/>
          <p:cNvSpPr txBox="1"/>
          <p:nvPr/>
        </p:nvSpPr>
        <p:spPr>
          <a:xfrm>
            <a:off x="6512943" y="1756613"/>
            <a:ext cx="5020574"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212121"/>
                </a:solidFill>
                <a:latin typeface="Roboto"/>
                <a:ea typeface="Roboto"/>
                <a:cs typeface="Roboto"/>
                <a:sym typeface="Roboto"/>
              </a:rPr>
              <a:t>DiaBP, SysBP are heavily correlated, there's some relationship we can establish with these two features further.</a:t>
            </a:r>
            <a:endParaRPr/>
          </a:p>
          <a:p>
            <a:pPr indent="0" lvl="0" marL="0" marR="0" rtl="0" algn="l">
              <a:spcBef>
                <a:spcPts val="0"/>
              </a:spcBef>
              <a:spcAft>
                <a:spcPts val="0"/>
              </a:spcAft>
              <a:buNone/>
            </a:pPr>
            <a:r>
              <a:rPr b="0" i="0" lang="en-US" sz="1800">
                <a:solidFill>
                  <a:srgbClr val="212121"/>
                </a:solidFill>
                <a:latin typeface="Roboto"/>
                <a:ea typeface="Roboto"/>
                <a:cs typeface="Roboto"/>
                <a:sym typeface="Roboto"/>
              </a:rPr>
              <a:t>Mean Artificial Pressure(MAP) = (Systolic Blood Pressure + 2 x Diastolic Blood Pressure) / 3</a:t>
            </a:r>
            <a:endParaRPr/>
          </a:p>
          <a:p>
            <a:pPr indent="0" lvl="0" marL="0" marR="0" rtl="0" algn="l">
              <a:spcBef>
                <a:spcPts val="0"/>
              </a:spcBef>
              <a:spcAft>
                <a:spcPts val="0"/>
              </a:spcAft>
              <a:buNone/>
            </a:pPr>
            <a:r>
              <a:rPr lang="en-US" sz="1800">
                <a:solidFill>
                  <a:srgbClr val="212121"/>
                </a:solidFill>
                <a:latin typeface="Roboto"/>
                <a:ea typeface="Roboto"/>
                <a:cs typeface="Roboto"/>
                <a:sym typeface="Roboto"/>
              </a:rPr>
              <a:t>So I have dropped these columns and add MAP and check for correlation.</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1"/>
          <p:cNvSpPr txBox="1"/>
          <p:nvPr>
            <p:ph type="title"/>
          </p:nvPr>
        </p:nvSpPr>
        <p:spPr>
          <a:xfrm>
            <a:off x="510396" y="474453"/>
            <a:ext cx="10515600" cy="69873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83333"/>
              <a:buFont typeface="Calibri"/>
              <a:buNone/>
            </a:pPr>
            <a:r>
              <a:rPr b="1" lang="en-US">
                <a:solidFill>
                  <a:srgbClr val="C00000"/>
                </a:solidFill>
              </a:rPr>
              <a:t>Model Development</a:t>
            </a:r>
            <a:br>
              <a:rPr b="1" lang="en-US">
                <a:solidFill>
                  <a:srgbClr val="C00000"/>
                </a:solidFill>
              </a:rPr>
            </a:br>
            <a:endParaRPr b="1" sz="2400">
              <a:solidFill>
                <a:srgbClr val="1F3864"/>
              </a:solidFill>
            </a:endParaRPr>
          </a:p>
        </p:txBody>
      </p:sp>
      <p:sp>
        <p:nvSpPr>
          <p:cNvPr id="165" name="Google Shape;165;p11"/>
          <p:cNvSpPr txBox="1"/>
          <p:nvPr/>
        </p:nvSpPr>
        <p:spPr>
          <a:xfrm>
            <a:off x="510395" y="1173192"/>
            <a:ext cx="620095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1F3864"/>
                </a:solidFill>
                <a:latin typeface="Calibri"/>
                <a:ea typeface="Calibri"/>
                <a:cs typeface="Calibri"/>
                <a:sym typeface="Calibri"/>
              </a:rPr>
              <a:t>1. Training and Testing Data</a:t>
            </a:r>
            <a:endParaRPr sz="2800">
              <a:solidFill>
                <a:schemeClr val="dk1"/>
              </a:solidFill>
              <a:latin typeface="Calibri"/>
              <a:ea typeface="Calibri"/>
              <a:cs typeface="Calibri"/>
              <a:sym typeface="Calibri"/>
            </a:endParaRPr>
          </a:p>
        </p:txBody>
      </p:sp>
      <p:sp>
        <p:nvSpPr>
          <p:cNvPr id="166" name="Google Shape;166;p11"/>
          <p:cNvSpPr txBox="1"/>
          <p:nvPr/>
        </p:nvSpPr>
        <p:spPr>
          <a:xfrm>
            <a:off x="3047281" y="3244334"/>
            <a:ext cx="60945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67" name="Google Shape;167;p11"/>
          <p:cNvSpPr txBox="1"/>
          <p:nvPr/>
        </p:nvSpPr>
        <p:spPr>
          <a:xfrm>
            <a:off x="3047281" y="3244334"/>
            <a:ext cx="60945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68" name="Google Shape;168;p11"/>
          <p:cNvSpPr txBox="1"/>
          <p:nvPr/>
        </p:nvSpPr>
        <p:spPr>
          <a:xfrm>
            <a:off x="1968979" y="2721114"/>
            <a:ext cx="60945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descr="How is Data important in Machine Learning" id="169" name="Google Shape;169;p11"/>
          <p:cNvPicPr preferRelativeResize="0"/>
          <p:nvPr/>
        </p:nvPicPr>
        <p:blipFill rotWithShape="1">
          <a:blip r:embed="rId3">
            <a:alphaModFix/>
          </a:blip>
          <a:srcRect b="0" l="0" r="0" t="0"/>
          <a:stretch/>
        </p:blipFill>
        <p:spPr>
          <a:xfrm>
            <a:off x="1667774" y="2137291"/>
            <a:ext cx="5362754" cy="2952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2"/>
          <p:cNvSpPr txBox="1"/>
          <p:nvPr>
            <p:ph type="title"/>
          </p:nvPr>
        </p:nvSpPr>
        <p:spPr>
          <a:xfrm>
            <a:off x="838200" y="287489"/>
            <a:ext cx="10515600" cy="107548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Calibri"/>
              <a:buNone/>
            </a:pPr>
            <a:r>
              <a:rPr b="1" lang="en-US">
                <a:solidFill>
                  <a:srgbClr val="C00000"/>
                </a:solidFill>
              </a:rPr>
              <a:t>Linear Regression</a:t>
            </a:r>
            <a:endParaRPr/>
          </a:p>
        </p:txBody>
      </p:sp>
      <p:sp>
        <p:nvSpPr>
          <p:cNvPr id="175" name="Google Shape;175;p12"/>
          <p:cNvSpPr txBox="1"/>
          <p:nvPr>
            <p:ph idx="1" type="body"/>
          </p:nvPr>
        </p:nvSpPr>
        <p:spPr>
          <a:xfrm>
            <a:off x="734683" y="1526875"/>
            <a:ext cx="9936192" cy="457245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0" i="0" lang="en-US" sz="2400">
                <a:latin typeface="Arial"/>
                <a:ea typeface="Arial"/>
                <a:cs typeface="Arial"/>
                <a:sym typeface="Arial"/>
              </a:rPr>
              <a:t>Logistic regression is a statistical model that in its basic form uses a logistic function to model a binary dependent variable, although many more complex extensions exist. In regression analysis, logistic regression (or logit regression) is estimating the parameters of a logistic model (a form of binary regression).</a:t>
            </a:r>
            <a:endParaRPr/>
          </a:p>
          <a:p>
            <a:pPr indent="-228600" lvl="0" marL="228600" rtl="0" algn="l">
              <a:lnSpc>
                <a:spcPct val="90000"/>
              </a:lnSpc>
              <a:spcBef>
                <a:spcPts val="1000"/>
              </a:spcBef>
              <a:spcAft>
                <a:spcPts val="0"/>
              </a:spcAft>
              <a:buClr>
                <a:schemeClr val="dk1"/>
              </a:buClr>
              <a:buSzPts val="2400"/>
              <a:buChar char="•"/>
            </a:pPr>
            <a:r>
              <a:rPr b="0" i="0" lang="en-US" sz="2400">
                <a:latin typeface="Arial"/>
                <a:ea typeface="Arial"/>
                <a:cs typeface="Arial"/>
                <a:sym typeface="Arial"/>
              </a:rPr>
              <a:t> Logistic Regression is used when the dependent variable(target) is categorical. The model delivers a binary or dichotomous outcome limited to two possible outcomes: yes/no, 0/1, or true/false.</a:t>
            </a:r>
            <a:endParaRPr sz="2400"/>
          </a:p>
        </p:txBody>
      </p:sp>
      <p:graphicFrame>
        <p:nvGraphicFramePr>
          <p:cNvPr id="176" name="Google Shape;176;p12"/>
          <p:cNvGraphicFramePr/>
          <p:nvPr/>
        </p:nvGraphicFramePr>
        <p:xfrm>
          <a:off x="978417" y="4576518"/>
          <a:ext cx="3000000" cy="3000000"/>
        </p:xfrm>
        <a:graphic>
          <a:graphicData uri="http://schemas.openxmlformats.org/drawingml/2006/table">
            <a:tbl>
              <a:tblPr>
                <a:noFill/>
                <a:tableStyleId>{E0F08A5F-F076-4DD2-A514-3113C089DF45}</a:tableStyleId>
              </a:tblPr>
              <a:tblGrid>
                <a:gridCol w="1111475"/>
                <a:gridCol w="1111475"/>
                <a:gridCol w="1111475"/>
                <a:gridCol w="1111475"/>
                <a:gridCol w="1401950"/>
                <a:gridCol w="1490375"/>
                <a:gridCol w="1364350"/>
              </a:tblGrid>
              <a:tr h="632100">
                <a:tc>
                  <a:txBody>
                    <a:bodyPr/>
                    <a:lstStyle/>
                    <a:p>
                      <a:pPr indent="0" lvl="0" marL="0" marR="0" rtl="0" algn="r">
                        <a:spcBef>
                          <a:spcPts val="0"/>
                        </a:spcBef>
                        <a:spcAft>
                          <a:spcPts val="0"/>
                        </a:spcAft>
                        <a:buNone/>
                      </a:pPr>
                      <a:r>
                        <a:t/>
                      </a:r>
                      <a:endParaRPr b="1"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69850" marB="69850" marR="69850" marL="69850" anchor="ctr"/>
                </a:tc>
                <a:tc>
                  <a:txBody>
                    <a:bodyPr/>
                    <a:lstStyle/>
                    <a:p>
                      <a:pPr indent="0" lvl="0" marL="0" rtl="0" algn="l">
                        <a:spcBef>
                          <a:spcPts val="0"/>
                        </a:spcBef>
                        <a:spcAft>
                          <a:spcPts val="0"/>
                        </a:spcAft>
                        <a:buNone/>
                      </a:pPr>
                      <a:r>
                        <a:rPr lang="en-US" sz="1800"/>
                        <a:t>Precision</a:t>
                      </a:r>
                      <a:endParaRPr sz="1800"/>
                    </a:p>
                  </a:txBody>
                  <a:tcPr marT="69850" marB="69850" marR="69850" marL="69850" anchor="ctr"/>
                </a:tc>
                <a:tc>
                  <a:txBody>
                    <a:bodyPr/>
                    <a:lstStyle/>
                    <a:p>
                      <a:pPr indent="0" lvl="0" marL="0" rtl="0" algn="l">
                        <a:spcBef>
                          <a:spcPts val="0"/>
                        </a:spcBef>
                        <a:spcAft>
                          <a:spcPts val="0"/>
                        </a:spcAft>
                        <a:buNone/>
                      </a:pPr>
                      <a:r>
                        <a:rPr lang="en-US" sz="1800"/>
                        <a:t>Recall</a:t>
                      </a:r>
                      <a:endParaRPr sz="1800"/>
                    </a:p>
                  </a:txBody>
                  <a:tcPr marT="69850" marB="69850" marR="69850" marL="69850" anchor="ctr"/>
                </a:tc>
                <a:tc>
                  <a:txBody>
                    <a:bodyPr/>
                    <a:lstStyle/>
                    <a:p>
                      <a:pPr indent="0" lvl="0" marL="0" rtl="0" algn="l">
                        <a:spcBef>
                          <a:spcPts val="0"/>
                        </a:spcBef>
                        <a:spcAft>
                          <a:spcPts val="0"/>
                        </a:spcAft>
                        <a:buNone/>
                      </a:pPr>
                      <a:r>
                        <a:rPr lang="en-US" sz="1800"/>
                        <a:t>    f1 Score</a:t>
                      </a:r>
                      <a:endParaRPr sz="1800"/>
                    </a:p>
                  </a:txBody>
                  <a:tcPr marT="69850" marB="69850" marR="69850" marL="69850" anchor="ctr"/>
                </a:tc>
                <a:tc>
                  <a:txBody>
                    <a:bodyPr/>
                    <a:lstStyle/>
                    <a:p>
                      <a:pPr indent="0" lvl="0" marL="0" rtl="0" algn="l">
                        <a:spcBef>
                          <a:spcPts val="0"/>
                        </a:spcBef>
                        <a:spcAft>
                          <a:spcPts val="0"/>
                        </a:spcAft>
                        <a:buNone/>
                      </a:pPr>
                      <a:r>
                        <a:rPr lang="en-US" sz="1800"/>
                        <a:t>Support</a:t>
                      </a:r>
                      <a:endParaRPr sz="1800"/>
                    </a:p>
                  </a:txBody>
                  <a:tcPr marT="69850" marB="69850" marR="69850" marL="69850" anchor="ctr"/>
                </a:tc>
                <a:tc>
                  <a:txBody>
                    <a:bodyPr/>
                    <a:lstStyle/>
                    <a:p>
                      <a:pPr indent="0" lvl="0" marL="0" rtl="0" algn="l">
                        <a:spcBef>
                          <a:spcPts val="0"/>
                        </a:spcBef>
                        <a:spcAft>
                          <a:spcPts val="0"/>
                        </a:spcAft>
                        <a:buNone/>
                      </a:pPr>
                      <a:r>
                        <a:rPr lang="en-US" sz="1800"/>
                        <a:t>Model</a:t>
                      </a:r>
                      <a:endParaRPr sz="1800" u="none" cap="none" strike="noStrike"/>
                    </a:p>
                  </a:txBody>
                  <a:tcPr marT="91425" marB="91425" marR="91425" marL="91425"/>
                </a:tc>
              </a:tr>
              <a:tr h="555100">
                <a:tc>
                  <a:txBody>
                    <a:bodyPr/>
                    <a:lstStyle/>
                    <a:p>
                      <a:pPr indent="0" lvl="0" marL="0" marR="0" rtl="0" algn="l">
                        <a:spcBef>
                          <a:spcPts val="0"/>
                        </a:spcBef>
                        <a:spcAft>
                          <a:spcPts val="0"/>
                        </a:spcAft>
                        <a:buNone/>
                      </a:pPr>
                      <a:r>
                        <a:t/>
                      </a:r>
                      <a:endParaRPr b="1"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lnSpc>
                          <a:spcPct val="115000"/>
                        </a:lnSpc>
                        <a:spcBef>
                          <a:spcPts val="0"/>
                        </a:spcBef>
                        <a:spcAft>
                          <a:spcPts val="1100"/>
                        </a:spcAft>
                        <a:buNone/>
                      </a:pPr>
                      <a:r>
                        <a:rPr b="1" lang="en-US" sz="1100">
                          <a:highlight>
                            <a:srgbClr val="FFFFFF"/>
                          </a:highlight>
                        </a:rPr>
                        <a:t>accuracy</a:t>
                      </a:r>
                      <a:endParaRPr b="1" sz="1100" u="none" cap="none" strike="noStrike">
                        <a:highlight>
                          <a:srgbClr val="FFFFFF"/>
                        </a:highlight>
                      </a:endParaRPr>
                    </a:p>
                  </a:txBody>
                  <a:tcPr marT="69850" marB="69850" marR="69850" marL="69850" anchor="ctr"/>
                </a:tc>
                <a:tc>
                  <a:txBody>
                    <a:bodyPr/>
                    <a:lstStyle/>
                    <a:p>
                      <a:pPr indent="0" lvl="0" marL="0" rtl="0" algn="l">
                        <a:lnSpc>
                          <a:spcPct val="115000"/>
                        </a:lnSpc>
                        <a:spcBef>
                          <a:spcPts val="0"/>
                        </a:spcBef>
                        <a:spcAft>
                          <a:spcPts val="1100"/>
                        </a:spcAft>
                        <a:buNone/>
                      </a:pPr>
                      <a:r>
                        <a:rPr lang="en-US" sz="1100">
                          <a:highlight>
                            <a:srgbClr val="FFFFFF"/>
                          </a:highlight>
                        </a:rPr>
                        <a:t>0.654639</a:t>
                      </a:r>
                      <a:endParaRPr sz="1100" u="none" cap="none" strike="noStrike">
                        <a:highlight>
                          <a:srgbClr val="FFFFFF"/>
                        </a:highlight>
                      </a:endParaRPr>
                    </a:p>
                  </a:txBody>
                  <a:tcPr marT="69850" marB="69850" marR="69850" marL="69850" anchor="ctr"/>
                </a:tc>
                <a:tc>
                  <a:txBody>
                    <a:bodyPr/>
                    <a:lstStyle/>
                    <a:p>
                      <a:pPr indent="0" lvl="0" marL="0" rtl="0" algn="l">
                        <a:lnSpc>
                          <a:spcPct val="115000"/>
                        </a:lnSpc>
                        <a:spcBef>
                          <a:spcPts val="0"/>
                        </a:spcBef>
                        <a:spcAft>
                          <a:spcPts val="1100"/>
                        </a:spcAft>
                        <a:buNone/>
                      </a:pPr>
                      <a:r>
                        <a:rPr lang="en-US" sz="1100">
                          <a:highlight>
                            <a:srgbClr val="FFFFFF"/>
                          </a:highlight>
                        </a:rPr>
                        <a:t>.654639</a:t>
                      </a:r>
                      <a:endParaRPr sz="1100" u="none" cap="none" strike="noStrike">
                        <a:highlight>
                          <a:srgbClr val="FFFFFF"/>
                        </a:highlight>
                      </a:endParaRPr>
                    </a:p>
                  </a:txBody>
                  <a:tcPr marT="69850" marB="69850" marR="69850" marL="69850" anchor="ctr"/>
                </a:tc>
                <a:tc>
                  <a:txBody>
                    <a:bodyPr/>
                    <a:lstStyle/>
                    <a:p>
                      <a:pPr indent="0" lvl="0" marL="0" rtl="0" algn="l">
                        <a:lnSpc>
                          <a:spcPct val="115000"/>
                        </a:lnSpc>
                        <a:spcBef>
                          <a:spcPts val="0"/>
                        </a:spcBef>
                        <a:spcAft>
                          <a:spcPts val="1100"/>
                        </a:spcAft>
                        <a:buNone/>
                      </a:pPr>
                      <a:r>
                        <a:rPr lang="en-US" sz="1100">
                          <a:highlight>
                            <a:srgbClr val="FFFFFF"/>
                          </a:highlight>
                        </a:rPr>
                        <a:t>     </a:t>
                      </a:r>
                      <a:r>
                        <a:rPr lang="en-US" sz="1100">
                          <a:highlight>
                            <a:srgbClr val="FFFFFF"/>
                          </a:highlight>
                        </a:rPr>
                        <a:t>0.654639</a:t>
                      </a:r>
                      <a:endParaRPr sz="1100" u="none" cap="none" strike="noStrike">
                        <a:highlight>
                          <a:srgbClr val="FFFFFF"/>
                        </a:highlight>
                      </a:endParaRPr>
                    </a:p>
                  </a:txBody>
                  <a:tcPr marT="69850" marB="69850" marR="69850" marL="69850" anchor="ctr"/>
                </a:tc>
                <a:tc>
                  <a:txBody>
                    <a:bodyPr/>
                    <a:lstStyle/>
                    <a:p>
                      <a:pPr indent="0" lvl="0" marL="0" rtl="0" algn="l">
                        <a:lnSpc>
                          <a:spcPct val="115000"/>
                        </a:lnSpc>
                        <a:spcBef>
                          <a:spcPts val="0"/>
                        </a:spcBef>
                        <a:spcAft>
                          <a:spcPts val="1100"/>
                        </a:spcAft>
                        <a:buNone/>
                      </a:pPr>
                      <a:r>
                        <a:rPr lang="en-US" sz="1100">
                          <a:highlight>
                            <a:srgbClr val="FFFFFF"/>
                          </a:highlight>
                        </a:rPr>
                        <a:t>0.654639</a:t>
                      </a:r>
                      <a:endParaRPr sz="1100" u="none" cap="none" strike="noStrike">
                        <a:highlight>
                          <a:srgbClr val="FFFFFF"/>
                        </a:highlight>
                      </a:endParaRPr>
                    </a:p>
                  </a:txBody>
                  <a:tcPr marT="69850" marB="69850" marR="69850" marL="69850" anchor="ctr"/>
                </a:tc>
                <a:tc>
                  <a:txBody>
                    <a:bodyPr/>
                    <a:lstStyle/>
                    <a:p>
                      <a:pPr indent="0" lvl="0" marL="0" rtl="0" algn="l">
                        <a:lnSpc>
                          <a:spcPct val="115000"/>
                        </a:lnSpc>
                        <a:spcBef>
                          <a:spcPts val="0"/>
                        </a:spcBef>
                        <a:spcAft>
                          <a:spcPts val="1100"/>
                        </a:spcAft>
                        <a:buNone/>
                      </a:pPr>
                      <a:r>
                        <a:rPr lang="en-US" sz="1100">
                          <a:highlight>
                            <a:srgbClr val="FFFFFF"/>
                          </a:highlight>
                        </a:rPr>
                        <a:t>Logistic Regression Classifier</a:t>
                      </a:r>
                      <a:endParaRPr sz="1100" u="none" cap="none" strike="noStrike">
                        <a:highlight>
                          <a:srgbClr val="FFFFFF"/>
                        </a:highlight>
                      </a:endParaRPr>
                    </a:p>
                  </a:txBody>
                  <a:tcPr marT="69850" marB="69850" marR="69850" marL="69850"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3"/>
          <p:cNvSpPr txBox="1"/>
          <p:nvPr>
            <p:ph type="title"/>
          </p:nvPr>
        </p:nvSpPr>
        <p:spPr>
          <a:xfrm>
            <a:off x="838200" y="365126"/>
            <a:ext cx="10515600" cy="114449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b="1" i="0" lang="en-US">
                <a:solidFill>
                  <a:srgbClr val="C00000"/>
                </a:solidFill>
              </a:rPr>
              <a:t>K-Nearest Neighbour(KNN)</a:t>
            </a:r>
            <a:br>
              <a:rPr b="1" i="0" lang="en-US">
                <a:solidFill>
                  <a:srgbClr val="C00000"/>
                </a:solidFill>
              </a:rPr>
            </a:br>
            <a:endParaRPr b="1">
              <a:solidFill>
                <a:srgbClr val="C00000"/>
              </a:solidFill>
            </a:endParaRPr>
          </a:p>
        </p:txBody>
      </p:sp>
      <p:pic>
        <p:nvPicPr>
          <p:cNvPr id="182" name="Google Shape;182;p13"/>
          <p:cNvPicPr preferRelativeResize="0"/>
          <p:nvPr/>
        </p:nvPicPr>
        <p:blipFill rotWithShape="1">
          <a:blip r:embed="rId3">
            <a:alphaModFix/>
          </a:blip>
          <a:srcRect b="0" l="0" r="0" t="0"/>
          <a:stretch/>
        </p:blipFill>
        <p:spPr>
          <a:xfrm>
            <a:off x="2632621" y="975000"/>
            <a:ext cx="4563373" cy="3225725"/>
          </a:xfrm>
          <a:prstGeom prst="rect">
            <a:avLst/>
          </a:prstGeom>
          <a:noFill/>
          <a:ln>
            <a:noFill/>
          </a:ln>
        </p:spPr>
      </p:pic>
      <p:sp>
        <p:nvSpPr>
          <p:cNvPr id="183" name="Google Shape;183;p13"/>
          <p:cNvSpPr txBox="1"/>
          <p:nvPr/>
        </p:nvSpPr>
        <p:spPr>
          <a:xfrm>
            <a:off x="767751" y="4200719"/>
            <a:ext cx="10237892" cy="209288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212121"/>
              </a:buClr>
              <a:buSzPts val="1300"/>
              <a:buFont typeface="Arial"/>
              <a:buChar char="•"/>
            </a:pPr>
            <a:r>
              <a:rPr b="0" i="0" lang="en-US" sz="1300">
                <a:solidFill>
                  <a:srgbClr val="212121"/>
                </a:solidFill>
                <a:latin typeface="Roboto"/>
                <a:ea typeface="Roboto"/>
                <a:cs typeface="Roboto"/>
                <a:sym typeface="Roboto"/>
              </a:rPr>
              <a:t>KNN which stands for K-Nearest Neighbors is a simple algorithm that is used for classification and regression problems in Machine Learning. KNN is also non-parametric which means the algorithm does not rely on strong assumptions instead tries to learn any functional form from the training data. The K Nearest Neighbor Algorithm can be performed in 4 simple steps.</a:t>
            </a:r>
            <a:endParaRPr/>
          </a:p>
          <a:p>
            <a:pPr indent="-285750" lvl="0" marL="285750" marR="0" rtl="0" algn="l">
              <a:spcBef>
                <a:spcPts val="0"/>
              </a:spcBef>
              <a:spcAft>
                <a:spcPts val="0"/>
              </a:spcAft>
              <a:buClr>
                <a:srgbClr val="212121"/>
              </a:buClr>
              <a:buSzPts val="1300"/>
              <a:buFont typeface="Arial"/>
              <a:buChar char="•"/>
            </a:pPr>
            <a:r>
              <a:rPr b="0" i="0" lang="en-US" sz="1300">
                <a:solidFill>
                  <a:srgbClr val="212121"/>
                </a:solidFill>
                <a:latin typeface="Roboto"/>
                <a:ea typeface="Roboto"/>
                <a:cs typeface="Roboto"/>
                <a:sym typeface="Roboto"/>
              </a:rPr>
              <a:t>Step 1: Identify the problem as either falling to classification or regression.</a:t>
            </a:r>
            <a:endParaRPr/>
          </a:p>
          <a:p>
            <a:pPr indent="-285750" lvl="0" marL="285750" marR="0" rtl="0" algn="l">
              <a:spcBef>
                <a:spcPts val="0"/>
              </a:spcBef>
              <a:spcAft>
                <a:spcPts val="0"/>
              </a:spcAft>
              <a:buClr>
                <a:srgbClr val="212121"/>
              </a:buClr>
              <a:buSzPts val="1300"/>
              <a:buFont typeface="Arial"/>
              <a:buChar char="•"/>
            </a:pPr>
            <a:r>
              <a:rPr b="0" i="0" lang="en-US" sz="1300">
                <a:solidFill>
                  <a:srgbClr val="212121"/>
                </a:solidFill>
                <a:latin typeface="Roboto"/>
                <a:ea typeface="Roboto"/>
                <a:cs typeface="Roboto"/>
                <a:sym typeface="Roboto"/>
              </a:rPr>
              <a:t>Step 2: Fix a value for k which can be any number greater than zero.</a:t>
            </a:r>
            <a:endParaRPr/>
          </a:p>
          <a:p>
            <a:pPr indent="-285750" lvl="0" marL="285750" marR="0" rtl="0" algn="l">
              <a:spcBef>
                <a:spcPts val="0"/>
              </a:spcBef>
              <a:spcAft>
                <a:spcPts val="0"/>
              </a:spcAft>
              <a:buClr>
                <a:srgbClr val="212121"/>
              </a:buClr>
              <a:buSzPts val="1300"/>
              <a:buFont typeface="Arial"/>
              <a:buChar char="•"/>
            </a:pPr>
            <a:r>
              <a:rPr b="0" i="0" lang="en-US" sz="1300">
                <a:solidFill>
                  <a:srgbClr val="212121"/>
                </a:solidFill>
                <a:latin typeface="Roboto"/>
                <a:ea typeface="Roboto"/>
                <a:cs typeface="Roboto"/>
                <a:sym typeface="Roboto"/>
              </a:rPr>
              <a:t>Step 3: Now find k data points that are closest to the unknown/uncategorized datapoint based on distance(Euclidean Distance, Manhattan Distance etc.)</a:t>
            </a:r>
            <a:endParaRPr/>
          </a:p>
          <a:p>
            <a:pPr indent="-285750" lvl="0" marL="285750" marR="0" rtl="0" algn="l">
              <a:spcBef>
                <a:spcPts val="0"/>
              </a:spcBef>
              <a:spcAft>
                <a:spcPts val="0"/>
              </a:spcAft>
              <a:buClr>
                <a:srgbClr val="212121"/>
              </a:buClr>
              <a:buSzPts val="1300"/>
              <a:buFont typeface="Arial"/>
              <a:buChar char="•"/>
            </a:pPr>
            <a:r>
              <a:rPr b="0" i="0" lang="en-US" sz="1300">
                <a:solidFill>
                  <a:srgbClr val="212121"/>
                </a:solidFill>
                <a:latin typeface="Roboto"/>
                <a:ea typeface="Roboto"/>
                <a:cs typeface="Roboto"/>
                <a:sym typeface="Roboto"/>
              </a:rPr>
              <a:t>Step 4: Find the solution in either of the following steps:</a:t>
            </a:r>
            <a:endParaRPr/>
          </a:p>
          <a:p>
            <a:pPr indent="-285750" lvl="0" marL="285750" marR="0" rtl="0" algn="l">
              <a:spcBef>
                <a:spcPts val="0"/>
              </a:spcBef>
              <a:spcAft>
                <a:spcPts val="0"/>
              </a:spcAft>
              <a:buClr>
                <a:srgbClr val="212121"/>
              </a:buClr>
              <a:buSzPts val="1300"/>
              <a:buFont typeface="Arial"/>
              <a:buChar char="•"/>
            </a:pPr>
            <a:r>
              <a:rPr b="0" i="0" lang="en-US" sz="1300">
                <a:solidFill>
                  <a:srgbClr val="212121"/>
                </a:solidFill>
                <a:latin typeface="Roboto"/>
                <a:ea typeface="Roboto"/>
                <a:cs typeface="Roboto"/>
                <a:sym typeface="Roboto"/>
              </a:rPr>
              <a:t>In case of classification, we assign the uncategorized datapoint to the class where the maximum number of neighbors belonged to.</a:t>
            </a:r>
            <a:endParaRPr/>
          </a:p>
          <a:p>
            <a:pPr indent="-285750" lvl="0" marL="285750" marR="0" rtl="0" algn="l">
              <a:spcBef>
                <a:spcPts val="0"/>
              </a:spcBef>
              <a:spcAft>
                <a:spcPts val="0"/>
              </a:spcAft>
              <a:buClr>
                <a:srgbClr val="212121"/>
              </a:buClr>
              <a:buSzPts val="1300"/>
              <a:buFont typeface="Arial"/>
              <a:buChar char="•"/>
            </a:pPr>
            <a:r>
              <a:rPr b="0" i="0" lang="en-US" sz="1300">
                <a:solidFill>
                  <a:srgbClr val="212121"/>
                </a:solidFill>
                <a:latin typeface="Roboto"/>
                <a:ea typeface="Roboto"/>
                <a:cs typeface="Roboto"/>
                <a:sym typeface="Roboto"/>
              </a:rPr>
              <a:t>We can see that neighbors as 2 gives the best test accuracy and hence we'll use this as the best hyperparameter to fit our model.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g23c7ebc9ac1_0_1"/>
          <p:cNvPicPr preferRelativeResize="0"/>
          <p:nvPr/>
        </p:nvPicPr>
        <p:blipFill rotWithShape="1">
          <a:blip r:embed="rId3">
            <a:alphaModFix/>
          </a:blip>
          <a:srcRect b="0" l="0" r="0" t="0"/>
          <a:stretch/>
        </p:blipFill>
        <p:spPr>
          <a:xfrm>
            <a:off x="2944466" y="447149"/>
            <a:ext cx="4206591" cy="3287518"/>
          </a:xfrm>
          <a:prstGeom prst="rect">
            <a:avLst/>
          </a:prstGeom>
          <a:noFill/>
          <a:ln>
            <a:noFill/>
          </a:ln>
        </p:spPr>
      </p:pic>
      <p:graphicFrame>
        <p:nvGraphicFramePr>
          <p:cNvPr id="189" name="Google Shape;189;g23c7ebc9ac1_0_1"/>
          <p:cNvGraphicFramePr/>
          <p:nvPr/>
        </p:nvGraphicFramePr>
        <p:xfrm>
          <a:off x="1262200" y="3890825"/>
          <a:ext cx="3000000" cy="3000000"/>
        </p:xfrm>
        <a:graphic>
          <a:graphicData uri="http://schemas.openxmlformats.org/drawingml/2006/table">
            <a:tbl>
              <a:tblPr>
                <a:noFill/>
                <a:tableStyleId>{E0F08A5F-F076-4DD2-A514-3113C089DF45}</a:tableStyleId>
              </a:tblPr>
              <a:tblGrid>
                <a:gridCol w="1210375"/>
                <a:gridCol w="1193325"/>
                <a:gridCol w="1193325"/>
                <a:gridCol w="1193325"/>
                <a:gridCol w="1193325"/>
                <a:gridCol w="2557125"/>
              </a:tblGrid>
              <a:tr h="1381075">
                <a:tc>
                  <a:txBody>
                    <a:bodyPr/>
                    <a:lstStyle/>
                    <a:p>
                      <a:pPr indent="0" lvl="0" marL="0" marR="190500" rtl="0" algn="r">
                        <a:lnSpc>
                          <a:spcPct val="115000"/>
                        </a:lnSpc>
                        <a:spcBef>
                          <a:spcPts val="400"/>
                        </a:spcBef>
                        <a:spcAft>
                          <a:spcPts val="1600"/>
                        </a:spcAft>
                        <a:buNone/>
                      </a:pPr>
                      <a:r>
                        <a:rPr b="1" lang="en-US" sz="1050">
                          <a:highlight>
                            <a:srgbClr val="FFFFFF"/>
                          </a:highlight>
                        </a:rPr>
                        <a:t>accuracy</a:t>
                      </a:r>
                      <a:endParaRPr b="1" sz="1050">
                        <a:highlight>
                          <a:srgbClr val="FFFFFF"/>
                        </a:highlight>
                      </a:endParaRPr>
                    </a:p>
                  </a:txBody>
                  <a:tcPr marT="66675" marB="66675" marR="66675" marL="66675" anchor="ctr"/>
                </a:tc>
                <a:tc>
                  <a:txBody>
                    <a:bodyPr/>
                    <a:lstStyle/>
                    <a:p>
                      <a:pPr indent="0" lvl="0" marL="0" marR="190500" rtl="0" algn="l">
                        <a:lnSpc>
                          <a:spcPct val="115000"/>
                        </a:lnSpc>
                        <a:spcBef>
                          <a:spcPts val="400"/>
                        </a:spcBef>
                        <a:spcAft>
                          <a:spcPts val="1600"/>
                        </a:spcAft>
                        <a:buNone/>
                      </a:pPr>
                      <a:r>
                        <a:rPr lang="en-US" sz="1050">
                          <a:highlight>
                            <a:srgbClr val="FFFFFF"/>
                          </a:highlight>
                        </a:rPr>
                        <a:t>0.742268</a:t>
                      </a:r>
                      <a:endParaRPr sz="1050">
                        <a:highlight>
                          <a:srgbClr val="FFFFFF"/>
                        </a:highlight>
                      </a:endParaRPr>
                    </a:p>
                  </a:txBody>
                  <a:tcPr marT="66675" marB="66675" marR="66675" marL="66675" anchor="ctr"/>
                </a:tc>
                <a:tc>
                  <a:txBody>
                    <a:bodyPr/>
                    <a:lstStyle/>
                    <a:p>
                      <a:pPr indent="0" lvl="0" marL="0" marR="190500" rtl="0" algn="l">
                        <a:lnSpc>
                          <a:spcPct val="115000"/>
                        </a:lnSpc>
                        <a:spcBef>
                          <a:spcPts val="400"/>
                        </a:spcBef>
                        <a:spcAft>
                          <a:spcPts val="1600"/>
                        </a:spcAft>
                        <a:buNone/>
                      </a:pPr>
                      <a:r>
                        <a:rPr lang="en-US" sz="1050">
                          <a:highlight>
                            <a:srgbClr val="FFFFFF"/>
                          </a:highlight>
                        </a:rPr>
                        <a:t>0.742268</a:t>
                      </a:r>
                      <a:endParaRPr sz="1050">
                        <a:highlight>
                          <a:srgbClr val="FFFFFF"/>
                        </a:highlight>
                      </a:endParaRPr>
                    </a:p>
                  </a:txBody>
                  <a:tcPr marT="66675" marB="66675" marR="66675" marL="66675" anchor="ctr"/>
                </a:tc>
                <a:tc>
                  <a:txBody>
                    <a:bodyPr/>
                    <a:lstStyle/>
                    <a:p>
                      <a:pPr indent="0" lvl="0" marL="0" marR="190500" rtl="0" algn="l">
                        <a:lnSpc>
                          <a:spcPct val="115000"/>
                        </a:lnSpc>
                        <a:spcBef>
                          <a:spcPts val="400"/>
                        </a:spcBef>
                        <a:spcAft>
                          <a:spcPts val="1600"/>
                        </a:spcAft>
                        <a:buNone/>
                      </a:pPr>
                      <a:r>
                        <a:rPr lang="en-US" sz="1050">
                          <a:highlight>
                            <a:srgbClr val="FFFFFF"/>
                          </a:highlight>
                        </a:rPr>
                        <a:t>0.742268</a:t>
                      </a:r>
                      <a:endParaRPr sz="1050">
                        <a:highlight>
                          <a:srgbClr val="FFFFFF"/>
                        </a:highlight>
                      </a:endParaRPr>
                    </a:p>
                  </a:txBody>
                  <a:tcPr marT="66675" marB="66675" marR="66675" marL="66675" anchor="ctr"/>
                </a:tc>
                <a:tc>
                  <a:txBody>
                    <a:bodyPr/>
                    <a:lstStyle/>
                    <a:p>
                      <a:pPr indent="0" lvl="0" marL="0" marR="190500" rtl="0" algn="l">
                        <a:lnSpc>
                          <a:spcPct val="115000"/>
                        </a:lnSpc>
                        <a:spcBef>
                          <a:spcPts val="400"/>
                        </a:spcBef>
                        <a:spcAft>
                          <a:spcPts val="1600"/>
                        </a:spcAft>
                        <a:buNone/>
                      </a:pPr>
                      <a:r>
                        <a:rPr lang="en-US" sz="1050">
                          <a:highlight>
                            <a:srgbClr val="FFFFFF"/>
                          </a:highlight>
                        </a:rPr>
                        <a:t>0.742268</a:t>
                      </a:r>
                      <a:endParaRPr sz="1050">
                        <a:highlight>
                          <a:srgbClr val="FFFFFF"/>
                        </a:highlight>
                      </a:endParaRPr>
                    </a:p>
                  </a:txBody>
                  <a:tcPr marT="66675" marB="66675" marR="66675" marL="66675" anchor="ctr"/>
                </a:tc>
                <a:tc>
                  <a:txBody>
                    <a:bodyPr/>
                    <a:lstStyle/>
                    <a:p>
                      <a:pPr indent="0" lvl="0" marL="0" marR="190500" rtl="0" algn="l">
                        <a:lnSpc>
                          <a:spcPct val="115000"/>
                        </a:lnSpc>
                        <a:spcBef>
                          <a:spcPts val="400"/>
                        </a:spcBef>
                        <a:spcAft>
                          <a:spcPts val="1600"/>
                        </a:spcAft>
                        <a:buNone/>
                      </a:pPr>
                      <a:r>
                        <a:rPr lang="en-US" sz="1050">
                          <a:highlight>
                            <a:srgbClr val="FFFFFF"/>
                          </a:highlight>
                        </a:rPr>
                        <a:t>K Nearest Neighbours</a:t>
                      </a:r>
                      <a:endParaRPr sz="1050">
                        <a:highlight>
                          <a:srgbClr val="FFFFFF"/>
                        </a:highlight>
                      </a:endParaRPr>
                    </a:p>
                  </a:txBody>
                  <a:tcPr marT="66675" marB="66675" marR="66675" marL="66675" anchor="ctr"/>
                </a:tc>
              </a:tr>
            </a:tbl>
          </a:graphicData>
        </a:graphic>
      </p:graphicFrame>
      <p:sp>
        <p:nvSpPr>
          <p:cNvPr id="190" name="Google Shape;190;g23c7ebc9ac1_0_1"/>
          <p:cNvSpPr txBox="1"/>
          <p:nvPr/>
        </p:nvSpPr>
        <p:spPr>
          <a:xfrm>
            <a:off x="1277300" y="3734675"/>
            <a:ext cx="3000000" cy="3000000"/>
          </a:xfrm>
          <a:prstGeom prst="rect">
            <a:avLst/>
          </a:prstGeom>
          <a:noFill/>
          <a:ln>
            <a:noFill/>
          </a:ln>
        </p:spPr>
        <p:txBody>
          <a:bodyPr anchorCtr="0" anchor="ctr" bIns="91425" lIns="91425" spcFirstLastPara="1" rIns="91425" wrap="square" tIns="91425">
            <a:noAutofit/>
          </a:bodyPr>
          <a:lstStyle/>
          <a:p>
            <a:pPr indent="0" lvl="0" marL="0" marR="190500" rtl="0" algn="l">
              <a:lnSpc>
                <a:spcPct val="115000"/>
              </a:lnSpc>
              <a:spcBef>
                <a:spcPts val="400"/>
              </a:spcBef>
              <a:spcAft>
                <a:spcPts val="500"/>
              </a:spcAft>
              <a:buNone/>
            </a:pPr>
            <a:r>
              <a:t/>
            </a:r>
            <a:endParaRPr/>
          </a:p>
        </p:txBody>
      </p:sp>
      <p:graphicFrame>
        <p:nvGraphicFramePr>
          <p:cNvPr id="191" name="Google Shape;191;g23c7ebc9ac1_0_1"/>
          <p:cNvGraphicFramePr/>
          <p:nvPr/>
        </p:nvGraphicFramePr>
        <p:xfrm>
          <a:off x="2487675" y="3890825"/>
          <a:ext cx="3000000" cy="3000000"/>
        </p:xfrm>
        <a:graphic>
          <a:graphicData uri="http://schemas.openxmlformats.org/drawingml/2006/table">
            <a:tbl>
              <a:tblPr>
                <a:solidFill>
                  <a:srgbClr val="FFFFFF"/>
                </a:solidFill>
                <a:tableStyleId>{E0F08A5F-F076-4DD2-A514-3113C089DF45}</a:tableStyleId>
              </a:tblPr>
              <a:tblGrid>
                <a:gridCol w="1436925"/>
                <a:gridCol w="957950"/>
                <a:gridCol w="1317200"/>
                <a:gridCol w="1282975"/>
                <a:gridCol w="1094800"/>
              </a:tblGrid>
              <a:tr h="361950">
                <a:tc>
                  <a:txBody>
                    <a:bodyPr/>
                    <a:lstStyle/>
                    <a:p>
                      <a:pPr indent="0" lvl="0" marL="0" rtl="0" algn="l">
                        <a:lnSpc>
                          <a:spcPct val="115000"/>
                        </a:lnSpc>
                        <a:spcBef>
                          <a:spcPts val="0"/>
                        </a:spcBef>
                        <a:spcAft>
                          <a:spcPts val="1100"/>
                        </a:spcAft>
                        <a:buNone/>
                      </a:pPr>
                      <a:r>
                        <a:rPr b="1" lang="en-US" sz="1100">
                          <a:highlight>
                            <a:srgbClr val="FFFFFF"/>
                          </a:highlight>
                        </a:rPr>
                        <a:t>precision</a:t>
                      </a:r>
                      <a:endParaRPr b="1" sz="1100">
                        <a:highlight>
                          <a:srgbClr val="FFFFFF"/>
                        </a:highlight>
                      </a:endParaRPr>
                    </a:p>
                  </a:txBody>
                  <a:tcPr marT="69850" marB="69850" marR="69850" marL="69850" anchor="ctr"/>
                </a:tc>
                <a:tc>
                  <a:txBody>
                    <a:bodyPr/>
                    <a:lstStyle/>
                    <a:p>
                      <a:pPr indent="0" lvl="0" marL="0" rtl="0" algn="l">
                        <a:lnSpc>
                          <a:spcPct val="115000"/>
                        </a:lnSpc>
                        <a:spcBef>
                          <a:spcPts val="0"/>
                        </a:spcBef>
                        <a:spcAft>
                          <a:spcPts val="1100"/>
                        </a:spcAft>
                        <a:buNone/>
                      </a:pPr>
                      <a:r>
                        <a:rPr b="1" lang="en-US" sz="1100">
                          <a:highlight>
                            <a:srgbClr val="FFFFFF"/>
                          </a:highlight>
                        </a:rPr>
                        <a:t>recall</a:t>
                      </a:r>
                      <a:endParaRPr b="1" sz="1100">
                        <a:highlight>
                          <a:srgbClr val="FFFFFF"/>
                        </a:highlight>
                      </a:endParaRPr>
                    </a:p>
                  </a:txBody>
                  <a:tcPr marT="69850" marB="69850" marR="69850" marL="69850" anchor="ctr"/>
                </a:tc>
                <a:tc>
                  <a:txBody>
                    <a:bodyPr/>
                    <a:lstStyle/>
                    <a:p>
                      <a:pPr indent="0" lvl="0" marL="0" rtl="0" algn="l">
                        <a:lnSpc>
                          <a:spcPct val="115000"/>
                        </a:lnSpc>
                        <a:spcBef>
                          <a:spcPts val="0"/>
                        </a:spcBef>
                        <a:spcAft>
                          <a:spcPts val="1100"/>
                        </a:spcAft>
                        <a:buNone/>
                      </a:pPr>
                      <a:r>
                        <a:rPr b="1" lang="en-US" sz="1100">
                          <a:highlight>
                            <a:srgbClr val="FFFFFF"/>
                          </a:highlight>
                        </a:rPr>
                        <a:t>f1-score</a:t>
                      </a:r>
                      <a:endParaRPr b="1" sz="1100">
                        <a:highlight>
                          <a:srgbClr val="FFFFFF"/>
                        </a:highlight>
                      </a:endParaRPr>
                    </a:p>
                  </a:txBody>
                  <a:tcPr marT="69850" marB="69850" marR="69850" marL="69850" anchor="ctr"/>
                </a:tc>
                <a:tc>
                  <a:txBody>
                    <a:bodyPr/>
                    <a:lstStyle/>
                    <a:p>
                      <a:pPr indent="0" lvl="0" marL="0" rtl="0" algn="l">
                        <a:lnSpc>
                          <a:spcPct val="115000"/>
                        </a:lnSpc>
                        <a:spcBef>
                          <a:spcPts val="0"/>
                        </a:spcBef>
                        <a:spcAft>
                          <a:spcPts val="1100"/>
                        </a:spcAft>
                        <a:buNone/>
                      </a:pPr>
                      <a:r>
                        <a:rPr b="1" lang="en-US" sz="1100">
                          <a:highlight>
                            <a:srgbClr val="FFFFFF"/>
                          </a:highlight>
                        </a:rPr>
                        <a:t>S</a:t>
                      </a:r>
                      <a:r>
                        <a:rPr b="1" lang="en-US" sz="1100">
                          <a:highlight>
                            <a:srgbClr val="FFFFFF"/>
                          </a:highlight>
                        </a:rPr>
                        <a:t>upport</a:t>
                      </a:r>
                      <a:endParaRPr b="1" sz="1100">
                        <a:highlight>
                          <a:srgbClr val="FFFFFF"/>
                        </a:highlight>
                      </a:endParaRPr>
                    </a:p>
                  </a:txBody>
                  <a:tcPr marT="69850" marB="69850" marR="69850" marL="69850" anchor="ctr"/>
                </a:tc>
                <a:tc>
                  <a:txBody>
                    <a:bodyPr/>
                    <a:lstStyle/>
                    <a:p>
                      <a:pPr indent="0" lvl="0" marL="0" rtl="0" algn="r">
                        <a:lnSpc>
                          <a:spcPct val="115000"/>
                        </a:lnSpc>
                        <a:spcBef>
                          <a:spcPts val="0"/>
                        </a:spcBef>
                        <a:spcAft>
                          <a:spcPts val="1100"/>
                        </a:spcAft>
                        <a:buNone/>
                      </a:pPr>
                      <a:r>
                        <a:rPr b="1" lang="en-US" sz="1100">
                          <a:highlight>
                            <a:srgbClr val="FFFFFF"/>
                          </a:highlight>
                        </a:rPr>
                        <a:t>Model</a:t>
                      </a:r>
                      <a:endParaRPr b="1" sz="1100">
                        <a:highlight>
                          <a:srgbClr val="FFFFFF"/>
                        </a:highlight>
                      </a:endParaRPr>
                    </a:p>
                  </a:txBody>
                  <a:tcPr marT="69850" marB="69850" marR="69850" marL="69850"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4"/>
          <p:cNvSpPr txBox="1"/>
          <p:nvPr>
            <p:ph type="title"/>
          </p:nvPr>
        </p:nvSpPr>
        <p:spPr>
          <a:xfrm>
            <a:off x="751935" y="520401"/>
            <a:ext cx="10515600" cy="216241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b="1" i="0" lang="en-US">
                <a:solidFill>
                  <a:srgbClr val="C00000"/>
                </a:solidFill>
              </a:rPr>
              <a:t>Naive Bayes Classifier</a:t>
            </a:r>
            <a:br>
              <a:rPr b="0" i="0" lang="en-US">
                <a:solidFill>
                  <a:srgbClr val="212121"/>
                </a:solidFill>
                <a:latin typeface="Roboto"/>
                <a:ea typeface="Roboto"/>
                <a:cs typeface="Roboto"/>
                <a:sym typeface="Roboto"/>
              </a:rPr>
            </a:br>
            <a:br>
              <a:rPr b="0" i="0" lang="en-US">
                <a:solidFill>
                  <a:srgbClr val="212121"/>
                </a:solidFill>
                <a:latin typeface="Arial"/>
                <a:ea typeface="Arial"/>
                <a:cs typeface="Arial"/>
                <a:sym typeface="Arial"/>
              </a:rPr>
            </a:br>
            <a:br>
              <a:rPr lang="en-US"/>
            </a:br>
            <a:endParaRPr/>
          </a:p>
        </p:txBody>
      </p:sp>
      <p:sp>
        <p:nvSpPr>
          <p:cNvPr id="197" name="Google Shape;197;p14"/>
          <p:cNvSpPr txBox="1"/>
          <p:nvPr/>
        </p:nvSpPr>
        <p:spPr>
          <a:xfrm>
            <a:off x="439947" y="1201825"/>
            <a:ext cx="10921042"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212121"/>
              </a:buClr>
              <a:buSzPts val="1800"/>
              <a:buFont typeface="Arial"/>
              <a:buChar char="•"/>
            </a:pPr>
            <a:r>
              <a:rPr b="0" i="0" lang="en-US" sz="1800">
                <a:solidFill>
                  <a:srgbClr val="212121"/>
                </a:solidFill>
                <a:latin typeface="Roboto"/>
                <a:ea typeface="Roboto"/>
                <a:cs typeface="Roboto"/>
                <a:sym typeface="Roboto"/>
              </a:rPr>
              <a:t>The Naive Bayes algorithm is a classification technique based on the Bayes’ Theorem which assumes there is independence between the features. We interfere with applications utilizing this algorithm on a daily basis, for example it powers recommendation systems for streaming applications or adds on social media as well as many online retail websites.</a:t>
            </a:r>
            <a:endParaRPr/>
          </a:p>
          <a:p>
            <a:pPr indent="-285750" lvl="0" marL="285750" marR="0" rtl="0" algn="l">
              <a:spcBef>
                <a:spcPts val="0"/>
              </a:spcBef>
              <a:spcAft>
                <a:spcPts val="0"/>
              </a:spcAft>
              <a:buClr>
                <a:srgbClr val="212121"/>
              </a:buClr>
              <a:buSzPts val="1800"/>
              <a:buFont typeface="Arial"/>
              <a:buChar char="•"/>
            </a:pPr>
            <a:r>
              <a:rPr b="0" i="0" lang="en-US" sz="1800">
                <a:solidFill>
                  <a:srgbClr val="212121"/>
                </a:solidFill>
                <a:latin typeface="Roboto"/>
                <a:ea typeface="Roboto"/>
                <a:cs typeface="Roboto"/>
                <a:sym typeface="Roboto"/>
              </a:rPr>
              <a:t>The simple form of the calculation for Bayes Theorem is as follows:</a:t>
            </a:r>
            <a:endParaRPr/>
          </a:p>
          <a:p>
            <a:pPr indent="-285750" lvl="0" marL="285750" marR="0" rtl="0" algn="l">
              <a:spcBef>
                <a:spcPts val="0"/>
              </a:spcBef>
              <a:spcAft>
                <a:spcPts val="0"/>
              </a:spcAft>
              <a:buClr>
                <a:srgbClr val="212121"/>
              </a:buClr>
              <a:buSzPts val="1800"/>
              <a:buFont typeface="Arial"/>
              <a:buChar char="•"/>
            </a:pPr>
            <a:r>
              <a:rPr b="1" i="0" lang="en-US" sz="1800">
                <a:solidFill>
                  <a:srgbClr val="212121"/>
                </a:solidFill>
                <a:latin typeface="Roboto"/>
                <a:ea typeface="Roboto"/>
                <a:cs typeface="Roboto"/>
                <a:sym typeface="Roboto"/>
              </a:rPr>
              <a:t>P(A|B) = P(B|A) * P(A) / P(B)</a:t>
            </a:r>
            <a:endParaRPr b="0" i="0" sz="1800">
              <a:solidFill>
                <a:srgbClr val="212121"/>
              </a:solidFill>
              <a:latin typeface="Roboto"/>
              <a:ea typeface="Roboto"/>
              <a:cs typeface="Roboto"/>
              <a:sym typeface="Roboto"/>
            </a:endParaRPr>
          </a:p>
        </p:txBody>
      </p:sp>
      <p:pic>
        <p:nvPicPr>
          <p:cNvPr id="198" name="Google Shape;198;p14"/>
          <p:cNvPicPr preferRelativeResize="0"/>
          <p:nvPr/>
        </p:nvPicPr>
        <p:blipFill rotWithShape="1">
          <a:blip r:embed="rId3">
            <a:alphaModFix/>
          </a:blip>
          <a:srcRect b="0" l="0" r="0" t="0"/>
          <a:stretch/>
        </p:blipFill>
        <p:spPr>
          <a:xfrm>
            <a:off x="439946" y="3025366"/>
            <a:ext cx="4842564" cy="3418771"/>
          </a:xfrm>
          <a:prstGeom prst="rect">
            <a:avLst/>
          </a:prstGeom>
          <a:noFill/>
          <a:ln>
            <a:noFill/>
          </a:ln>
        </p:spPr>
      </p:pic>
      <p:pic>
        <p:nvPicPr>
          <p:cNvPr id="199" name="Google Shape;199;p14"/>
          <p:cNvPicPr preferRelativeResize="0"/>
          <p:nvPr/>
        </p:nvPicPr>
        <p:blipFill>
          <a:blip r:embed="rId4">
            <a:alphaModFix/>
          </a:blip>
          <a:stretch>
            <a:fillRect/>
          </a:stretch>
        </p:blipFill>
        <p:spPr>
          <a:xfrm>
            <a:off x="5576085" y="4539475"/>
            <a:ext cx="6200775" cy="257175"/>
          </a:xfrm>
          <a:prstGeom prst="rect">
            <a:avLst/>
          </a:prstGeom>
          <a:noFill/>
          <a:ln>
            <a:noFill/>
          </a:ln>
        </p:spPr>
      </p:pic>
      <p:pic>
        <p:nvPicPr>
          <p:cNvPr id="200" name="Google Shape;200;p14"/>
          <p:cNvPicPr preferRelativeResize="0"/>
          <p:nvPr/>
        </p:nvPicPr>
        <p:blipFill>
          <a:blip r:embed="rId5">
            <a:alphaModFix/>
          </a:blip>
          <a:stretch>
            <a:fillRect/>
          </a:stretch>
        </p:blipFill>
        <p:spPr>
          <a:xfrm>
            <a:off x="5752035" y="3896700"/>
            <a:ext cx="6153150" cy="428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5"/>
          <p:cNvSpPr txBox="1"/>
          <p:nvPr>
            <p:ph type="title"/>
          </p:nvPr>
        </p:nvSpPr>
        <p:spPr>
          <a:xfrm>
            <a:off x="838200" y="365125"/>
            <a:ext cx="10515600" cy="110999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b="1" i="0" lang="en-US">
                <a:solidFill>
                  <a:srgbClr val="C00000"/>
                </a:solidFill>
                <a:latin typeface="Calibri"/>
                <a:ea typeface="Calibri"/>
                <a:cs typeface="Calibri"/>
                <a:sym typeface="Calibri"/>
              </a:rPr>
              <a:t>Support Vector Machine</a:t>
            </a:r>
            <a:br>
              <a:rPr b="0" i="0" lang="en-US">
                <a:solidFill>
                  <a:srgbClr val="212121"/>
                </a:solidFill>
                <a:latin typeface="Roboto"/>
                <a:ea typeface="Roboto"/>
                <a:cs typeface="Roboto"/>
                <a:sym typeface="Roboto"/>
              </a:rPr>
            </a:br>
            <a:endParaRPr/>
          </a:p>
        </p:txBody>
      </p:sp>
      <p:sp>
        <p:nvSpPr>
          <p:cNvPr id="206" name="Google Shape;206;p15"/>
          <p:cNvSpPr txBox="1"/>
          <p:nvPr/>
        </p:nvSpPr>
        <p:spPr>
          <a:xfrm>
            <a:off x="838200" y="1584724"/>
            <a:ext cx="9420045"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212121"/>
              </a:buClr>
              <a:buSzPts val="1800"/>
              <a:buFont typeface="Arial"/>
              <a:buChar char="•"/>
            </a:pPr>
            <a:r>
              <a:rPr b="0" i="0" lang="en-US" sz="1800">
                <a:solidFill>
                  <a:srgbClr val="212121"/>
                </a:solidFill>
                <a:latin typeface="Roboto"/>
                <a:ea typeface="Roboto"/>
                <a:cs typeface="Roboto"/>
                <a:sym typeface="Roboto"/>
              </a:rPr>
              <a:t>SVM is a powerful supervised algorithm that works best on smaller datasets but on complex ones. </a:t>
            </a:r>
            <a:endParaRPr/>
          </a:p>
          <a:p>
            <a:pPr indent="-285750" lvl="0" marL="285750" marR="0" rtl="0" algn="l">
              <a:spcBef>
                <a:spcPts val="0"/>
              </a:spcBef>
              <a:spcAft>
                <a:spcPts val="0"/>
              </a:spcAft>
              <a:buClr>
                <a:srgbClr val="212121"/>
              </a:buClr>
              <a:buSzPts val="1800"/>
              <a:buFont typeface="Arial"/>
              <a:buChar char="•"/>
            </a:pPr>
            <a:r>
              <a:rPr b="0" i="0" lang="en-US" sz="1800">
                <a:solidFill>
                  <a:srgbClr val="212121"/>
                </a:solidFill>
                <a:latin typeface="Roboto"/>
                <a:ea typeface="Roboto"/>
                <a:cs typeface="Roboto"/>
                <a:sym typeface="Roboto"/>
              </a:rPr>
              <a:t>Support Vector Machine, abbreviated as SVM can be used for both regression and classification tasks, but generally, they work best in classification problems.</a:t>
            </a:r>
            <a:endParaRPr/>
          </a:p>
          <a:p>
            <a:pPr indent="-285750" lvl="0" marL="285750" marR="0" rtl="0" algn="l">
              <a:spcBef>
                <a:spcPts val="0"/>
              </a:spcBef>
              <a:spcAft>
                <a:spcPts val="0"/>
              </a:spcAft>
              <a:buClr>
                <a:schemeClr val="dk1"/>
              </a:buClr>
              <a:buSzPts val="1800"/>
              <a:buFont typeface="Arial"/>
              <a:buChar char="•"/>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descr="How Does Support Vector Machine (SVM) Algorithm Works In Machine Learning?  | Analytics Steps" id="207" name="Google Shape;207;p15"/>
          <p:cNvPicPr preferRelativeResize="0"/>
          <p:nvPr/>
        </p:nvPicPr>
        <p:blipFill rotWithShape="1">
          <a:blip r:embed="rId3">
            <a:alphaModFix/>
          </a:blip>
          <a:srcRect b="0" l="0" r="0" t="0"/>
          <a:stretch/>
        </p:blipFill>
        <p:spPr>
          <a:xfrm>
            <a:off x="1759789" y="3448657"/>
            <a:ext cx="4175185" cy="2563953"/>
          </a:xfrm>
          <a:prstGeom prst="rect">
            <a:avLst/>
          </a:prstGeom>
          <a:noFill/>
          <a:ln>
            <a:noFill/>
          </a:ln>
        </p:spPr>
      </p:pic>
      <p:pic>
        <p:nvPicPr>
          <p:cNvPr id="208" name="Google Shape;208;p15"/>
          <p:cNvPicPr preferRelativeResize="0"/>
          <p:nvPr/>
        </p:nvPicPr>
        <p:blipFill>
          <a:blip r:embed="rId4">
            <a:alphaModFix/>
          </a:blip>
          <a:stretch>
            <a:fillRect/>
          </a:stretch>
        </p:blipFill>
        <p:spPr>
          <a:xfrm>
            <a:off x="6125874" y="3966300"/>
            <a:ext cx="5952225" cy="349590"/>
          </a:xfrm>
          <a:prstGeom prst="rect">
            <a:avLst/>
          </a:prstGeom>
          <a:noFill/>
          <a:ln>
            <a:noFill/>
          </a:ln>
        </p:spPr>
      </p:pic>
      <p:pic>
        <p:nvPicPr>
          <p:cNvPr id="209" name="Google Shape;209;p15"/>
          <p:cNvPicPr preferRelativeResize="0"/>
          <p:nvPr/>
        </p:nvPicPr>
        <p:blipFill>
          <a:blip r:embed="rId5">
            <a:alphaModFix/>
          </a:blip>
          <a:stretch>
            <a:fillRect/>
          </a:stretch>
        </p:blipFill>
        <p:spPr>
          <a:xfrm>
            <a:off x="6125874" y="3568240"/>
            <a:ext cx="5952225" cy="3980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6"/>
          <p:cNvSpPr txBox="1"/>
          <p:nvPr>
            <p:ph type="title"/>
          </p:nvPr>
        </p:nvSpPr>
        <p:spPr>
          <a:xfrm>
            <a:off x="838200" y="365125"/>
            <a:ext cx="10515600" cy="122213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b="0" i="0" lang="en-US">
                <a:solidFill>
                  <a:srgbClr val="C00000"/>
                </a:solidFill>
                <a:latin typeface="Calibri"/>
                <a:ea typeface="Calibri"/>
                <a:cs typeface="Calibri"/>
                <a:sym typeface="Calibri"/>
              </a:rPr>
              <a:t>XGB Classifier</a:t>
            </a:r>
            <a:br>
              <a:rPr b="0" i="0" lang="en-US">
                <a:solidFill>
                  <a:srgbClr val="212121"/>
                </a:solidFill>
                <a:latin typeface="Roboto"/>
                <a:ea typeface="Roboto"/>
                <a:cs typeface="Roboto"/>
                <a:sym typeface="Roboto"/>
              </a:rPr>
            </a:br>
            <a:endParaRPr b="1"/>
          </a:p>
        </p:txBody>
      </p:sp>
      <p:sp>
        <p:nvSpPr>
          <p:cNvPr id="215" name="Google Shape;215;p16"/>
          <p:cNvSpPr txBox="1"/>
          <p:nvPr/>
        </p:nvSpPr>
        <p:spPr>
          <a:xfrm>
            <a:off x="612475" y="1442888"/>
            <a:ext cx="10515599" cy="341632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212121"/>
              </a:buClr>
              <a:buSzPts val="1800"/>
              <a:buFont typeface="Arial"/>
              <a:buChar char="•"/>
            </a:pPr>
            <a:r>
              <a:rPr b="0" i="0" lang="en-US" sz="1800">
                <a:solidFill>
                  <a:srgbClr val="212121"/>
                </a:solidFill>
                <a:latin typeface="Roboto"/>
                <a:ea typeface="Roboto"/>
                <a:cs typeface="Roboto"/>
                <a:sym typeface="Roboto"/>
              </a:rPr>
              <a:t>The beauty of this powerful algorithm lies in its scalability, which drives fast learning through parallel and distributed computing and offers efficient memory usage.</a:t>
            </a:r>
            <a:endParaRPr/>
          </a:p>
          <a:p>
            <a:pPr indent="-171450" lvl="0" marL="285750" marR="0" rtl="0" algn="l">
              <a:spcBef>
                <a:spcPts val="0"/>
              </a:spcBef>
              <a:spcAft>
                <a:spcPts val="0"/>
              </a:spcAft>
              <a:buClr>
                <a:schemeClr val="dk1"/>
              </a:buClr>
              <a:buSzPts val="1800"/>
              <a:buFont typeface="Arial"/>
              <a:buNone/>
            </a:pPr>
            <a:r>
              <a:t/>
            </a:r>
            <a:endParaRPr b="0" i="0" sz="1800">
              <a:solidFill>
                <a:srgbClr val="212121"/>
              </a:solidFill>
              <a:latin typeface="Roboto"/>
              <a:ea typeface="Roboto"/>
              <a:cs typeface="Roboto"/>
              <a:sym typeface="Roboto"/>
            </a:endParaRPr>
          </a:p>
          <a:p>
            <a:pPr indent="-285750" lvl="0" marL="285750" marR="0" rtl="0" algn="l">
              <a:spcBef>
                <a:spcPts val="0"/>
              </a:spcBef>
              <a:spcAft>
                <a:spcPts val="0"/>
              </a:spcAft>
              <a:buClr>
                <a:srgbClr val="212121"/>
              </a:buClr>
              <a:buSzPts val="1800"/>
              <a:buFont typeface="Arial"/>
              <a:buChar char="•"/>
            </a:pPr>
            <a:r>
              <a:rPr b="0" i="0" lang="en-US" sz="1800">
                <a:solidFill>
                  <a:srgbClr val="212121"/>
                </a:solidFill>
                <a:latin typeface="Roboto"/>
                <a:ea typeface="Roboto"/>
                <a:cs typeface="Roboto"/>
                <a:sym typeface="Roboto"/>
              </a:rPr>
              <a:t>XGBoost is an ensemble learning method. Sometimes, it may not be sufficient to rely upon the results of just one machine learning model. Ensemble learning offers a systematic solution to combine the predictive power of multiple learners. The resultant is a single model which gives the aggregated output from several models.</a:t>
            </a:r>
            <a:endParaRPr/>
          </a:p>
          <a:p>
            <a:pPr indent="-171450" lvl="0" marL="285750" marR="0" rtl="0" algn="l">
              <a:spcBef>
                <a:spcPts val="0"/>
              </a:spcBef>
              <a:spcAft>
                <a:spcPts val="0"/>
              </a:spcAft>
              <a:buClr>
                <a:schemeClr val="dk1"/>
              </a:buClr>
              <a:buSzPts val="1800"/>
              <a:buFont typeface="Arial"/>
              <a:buNone/>
            </a:pPr>
            <a:r>
              <a:t/>
            </a:r>
            <a:endParaRPr b="0" i="0" sz="1800">
              <a:solidFill>
                <a:srgbClr val="212121"/>
              </a:solidFill>
              <a:latin typeface="Roboto"/>
              <a:ea typeface="Roboto"/>
              <a:cs typeface="Roboto"/>
              <a:sym typeface="Roboto"/>
            </a:endParaRPr>
          </a:p>
          <a:p>
            <a:pPr indent="-285750" lvl="0" marL="285750" marR="0" rtl="0" algn="l">
              <a:spcBef>
                <a:spcPts val="0"/>
              </a:spcBef>
              <a:spcAft>
                <a:spcPts val="0"/>
              </a:spcAft>
              <a:buClr>
                <a:srgbClr val="212121"/>
              </a:buClr>
              <a:buSzPts val="1800"/>
              <a:buFont typeface="Arial"/>
              <a:buChar char="•"/>
            </a:pPr>
            <a:r>
              <a:rPr b="0" i="0" lang="en-US" sz="1800">
                <a:solidFill>
                  <a:srgbClr val="212121"/>
                </a:solidFill>
                <a:latin typeface="Roboto"/>
                <a:ea typeface="Roboto"/>
                <a:cs typeface="Roboto"/>
                <a:sym typeface="Roboto"/>
              </a:rPr>
              <a:t>The models that form the ensemble, also known as base learners, could be either from the same learning algorithm or different learning algorithms. Bagging and Boosting are two widely used ensemble learners. Though these two techniques can be used with several statistical models, the most predominant usage has been with decision trees.</a:t>
            </a:r>
            <a:endParaRPr/>
          </a:p>
        </p:txBody>
      </p:sp>
      <p:pic>
        <p:nvPicPr>
          <p:cNvPr id="216" name="Google Shape;216;p16"/>
          <p:cNvPicPr preferRelativeResize="0"/>
          <p:nvPr/>
        </p:nvPicPr>
        <p:blipFill>
          <a:blip r:embed="rId3">
            <a:alphaModFix/>
          </a:blip>
          <a:stretch>
            <a:fillRect/>
          </a:stretch>
        </p:blipFill>
        <p:spPr>
          <a:xfrm>
            <a:off x="1683775" y="5755950"/>
            <a:ext cx="6261174" cy="352425"/>
          </a:xfrm>
          <a:prstGeom prst="rect">
            <a:avLst/>
          </a:prstGeom>
          <a:noFill/>
          <a:ln>
            <a:noFill/>
          </a:ln>
        </p:spPr>
      </p:pic>
      <p:pic>
        <p:nvPicPr>
          <p:cNvPr id="217" name="Google Shape;217;p16"/>
          <p:cNvPicPr preferRelativeResize="0"/>
          <p:nvPr/>
        </p:nvPicPr>
        <p:blipFill>
          <a:blip r:embed="rId4">
            <a:alphaModFix/>
          </a:blip>
          <a:stretch>
            <a:fillRect/>
          </a:stretch>
        </p:blipFill>
        <p:spPr>
          <a:xfrm>
            <a:off x="1761600" y="5203608"/>
            <a:ext cx="6105525" cy="361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21f0d607914_0_0"/>
          <p:cNvSpPr txBox="1"/>
          <p:nvPr>
            <p:ph type="ctrTitle"/>
          </p:nvPr>
        </p:nvSpPr>
        <p:spPr>
          <a:xfrm>
            <a:off x="1411125" y="656721"/>
            <a:ext cx="9144000" cy="1550400"/>
          </a:xfrm>
          <a:prstGeom prst="rect">
            <a:avLst/>
          </a:prstGeom>
        </p:spPr>
        <p:txBody>
          <a:bodyPr anchorCtr="0" anchor="b" bIns="45700" lIns="91425" spcFirstLastPara="1" rIns="91425" wrap="square" tIns="45700">
            <a:normAutofit fontScale="90000"/>
          </a:bodyPr>
          <a:lstStyle/>
          <a:p>
            <a:pPr indent="0" lvl="0" marL="0" rtl="0" algn="just">
              <a:lnSpc>
                <a:spcPct val="130000"/>
              </a:lnSpc>
              <a:spcBef>
                <a:spcPts val="400"/>
              </a:spcBef>
              <a:spcAft>
                <a:spcPts val="0"/>
              </a:spcAft>
              <a:buNone/>
            </a:pPr>
            <a:r>
              <a:rPr b="1" lang="en-US" sz="4800">
                <a:solidFill>
                  <a:srgbClr val="CC0000"/>
                </a:solidFill>
                <a:highlight>
                  <a:srgbClr val="FFFFFF"/>
                </a:highlight>
                <a:latin typeface="Arial"/>
                <a:ea typeface="Arial"/>
                <a:cs typeface="Arial"/>
                <a:sym typeface="Arial"/>
              </a:rPr>
              <a:t>Clustering </a:t>
            </a:r>
            <a:r>
              <a:rPr b="1" lang="en-US" sz="4800">
                <a:solidFill>
                  <a:srgbClr val="CC0000"/>
                </a:solidFill>
                <a:highlight>
                  <a:srgbClr val="FFFFFF"/>
                </a:highlight>
                <a:latin typeface="Arial"/>
                <a:ea typeface="Arial"/>
                <a:cs typeface="Arial"/>
                <a:sym typeface="Arial"/>
              </a:rPr>
              <a:t>in Machine Learning</a:t>
            </a:r>
            <a:endParaRPr b="1" sz="4800">
              <a:solidFill>
                <a:srgbClr val="CC0000"/>
              </a:solidFill>
              <a:highlight>
                <a:srgbClr val="FFFFFF"/>
              </a:highlight>
              <a:latin typeface="Arial"/>
              <a:ea typeface="Arial"/>
              <a:cs typeface="Arial"/>
              <a:sym typeface="Arial"/>
            </a:endParaRPr>
          </a:p>
          <a:p>
            <a:pPr indent="0" lvl="0" marL="0" rtl="0" algn="ctr">
              <a:spcBef>
                <a:spcPts val="600"/>
              </a:spcBef>
              <a:spcAft>
                <a:spcPts val="0"/>
              </a:spcAft>
              <a:buNone/>
            </a:pPr>
            <a:r>
              <a:t/>
            </a:r>
            <a:endParaRPr/>
          </a:p>
        </p:txBody>
      </p:sp>
      <p:sp>
        <p:nvSpPr>
          <p:cNvPr id="91" name="Google Shape;91;g21f0d607914_0_0"/>
          <p:cNvSpPr txBox="1"/>
          <p:nvPr>
            <p:ph idx="1" type="subTitle"/>
          </p:nvPr>
        </p:nvSpPr>
        <p:spPr>
          <a:xfrm>
            <a:off x="849475" y="1720150"/>
            <a:ext cx="10611600" cy="3675900"/>
          </a:xfrm>
          <a:prstGeom prst="rect">
            <a:avLst/>
          </a:prstGeom>
        </p:spPr>
        <p:txBody>
          <a:bodyPr anchorCtr="0" anchor="t"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Font typeface="Arial"/>
              <a:buNone/>
            </a:pPr>
            <a:r>
              <a:rPr lang="en-US">
                <a:solidFill>
                  <a:srgbClr val="85200C"/>
                </a:solidFill>
                <a:highlight>
                  <a:srgbClr val="FFFFFF"/>
                </a:highlight>
                <a:latin typeface="Roboto"/>
                <a:ea typeface="Roboto"/>
                <a:cs typeface="Roboto"/>
                <a:sym typeface="Roboto"/>
              </a:rPr>
              <a:t>Clustering or cluster analysis is a machine learning technique, which groups the unlabelled dataset. It can be defined as </a:t>
            </a:r>
            <a:r>
              <a:rPr b="1" i="1" lang="en-US">
                <a:solidFill>
                  <a:srgbClr val="85200C"/>
                </a:solidFill>
                <a:highlight>
                  <a:srgbClr val="FFFFFF"/>
                </a:highlight>
                <a:latin typeface="Roboto"/>
                <a:ea typeface="Roboto"/>
                <a:cs typeface="Roboto"/>
                <a:sym typeface="Roboto"/>
              </a:rPr>
              <a:t>"A way of grouping the data points into different clusters, consisting of similar data points. The objects with the possible similarities remain in a group that has less or no similarities with another group."</a:t>
            </a:r>
            <a:endParaRPr b="1" i="1">
              <a:solidFill>
                <a:srgbClr val="85200C"/>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Clr>
                <a:schemeClr val="dk1"/>
              </a:buClr>
              <a:buSzPts val="1100"/>
              <a:buFont typeface="Arial"/>
              <a:buNone/>
            </a:pPr>
            <a:r>
              <a:rPr lang="en-US">
                <a:solidFill>
                  <a:srgbClr val="85200C"/>
                </a:solidFill>
                <a:highlight>
                  <a:srgbClr val="FFFFFF"/>
                </a:highlight>
                <a:latin typeface="Roboto"/>
                <a:ea typeface="Roboto"/>
                <a:cs typeface="Roboto"/>
                <a:sym typeface="Roboto"/>
              </a:rPr>
              <a:t>It does it by finding some similar patterns in the unlabelled dataset such as shape, size, color, behavior, etc., and divides them as per the presence and absence of those similar patterns.</a:t>
            </a:r>
            <a:endParaRPr>
              <a:solidFill>
                <a:srgbClr val="85200C"/>
              </a:solidFill>
              <a:highlight>
                <a:srgbClr val="FFFFFF"/>
              </a:highlight>
              <a:latin typeface="Roboto"/>
              <a:ea typeface="Roboto"/>
              <a:cs typeface="Roboto"/>
              <a:sym typeface="Roboto"/>
            </a:endParaRPr>
          </a:p>
          <a:p>
            <a:pPr indent="0" lvl="0" marL="0" rtl="0" algn="ctr">
              <a:spcBef>
                <a:spcPts val="12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7"/>
          <p:cNvSpPr txBox="1"/>
          <p:nvPr>
            <p:ph type="title"/>
          </p:nvPr>
        </p:nvSpPr>
        <p:spPr>
          <a:xfrm>
            <a:off x="838200" y="365126"/>
            <a:ext cx="10515600" cy="12307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b="1" i="0" lang="en-US">
                <a:solidFill>
                  <a:srgbClr val="C00000"/>
                </a:solidFill>
              </a:rPr>
              <a:t>Decision Tree</a:t>
            </a:r>
            <a:br>
              <a:rPr b="0" i="0" lang="en-US">
                <a:solidFill>
                  <a:srgbClr val="212121"/>
                </a:solidFill>
                <a:latin typeface="Roboto"/>
                <a:ea typeface="Roboto"/>
                <a:cs typeface="Roboto"/>
                <a:sym typeface="Roboto"/>
              </a:rPr>
            </a:br>
            <a:endParaRPr/>
          </a:p>
        </p:txBody>
      </p:sp>
      <p:sp>
        <p:nvSpPr>
          <p:cNvPr id="223" name="Google Shape;223;p17"/>
          <p:cNvSpPr txBox="1"/>
          <p:nvPr/>
        </p:nvSpPr>
        <p:spPr>
          <a:xfrm>
            <a:off x="579407" y="1149725"/>
            <a:ext cx="10436400" cy="3694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212121"/>
              </a:buClr>
              <a:buSzPts val="1800"/>
              <a:buFont typeface="Arial"/>
              <a:buChar char="•"/>
            </a:pPr>
            <a:r>
              <a:rPr b="0" i="0" lang="en-US" sz="1800">
                <a:solidFill>
                  <a:srgbClr val="212121"/>
                </a:solidFill>
                <a:latin typeface="Roboto"/>
                <a:ea typeface="Roboto"/>
                <a:cs typeface="Roboto"/>
                <a:sym typeface="Roboto"/>
              </a:rPr>
              <a:t>Decision trees can be used for classification as well as regression problems. The name itself suggests that it uses a flowchart like a tree structure to show the predictions that result from a series of feature-based splits. It starts with a root node and ends with a decision made by leaves.</a:t>
            </a:r>
            <a:endParaRPr/>
          </a:p>
          <a:p>
            <a:pPr indent="0" lvl="0" marL="0" marR="0" rtl="0" algn="l">
              <a:spcBef>
                <a:spcPts val="0"/>
              </a:spcBef>
              <a:spcAft>
                <a:spcPts val="0"/>
              </a:spcAft>
              <a:buNone/>
            </a:pPr>
            <a:r>
              <a:rPr lang="en-US" sz="1800">
                <a:solidFill>
                  <a:srgbClr val="212121"/>
                </a:solidFill>
                <a:latin typeface="Roboto"/>
                <a:ea typeface="Roboto"/>
                <a:cs typeface="Roboto"/>
                <a:sym typeface="Roboto"/>
              </a:rPr>
              <a:t>     </a:t>
            </a:r>
            <a:r>
              <a:rPr b="0" i="0" lang="en-US" sz="1800">
                <a:solidFill>
                  <a:srgbClr val="212121"/>
                </a:solidFill>
                <a:latin typeface="Roboto"/>
                <a:ea typeface="Roboto"/>
                <a:cs typeface="Roboto"/>
                <a:sym typeface="Roboto"/>
              </a:rPr>
              <a:t> It checks if the condition is true and if it is then it goes to the next node attached to that decision.</a:t>
            </a:r>
            <a:endParaRPr/>
          </a:p>
          <a:p>
            <a:pPr indent="-285750" lvl="0" marL="285750" marR="0" rtl="0" algn="l">
              <a:spcBef>
                <a:spcPts val="0"/>
              </a:spcBef>
              <a:spcAft>
                <a:spcPts val="0"/>
              </a:spcAft>
              <a:buClr>
                <a:srgbClr val="212121"/>
              </a:buClr>
              <a:buSzPts val="1800"/>
              <a:buFont typeface="Arial"/>
              <a:buChar char="•"/>
            </a:pPr>
            <a:r>
              <a:rPr b="0" i="0" lang="en-US" sz="1800">
                <a:solidFill>
                  <a:srgbClr val="212121"/>
                </a:solidFill>
                <a:latin typeface="Roboto"/>
                <a:ea typeface="Roboto"/>
                <a:cs typeface="Roboto"/>
                <a:sym typeface="Roboto"/>
              </a:rPr>
              <a:t>In a Decision Tree diagram, we have:</a:t>
            </a:r>
            <a:endParaRPr/>
          </a:p>
          <a:p>
            <a:pPr indent="-171450" lvl="0" marL="285750" marR="0" rtl="0" algn="l">
              <a:spcBef>
                <a:spcPts val="0"/>
              </a:spcBef>
              <a:spcAft>
                <a:spcPts val="0"/>
              </a:spcAft>
              <a:buClr>
                <a:schemeClr val="dk1"/>
              </a:buClr>
              <a:buSzPts val="1800"/>
              <a:buFont typeface="Arial"/>
              <a:buNone/>
            </a:pPr>
            <a:r>
              <a:t/>
            </a:r>
            <a:endParaRPr b="0" i="0" sz="1800">
              <a:solidFill>
                <a:srgbClr val="212121"/>
              </a:solidFill>
              <a:latin typeface="Roboto"/>
              <a:ea typeface="Roboto"/>
              <a:cs typeface="Roboto"/>
              <a:sym typeface="Roboto"/>
            </a:endParaRPr>
          </a:p>
          <a:p>
            <a:pPr indent="-285750" lvl="0" marL="285750" marR="0" rtl="0" algn="l">
              <a:spcBef>
                <a:spcPts val="0"/>
              </a:spcBef>
              <a:spcAft>
                <a:spcPts val="0"/>
              </a:spcAft>
              <a:buClr>
                <a:srgbClr val="212121"/>
              </a:buClr>
              <a:buSzPts val="1800"/>
              <a:buFont typeface="Arial"/>
              <a:buChar char="•"/>
            </a:pPr>
            <a:r>
              <a:rPr b="1" i="0" lang="en-US" sz="1800">
                <a:solidFill>
                  <a:srgbClr val="212121"/>
                </a:solidFill>
                <a:latin typeface="Roboto"/>
                <a:ea typeface="Roboto"/>
                <a:cs typeface="Roboto"/>
                <a:sym typeface="Roboto"/>
              </a:rPr>
              <a:t>Root Node</a:t>
            </a:r>
            <a:r>
              <a:rPr b="0" i="0" lang="en-US" sz="1800">
                <a:solidFill>
                  <a:srgbClr val="212121"/>
                </a:solidFill>
                <a:latin typeface="Roboto"/>
                <a:ea typeface="Roboto"/>
                <a:cs typeface="Roboto"/>
                <a:sym typeface="Roboto"/>
              </a:rPr>
              <a:t>: The first split which decides the entire population or sample data should further get divided into two or more homogeneous sets. In our case, the Outlook node.</a:t>
            </a:r>
            <a:endParaRPr/>
          </a:p>
          <a:p>
            <a:pPr indent="-285750" lvl="0" marL="285750" marR="0" rtl="0" algn="l">
              <a:spcBef>
                <a:spcPts val="0"/>
              </a:spcBef>
              <a:spcAft>
                <a:spcPts val="0"/>
              </a:spcAft>
              <a:buClr>
                <a:srgbClr val="212121"/>
              </a:buClr>
              <a:buSzPts val="1800"/>
              <a:buFont typeface="Arial"/>
              <a:buChar char="•"/>
            </a:pPr>
            <a:r>
              <a:rPr b="0" i="0" lang="en-US" sz="1800">
                <a:solidFill>
                  <a:srgbClr val="212121"/>
                </a:solidFill>
                <a:latin typeface="Roboto"/>
                <a:ea typeface="Roboto"/>
                <a:cs typeface="Roboto"/>
                <a:sym typeface="Roboto"/>
              </a:rPr>
              <a:t>Splitting: It is a process of dividing a node into two or more sub-nodes.</a:t>
            </a:r>
            <a:endParaRPr/>
          </a:p>
          <a:p>
            <a:pPr indent="-285750" lvl="0" marL="285750" marR="0" rtl="0" algn="l">
              <a:spcBef>
                <a:spcPts val="0"/>
              </a:spcBef>
              <a:spcAft>
                <a:spcPts val="0"/>
              </a:spcAft>
              <a:buClr>
                <a:srgbClr val="212121"/>
              </a:buClr>
              <a:buSzPts val="1800"/>
              <a:buFont typeface="Arial"/>
              <a:buChar char="•"/>
            </a:pPr>
            <a:r>
              <a:rPr b="1" i="0" lang="en-US" sz="1800">
                <a:solidFill>
                  <a:srgbClr val="212121"/>
                </a:solidFill>
                <a:latin typeface="Roboto"/>
                <a:ea typeface="Roboto"/>
                <a:cs typeface="Roboto"/>
                <a:sym typeface="Roboto"/>
              </a:rPr>
              <a:t>Decision Node</a:t>
            </a:r>
            <a:r>
              <a:rPr b="0" i="0" lang="en-US" sz="1800">
                <a:solidFill>
                  <a:srgbClr val="212121"/>
                </a:solidFill>
                <a:latin typeface="Roboto"/>
                <a:ea typeface="Roboto"/>
                <a:cs typeface="Roboto"/>
                <a:sym typeface="Roboto"/>
              </a:rPr>
              <a:t>: This node decides whether/when a sub-node splits into further sub-nodes or not. Here we have, Outlook node, Humidity node, and Windy node.</a:t>
            </a:r>
            <a:endParaRPr/>
          </a:p>
          <a:p>
            <a:pPr indent="-285750" lvl="0" marL="285750" marR="0" rtl="0" algn="l">
              <a:spcBef>
                <a:spcPts val="0"/>
              </a:spcBef>
              <a:spcAft>
                <a:spcPts val="0"/>
              </a:spcAft>
              <a:buClr>
                <a:srgbClr val="212121"/>
              </a:buClr>
              <a:buSzPts val="1800"/>
              <a:buFont typeface="Arial"/>
              <a:buChar char="•"/>
            </a:pPr>
            <a:r>
              <a:rPr b="1" i="0" lang="en-US" sz="1800">
                <a:solidFill>
                  <a:srgbClr val="212121"/>
                </a:solidFill>
                <a:latin typeface="Roboto"/>
                <a:ea typeface="Roboto"/>
                <a:cs typeface="Roboto"/>
                <a:sym typeface="Roboto"/>
              </a:rPr>
              <a:t>Leaf:</a:t>
            </a:r>
            <a:r>
              <a:rPr b="0" i="0" lang="en-US" sz="1800">
                <a:solidFill>
                  <a:srgbClr val="212121"/>
                </a:solidFill>
                <a:latin typeface="Roboto"/>
                <a:ea typeface="Roboto"/>
                <a:cs typeface="Roboto"/>
                <a:sym typeface="Roboto"/>
              </a:rPr>
              <a:t> Terminal Node that predicts the outcome (categorical or continuous value). The coloured nodes, i.e., Yes and No nodes, are the leaves</a:t>
            </a:r>
            <a:endParaRPr/>
          </a:p>
        </p:txBody>
      </p:sp>
      <p:pic>
        <p:nvPicPr>
          <p:cNvPr id="224" name="Google Shape;224;p17"/>
          <p:cNvPicPr preferRelativeResize="0"/>
          <p:nvPr/>
        </p:nvPicPr>
        <p:blipFill>
          <a:blip r:embed="rId3">
            <a:alphaModFix/>
          </a:blip>
          <a:stretch>
            <a:fillRect/>
          </a:stretch>
        </p:blipFill>
        <p:spPr>
          <a:xfrm>
            <a:off x="1487100" y="5804850"/>
            <a:ext cx="6115050" cy="352425"/>
          </a:xfrm>
          <a:prstGeom prst="rect">
            <a:avLst/>
          </a:prstGeom>
          <a:noFill/>
          <a:ln>
            <a:noFill/>
          </a:ln>
        </p:spPr>
      </p:pic>
      <p:pic>
        <p:nvPicPr>
          <p:cNvPr id="225" name="Google Shape;225;p17"/>
          <p:cNvPicPr preferRelativeResize="0"/>
          <p:nvPr/>
        </p:nvPicPr>
        <p:blipFill>
          <a:blip r:embed="rId4">
            <a:alphaModFix/>
          </a:blip>
          <a:stretch>
            <a:fillRect/>
          </a:stretch>
        </p:blipFill>
        <p:spPr>
          <a:xfrm>
            <a:off x="1294600" y="5278650"/>
            <a:ext cx="6191250" cy="400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8"/>
          <p:cNvSpPr txBox="1"/>
          <p:nvPr>
            <p:ph type="title"/>
          </p:nvPr>
        </p:nvSpPr>
        <p:spPr>
          <a:xfrm>
            <a:off x="682924" y="632545"/>
            <a:ext cx="10515600" cy="93746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b="1" i="0" lang="en-US">
                <a:solidFill>
                  <a:srgbClr val="C00000"/>
                </a:solidFill>
                <a:latin typeface="Calibri"/>
                <a:ea typeface="Calibri"/>
                <a:cs typeface="Calibri"/>
                <a:sym typeface="Calibri"/>
              </a:rPr>
              <a:t>Random Forest</a:t>
            </a:r>
            <a:br>
              <a:rPr b="0" i="0" lang="en-US">
                <a:solidFill>
                  <a:srgbClr val="212121"/>
                </a:solidFill>
                <a:latin typeface="Roboto"/>
                <a:ea typeface="Roboto"/>
                <a:cs typeface="Roboto"/>
                <a:sym typeface="Roboto"/>
              </a:rPr>
            </a:br>
            <a:endParaRPr/>
          </a:p>
        </p:txBody>
      </p:sp>
      <p:sp>
        <p:nvSpPr>
          <p:cNvPr id="231" name="Google Shape;231;p18"/>
          <p:cNvSpPr txBox="1"/>
          <p:nvPr/>
        </p:nvSpPr>
        <p:spPr>
          <a:xfrm>
            <a:off x="560716" y="1695438"/>
            <a:ext cx="9126748" cy="317009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212121"/>
              </a:buClr>
              <a:buSzPts val="2000"/>
              <a:buFont typeface="Arial"/>
              <a:buChar char="•"/>
            </a:pPr>
            <a:r>
              <a:rPr b="0" i="0" lang="en-US" sz="2000">
                <a:solidFill>
                  <a:srgbClr val="212121"/>
                </a:solidFill>
                <a:latin typeface="Roboto"/>
                <a:ea typeface="Roboto"/>
                <a:cs typeface="Roboto"/>
                <a:sym typeface="Roboto"/>
              </a:rPr>
              <a:t>Random Forest is a technique that uses ensemble learning, that combines many weak classifiers to provide solutions to complex problems.</a:t>
            </a:r>
            <a:endParaRPr/>
          </a:p>
          <a:p>
            <a:pPr indent="-158750" lvl="0" marL="285750" marR="0" rtl="0" algn="l">
              <a:spcBef>
                <a:spcPts val="0"/>
              </a:spcBef>
              <a:spcAft>
                <a:spcPts val="0"/>
              </a:spcAft>
              <a:buClr>
                <a:schemeClr val="dk1"/>
              </a:buClr>
              <a:buSzPts val="2000"/>
              <a:buFont typeface="Arial"/>
              <a:buNone/>
            </a:pPr>
            <a:r>
              <a:t/>
            </a:r>
            <a:endParaRPr b="0" i="0" sz="2000">
              <a:solidFill>
                <a:srgbClr val="212121"/>
              </a:solidFill>
              <a:latin typeface="Roboto"/>
              <a:ea typeface="Roboto"/>
              <a:cs typeface="Roboto"/>
              <a:sym typeface="Roboto"/>
            </a:endParaRPr>
          </a:p>
          <a:p>
            <a:pPr indent="-285750" lvl="0" marL="285750" marR="0" rtl="0" algn="l">
              <a:spcBef>
                <a:spcPts val="0"/>
              </a:spcBef>
              <a:spcAft>
                <a:spcPts val="0"/>
              </a:spcAft>
              <a:buClr>
                <a:srgbClr val="212121"/>
              </a:buClr>
              <a:buSzPts val="2000"/>
              <a:buFont typeface="Arial"/>
              <a:buChar char="•"/>
            </a:pPr>
            <a:r>
              <a:rPr b="0" i="0" lang="en-US" sz="2000">
                <a:solidFill>
                  <a:srgbClr val="212121"/>
                </a:solidFill>
                <a:latin typeface="Roboto"/>
                <a:ea typeface="Roboto"/>
                <a:cs typeface="Roboto"/>
                <a:sym typeface="Roboto"/>
              </a:rPr>
              <a:t>As the name suggests random forest consists of many decision trees. Rather than depending on one tree it takes the prediction from each tree and based on the majority votes of predictions, predicts the final output.</a:t>
            </a:r>
            <a:endParaRPr/>
          </a:p>
          <a:p>
            <a:pPr indent="-158750" lvl="0" marL="285750" marR="0" rtl="0" algn="l">
              <a:spcBef>
                <a:spcPts val="0"/>
              </a:spcBef>
              <a:spcAft>
                <a:spcPts val="0"/>
              </a:spcAft>
              <a:buClr>
                <a:schemeClr val="dk1"/>
              </a:buClr>
              <a:buSzPts val="2000"/>
              <a:buFont typeface="Arial"/>
              <a:buNone/>
            </a:pPr>
            <a:r>
              <a:t/>
            </a:r>
            <a:endParaRPr b="0" i="0" sz="2000">
              <a:solidFill>
                <a:srgbClr val="212121"/>
              </a:solidFill>
              <a:latin typeface="Roboto"/>
              <a:ea typeface="Roboto"/>
              <a:cs typeface="Roboto"/>
              <a:sym typeface="Roboto"/>
            </a:endParaRPr>
          </a:p>
          <a:p>
            <a:pPr indent="-285750" lvl="0" marL="285750" marR="0" rtl="0" algn="l">
              <a:spcBef>
                <a:spcPts val="0"/>
              </a:spcBef>
              <a:spcAft>
                <a:spcPts val="0"/>
              </a:spcAft>
              <a:buClr>
                <a:srgbClr val="212121"/>
              </a:buClr>
              <a:buSzPts val="2000"/>
              <a:buFont typeface="Arial"/>
              <a:buChar char="•"/>
            </a:pPr>
            <a:r>
              <a:rPr b="0" i="0" lang="en-US" sz="2000">
                <a:solidFill>
                  <a:srgbClr val="212121"/>
                </a:solidFill>
                <a:latin typeface="Roboto"/>
                <a:ea typeface="Roboto"/>
                <a:cs typeface="Roboto"/>
                <a:sym typeface="Roboto"/>
              </a:rPr>
              <a:t>Random forests use the bagging method. It creates a subset of the original dataset, and the final output is based on majority ranking and hence the problem of overfitting is taken care of.</a:t>
            </a:r>
            <a:endParaRPr/>
          </a:p>
        </p:txBody>
      </p:sp>
      <p:pic>
        <p:nvPicPr>
          <p:cNvPr id="232" name="Google Shape;232;p18"/>
          <p:cNvPicPr preferRelativeResize="0"/>
          <p:nvPr/>
        </p:nvPicPr>
        <p:blipFill>
          <a:blip r:embed="rId3">
            <a:alphaModFix/>
          </a:blip>
          <a:stretch>
            <a:fillRect/>
          </a:stretch>
        </p:blipFill>
        <p:spPr>
          <a:xfrm>
            <a:off x="1653925" y="5813637"/>
            <a:ext cx="6096000" cy="390525"/>
          </a:xfrm>
          <a:prstGeom prst="rect">
            <a:avLst/>
          </a:prstGeom>
          <a:noFill/>
          <a:ln>
            <a:noFill/>
          </a:ln>
        </p:spPr>
      </p:pic>
      <p:pic>
        <p:nvPicPr>
          <p:cNvPr id="233" name="Google Shape;233;p18"/>
          <p:cNvPicPr preferRelativeResize="0"/>
          <p:nvPr/>
        </p:nvPicPr>
        <p:blipFill>
          <a:blip r:embed="rId4">
            <a:alphaModFix/>
          </a:blip>
          <a:stretch>
            <a:fillRect/>
          </a:stretch>
        </p:blipFill>
        <p:spPr>
          <a:xfrm>
            <a:off x="1551275" y="5139562"/>
            <a:ext cx="6143625" cy="400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9"/>
          <p:cNvSpPr txBox="1"/>
          <p:nvPr>
            <p:ph type="title"/>
          </p:nvPr>
        </p:nvSpPr>
        <p:spPr>
          <a:xfrm>
            <a:off x="838200" y="20122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Calibri"/>
              <a:buNone/>
            </a:pPr>
            <a:r>
              <a:rPr b="1" lang="en-US">
                <a:solidFill>
                  <a:srgbClr val="C00000"/>
                </a:solidFill>
              </a:rPr>
              <a:t>Results</a:t>
            </a:r>
            <a:endParaRPr/>
          </a:p>
        </p:txBody>
      </p:sp>
      <p:graphicFrame>
        <p:nvGraphicFramePr>
          <p:cNvPr id="239" name="Google Shape;239;p19"/>
          <p:cNvGraphicFramePr/>
          <p:nvPr/>
        </p:nvGraphicFramePr>
        <p:xfrm>
          <a:off x="1199073" y="1796571"/>
          <a:ext cx="3000000" cy="3000000"/>
        </p:xfrm>
        <a:graphic>
          <a:graphicData uri="http://schemas.openxmlformats.org/drawingml/2006/table">
            <a:tbl>
              <a:tblPr>
                <a:noFill/>
                <a:tableStyleId>{E0F08A5F-F076-4DD2-A514-3113C089DF45}</a:tableStyleId>
              </a:tblPr>
              <a:tblGrid>
                <a:gridCol w="1599400"/>
                <a:gridCol w="1711075"/>
                <a:gridCol w="1711075"/>
                <a:gridCol w="1711075"/>
                <a:gridCol w="1711075"/>
                <a:gridCol w="1711075"/>
              </a:tblGrid>
              <a:tr h="328400">
                <a:tc>
                  <a:txBody>
                    <a:bodyPr/>
                    <a:lstStyle/>
                    <a:p>
                      <a:pPr indent="0" lvl="0" marL="0" marR="0" rtl="0" algn="r">
                        <a:spcBef>
                          <a:spcPts val="0"/>
                        </a:spcBef>
                        <a:spcAft>
                          <a:spcPts val="0"/>
                        </a:spcAft>
                        <a:buNone/>
                      </a:pPr>
                      <a:r>
                        <a:rPr b="1" lang="en-US" sz="1600" u="none" cap="none" strike="noStrike"/>
                        <a:t>   </a:t>
                      </a:r>
                      <a:endParaRPr/>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b="1" i="0" lang="en-US" sz="1600" u="none" cap="none" strike="noStrike">
                          <a:solidFill>
                            <a:srgbClr val="000000"/>
                          </a:solidFill>
                          <a:latin typeface="Calibri"/>
                          <a:ea typeface="Calibri"/>
                          <a:cs typeface="Calibri"/>
                          <a:sym typeface="Calibri"/>
                        </a:rPr>
                        <a:t>precision</a:t>
                      </a:r>
                      <a:r>
                        <a:rPr b="1" lang="en-US" sz="1600" u="none" cap="none" strike="noStrike"/>
                        <a:t>                                                              </a:t>
                      </a:r>
                      <a:endParaRPr/>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b="1" lang="en-US" sz="1600" u="none" cap="none" strike="noStrike"/>
                        <a:t> </a:t>
                      </a:r>
                      <a:endParaRPr/>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600"/>
                        <a:buFont typeface="Calibri"/>
                        <a:buNone/>
                      </a:pPr>
                      <a:r>
                        <a:rPr b="1" i="0" lang="en-US" sz="1600" u="none" cap="none" strike="noStrike">
                          <a:solidFill>
                            <a:srgbClr val="000000"/>
                          </a:solidFill>
                          <a:latin typeface="Calibri"/>
                          <a:ea typeface="Calibri"/>
                          <a:cs typeface="Calibri"/>
                          <a:sym typeface="Calibri"/>
                        </a:rPr>
                        <a:t>f1-score   </a:t>
                      </a:r>
                      <a:endParaRPr/>
                    </a:p>
                    <a:p>
                      <a:pPr indent="0" lvl="0" marL="0" marR="0" rtl="0" algn="r">
                        <a:spcBef>
                          <a:spcPts val="0"/>
                        </a:spcBef>
                        <a:spcAft>
                          <a:spcPts val="0"/>
                        </a:spcAft>
                        <a:buNone/>
                      </a:pPr>
                      <a:r>
                        <a:rPr b="1" lang="en-US" sz="1600" u="none" cap="none" strike="noStrike"/>
                        <a:t>                   </a:t>
                      </a:r>
                      <a:endParaRPr/>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600"/>
                        <a:buFont typeface="Calibri"/>
                        <a:buNone/>
                      </a:pPr>
                      <a:r>
                        <a:rPr b="1" i="0" lang="en-US" sz="1600" u="none" cap="none" strike="noStrike">
                          <a:solidFill>
                            <a:srgbClr val="000000"/>
                          </a:solidFill>
                          <a:latin typeface="Calibri"/>
                          <a:ea typeface="Calibri"/>
                          <a:cs typeface="Calibri"/>
                          <a:sym typeface="Calibri"/>
                        </a:rPr>
                        <a:t>support</a:t>
                      </a:r>
                      <a:endParaRPr/>
                    </a:p>
                    <a:p>
                      <a:pPr indent="0" lvl="0" marL="0" marR="0" rtl="0" algn="r">
                        <a:spcBef>
                          <a:spcPts val="0"/>
                        </a:spcBef>
                        <a:spcAft>
                          <a:spcPts val="0"/>
                        </a:spcAft>
                        <a:buNone/>
                      </a:pPr>
                      <a:r>
                        <a:t/>
                      </a:r>
                      <a:endParaRPr b="1" sz="1600" u="none" cap="none" strike="noStrike"/>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t>            </a:t>
                      </a:r>
                      <a:r>
                        <a:rPr b="1" i="0" lang="en-US" sz="1600" u="none" cap="none" strike="noStrike">
                          <a:solidFill>
                            <a:srgbClr val="000000"/>
                          </a:solidFill>
                          <a:latin typeface="Calibri"/>
                          <a:ea typeface="Calibri"/>
                          <a:cs typeface="Calibri"/>
                          <a:sym typeface="Calibri"/>
                        </a:rPr>
                        <a:t>    Model</a:t>
                      </a:r>
                      <a:endParaRPr sz="1600"/>
                    </a:p>
                  </a:txBody>
                  <a:tcPr marT="41050" marB="41050" marR="82100" marL="821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21000">
                <a:tc>
                  <a:txBody>
                    <a:bodyPr/>
                    <a:lstStyle/>
                    <a:p>
                      <a:pPr indent="0" lvl="0" marL="0" marR="0" rtl="0" algn="l">
                        <a:spcBef>
                          <a:spcPts val="0"/>
                        </a:spcBef>
                        <a:spcAft>
                          <a:spcPts val="0"/>
                        </a:spcAft>
                        <a:buNone/>
                      </a:pPr>
                      <a:r>
                        <a:rPr b="1" lang="en-US" sz="1600"/>
                        <a:t>accuracy</a:t>
                      </a:r>
                      <a:endParaRPr/>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US" sz="1600"/>
                        <a:t>0.654639</a:t>
                      </a:r>
                      <a:endParaRPr/>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US" sz="1600"/>
                        <a:t>0.654639</a:t>
                      </a:r>
                      <a:endParaRPr/>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US" sz="1600"/>
                        <a:t>0.654639</a:t>
                      </a:r>
                      <a:endParaRPr/>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US" sz="1600"/>
                        <a:t>0.654639</a:t>
                      </a:r>
                      <a:endParaRPr/>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US" sz="1600"/>
                        <a:t>Logistic Regression Classifier</a:t>
                      </a:r>
                      <a:endParaRPr/>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4700">
                <a:tc>
                  <a:txBody>
                    <a:bodyPr/>
                    <a:lstStyle/>
                    <a:p>
                      <a:pPr indent="0" lvl="0" marL="0" marR="0" rtl="0" algn="l">
                        <a:spcBef>
                          <a:spcPts val="0"/>
                        </a:spcBef>
                        <a:spcAft>
                          <a:spcPts val="0"/>
                        </a:spcAft>
                        <a:buNone/>
                      </a:pPr>
                      <a:r>
                        <a:rPr b="1" lang="en-US" sz="1600"/>
                        <a:t>accuracy</a:t>
                      </a:r>
                      <a:endParaRPr/>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US" sz="1600"/>
                        <a:t>0.742268</a:t>
                      </a:r>
                      <a:endParaRPr/>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US" sz="1600"/>
                        <a:t>0.742268</a:t>
                      </a:r>
                      <a:endParaRPr/>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US" sz="1600"/>
                        <a:t>0.742268</a:t>
                      </a:r>
                      <a:endParaRPr/>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US" sz="1600"/>
                        <a:t>0.742268</a:t>
                      </a:r>
                      <a:endParaRPr/>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US" sz="1600"/>
                        <a:t>K Nearest Neighbours</a:t>
                      </a:r>
                      <a:endParaRPr/>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4700">
                <a:tc>
                  <a:txBody>
                    <a:bodyPr/>
                    <a:lstStyle/>
                    <a:p>
                      <a:pPr indent="0" lvl="0" marL="0" marR="0" rtl="0" algn="l">
                        <a:spcBef>
                          <a:spcPts val="0"/>
                        </a:spcBef>
                        <a:spcAft>
                          <a:spcPts val="0"/>
                        </a:spcAft>
                        <a:buNone/>
                      </a:pPr>
                      <a:r>
                        <a:rPr b="1" lang="en-US" sz="1600"/>
                        <a:t>accuracy</a:t>
                      </a:r>
                      <a:endParaRPr/>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US" sz="1600"/>
                        <a:t>0.781787</a:t>
                      </a:r>
                      <a:endParaRPr/>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US" sz="1600"/>
                        <a:t>0.781787</a:t>
                      </a:r>
                      <a:endParaRPr/>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US" sz="1600"/>
                        <a:t>0.781787</a:t>
                      </a:r>
                      <a:endParaRPr/>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US" sz="1600"/>
                        <a:t>0.781787</a:t>
                      </a:r>
                      <a:endParaRPr/>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US" sz="1600"/>
                        <a:t>Gaussian Naive Bayes Classifier</a:t>
                      </a:r>
                      <a:endParaRPr/>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4700">
                <a:tc>
                  <a:txBody>
                    <a:bodyPr/>
                    <a:lstStyle/>
                    <a:p>
                      <a:pPr indent="0" lvl="0" marL="0" marR="0" rtl="0" algn="l">
                        <a:spcBef>
                          <a:spcPts val="0"/>
                        </a:spcBef>
                        <a:spcAft>
                          <a:spcPts val="0"/>
                        </a:spcAft>
                        <a:buNone/>
                      </a:pPr>
                      <a:r>
                        <a:rPr b="1" lang="en-US" sz="1600"/>
                        <a:t>accuracy</a:t>
                      </a:r>
                      <a:endParaRPr/>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US" sz="1600"/>
                        <a:t>0.640893</a:t>
                      </a:r>
                      <a:endParaRPr/>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US" sz="1600"/>
                        <a:t>0.640893</a:t>
                      </a:r>
                      <a:endParaRPr/>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US" sz="1600"/>
                        <a:t>0.640893</a:t>
                      </a:r>
                      <a:endParaRPr/>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US" sz="1600"/>
                        <a:t>0.640893</a:t>
                      </a:r>
                      <a:endParaRPr/>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US" sz="1600"/>
                        <a:t>Support Vector Machine</a:t>
                      </a:r>
                      <a:endParaRPr/>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28400">
                <a:tc>
                  <a:txBody>
                    <a:bodyPr/>
                    <a:lstStyle/>
                    <a:p>
                      <a:pPr indent="0" lvl="0" marL="0" marR="0" rtl="0" algn="l">
                        <a:spcBef>
                          <a:spcPts val="0"/>
                        </a:spcBef>
                        <a:spcAft>
                          <a:spcPts val="0"/>
                        </a:spcAft>
                        <a:buNone/>
                      </a:pPr>
                      <a:r>
                        <a:rPr b="1" lang="en-US" sz="1600"/>
                        <a:t>accuracy</a:t>
                      </a:r>
                      <a:endParaRPr/>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US" sz="1600"/>
                        <a:t>0.819588</a:t>
                      </a:r>
                      <a:endParaRPr/>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US" sz="1600"/>
                        <a:t>0.819588</a:t>
                      </a:r>
                      <a:endParaRPr/>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US" sz="1600"/>
                        <a:t>0.819588</a:t>
                      </a:r>
                      <a:endParaRPr/>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US" sz="1600"/>
                        <a:t>0.819588</a:t>
                      </a:r>
                      <a:endParaRPr/>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US" sz="1600"/>
                        <a:t>XGB CLassifier</a:t>
                      </a:r>
                      <a:endParaRPr sz="1600"/>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4700">
                <a:tc>
                  <a:txBody>
                    <a:bodyPr/>
                    <a:lstStyle/>
                    <a:p>
                      <a:pPr indent="0" lvl="0" marL="0" marR="0" rtl="0" algn="l">
                        <a:spcBef>
                          <a:spcPts val="0"/>
                        </a:spcBef>
                        <a:spcAft>
                          <a:spcPts val="0"/>
                        </a:spcAft>
                        <a:buNone/>
                      </a:pPr>
                      <a:r>
                        <a:rPr b="1" lang="en-US" sz="1600"/>
                        <a:t>accuracy</a:t>
                      </a:r>
                      <a:endParaRPr/>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US" sz="1600"/>
                        <a:t>0.766323</a:t>
                      </a:r>
                      <a:endParaRPr/>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US" sz="1600"/>
                        <a:t>0.766323</a:t>
                      </a:r>
                      <a:endParaRPr/>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US" sz="1600"/>
                        <a:t>0.766323</a:t>
                      </a:r>
                      <a:endParaRPr/>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US" sz="1600"/>
                        <a:t>0.766323</a:t>
                      </a:r>
                      <a:endParaRPr/>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US" sz="1600"/>
                        <a:t>Decision Tree Classifier</a:t>
                      </a:r>
                      <a:endParaRPr/>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4700">
                <a:tc>
                  <a:txBody>
                    <a:bodyPr/>
                    <a:lstStyle/>
                    <a:p>
                      <a:pPr indent="0" lvl="0" marL="0" marR="0" rtl="0" algn="l">
                        <a:spcBef>
                          <a:spcPts val="0"/>
                        </a:spcBef>
                        <a:spcAft>
                          <a:spcPts val="0"/>
                        </a:spcAft>
                        <a:buNone/>
                      </a:pPr>
                      <a:r>
                        <a:rPr b="1" lang="en-US" sz="1600"/>
                        <a:t>accuracy </a:t>
                      </a:r>
                      <a:endParaRPr/>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US" sz="1600"/>
                        <a:t>0.838488</a:t>
                      </a:r>
                      <a:endParaRPr/>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US" sz="1600"/>
                        <a:t>0.838488</a:t>
                      </a:r>
                      <a:endParaRPr/>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US" sz="1600"/>
                        <a:t>0.838488</a:t>
                      </a:r>
                      <a:endParaRPr/>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US" sz="1600"/>
                        <a:t>0.838488</a:t>
                      </a:r>
                      <a:endParaRPr/>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US" sz="1600"/>
                        <a:t>Random Forest Classifier</a:t>
                      </a:r>
                      <a:endParaRPr/>
                    </a:p>
                  </a:txBody>
                  <a:tcPr marT="41050" marB="41050" marR="82100" marL="821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240" name="Google Shape;240;p19"/>
          <p:cNvPicPr preferRelativeResize="0"/>
          <p:nvPr/>
        </p:nvPicPr>
        <p:blipFill rotWithShape="1">
          <a:blip r:embed="rId3">
            <a:alphaModFix/>
          </a:blip>
          <a:srcRect b="0" l="0" r="0" t="0"/>
          <a:stretch/>
        </p:blipFill>
        <p:spPr>
          <a:xfrm>
            <a:off x="5109971" y="1860132"/>
            <a:ext cx="986029" cy="35685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Calibri"/>
              <a:buNone/>
            </a:pPr>
            <a:r>
              <a:rPr b="1" lang="en-US">
                <a:solidFill>
                  <a:srgbClr val="C00000"/>
                </a:solidFill>
              </a:rPr>
              <a:t>Challenges</a:t>
            </a:r>
            <a:endParaRPr/>
          </a:p>
        </p:txBody>
      </p:sp>
      <p:sp>
        <p:nvSpPr>
          <p:cNvPr id="246" name="Google Shape;246;p20"/>
          <p:cNvSpPr txBox="1"/>
          <p:nvPr>
            <p:ph idx="1" type="body"/>
          </p:nvPr>
        </p:nvSpPr>
        <p:spPr>
          <a:xfrm>
            <a:off x="570781" y="1552666"/>
            <a:ext cx="10515600" cy="423566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Arial"/>
                <a:ea typeface="Arial"/>
                <a:cs typeface="Arial"/>
                <a:sym typeface="Arial"/>
              </a:rPr>
              <a:t>T</a:t>
            </a:r>
            <a:r>
              <a:rPr b="0" i="0" lang="en-US" sz="2400">
                <a:latin typeface="Arial"/>
                <a:ea typeface="Arial"/>
                <a:cs typeface="Arial"/>
                <a:sym typeface="Arial"/>
              </a:rPr>
              <a:t>he main issue with the null values in the data set is that they can't be estimated from other data entries. The dataset we are working on is from a medical domain, that said, the entries in this data are person specific and the values vary among different individuals. Its a rare chance the two individuals share same health stats, hence the most logical option that we have to deal with such values is removing the rows with any null value.</a:t>
            </a:r>
            <a:endParaRPr/>
          </a:p>
          <a:p>
            <a:pPr indent="-228600" lvl="0" marL="228600" rtl="0" algn="l">
              <a:lnSpc>
                <a:spcPct val="90000"/>
              </a:lnSpc>
              <a:spcBef>
                <a:spcPts val="1000"/>
              </a:spcBef>
              <a:spcAft>
                <a:spcPts val="0"/>
              </a:spcAft>
              <a:buClr>
                <a:schemeClr val="dk1"/>
              </a:buClr>
              <a:buSzPts val="2400"/>
              <a:buChar char="•"/>
            </a:pPr>
            <a:r>
              <a:rPr b="0" i="0" lang="en-US" sz="2400">
                <a:latin typeface="Arial"/>
                <a:ea typeface="Arial"/>
                <a:cs typeface="Arial"/>
                <a:sym typeface="Arial"/>
              </a:rPr>
              <a:t>We could have tried imputing them using some advance techniques like </a:t>
            </a:r>
            <a:r>
              <a:rPr b="0" i="1" lang="en-US" sz="2400">
                <a:latin typeface="Arial"/>
                <a:ea typeface="Arial"/>
                <a:cs typeface="Arial"/>
                <a:sym typeface="Arial"/>
              </a:rPr>
              <a:t>KNN</a:t>
            </a:r>
            <a:r>
              <a:rPr b="0" i="0" lang="en-US" sz="2400">
                <a:latin typeface="Arial"/>
                <a:ea typeface="Arial"/>
                <a:cs typeface="Arial"/>
                <a:sym typeface="Arial"/>
              </a:rPr>
              <a:t>, but they couldn't be that accurate because it'll use other entries to estimate the nulls, hence the values would depend on the values present among other rows, which isn't a ideal approach for such dataset.</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1"/>
          <p:cNvSpPr txBox="1"/>
          <p:nvPr>
            <p:ph type="title"/>
          </p:nvPr>
        </p:nvSpPr>
        <p:spPr>
          <a:xfrm>
            <a:off x="703750" y="211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Calibri"/>
              <a:buNone/>
            </a:pPr>
            <a:r>
              <a:rPr b="1" lang="en-US">
                <a:solidFill>
                  <a:srgbClr val="C00000"/>
                </a:solidFill>
              </a:rPr>
              <a:t>Conclusion</a:t>
            </a:r>
            <a:endParaRPr/>
          </a:p>
        </p:txBody>
      </p:sp>
      <p:sp>
        <p:nvSpPr>
          <p:cNvPr id="252" name="Google Shape;252;p21"/>
          <p:cNvSpPr txBox="1"/>
          <p:nvPr>
            <p:ph idx="1" type="body"/>
          </p:nvPr>
        </p:nvSpPr>
        <p:spPr>
          <a:xfrm>
            <a:off x="450250" y="1442500"/>
            <a:ext cx="10769100" cy="5140200"/>
          </a:xfrm>
          <a:prstGeom prst="rect">
            <a:avLst/>
          </a:prstGeom>
          <a:noFill/>
          <a:ln>
            <a:noFill/>
          </a:ln>
        </p:spPr>
        <p:txBody>
          <a:bodyPr anchorCtr="0" anchor="t" bIns="45700" lIns="91425" spcFirstLastPara="1" rIns="91425" wrap="square" tIns="45700">
            <a:noAutofit/>
          </a:bodyPr>
          <a:lstStyle/>
          <a:p>
            <a:pPr indent="-203200" lvl="0" marL="228600" rtl="0" algn="l">
              <a:lnSpc>
                <a:spcPct val="150000"/>
              </a:lnSpc>
              <a:spcBef>
                <a:spcPts val="0"/>
              </a:spcBef>
              <a:spcAft>
                <a:spcPts val="0"/>
              </a:spcAft>
              <a:buClr>
                <a:srgbClr val="212121"/>
              </a:buClr>
              <a:buSzPts val="1400"/>
              <a:buFont typeface="Roboto"/>
              <a:buChar char="•"/>
            </a:pPr>
            <a:r>
              <a:rPr i="0" lang="en-US" sz="1400">
                <a:solidFill>
                  <a:srgbClr val="212121"/>
                </a:solidFill>
                <a:latin typeface="Roboto"/>
                <a:ea typeface="Roboto"/>
                <a:cs typeface="Roboto"/>
                <a:sym typeface="Roboto"/>
              </a:rPr>
              <a:t>We can see that XBG Classifier and Random forest </a:t>
            </a:r>
            <a:r>
              <a:rPr lang="en-US" sz="1400">
                <a:solidFill>
                  <a:srgbClr val="212121"/>
                </a:solidFill>
                <a:latin typeface="Roboto"/>
                <a:ea typeface="Roboto"/>
                <a:cs typeface="Roboto"/>
                <a:sym typeface="Roboto"/>
              </a:rPr>
              <a:t>are</a:t>
            </a:r>
            <a:r>
              <a:rPr i="0" lang="en-US" sz="1400">
                <a:solidFill>
                  <a:srgbClr val="212121"/>
                </a:solidFill>
                <a:latin typeface="Roboto"/>
                <a:ea typeface="Roboto"/>
                <a:cs typeface="Roboto"/>
                <a:sym typeface="Roboto"/>
              </a:rPr>
              <a:t> the stand out performers among all models. </a:t>
            </a:r>
            <a:endParaRPr i="0" sz="1400">
              <a:solidFill>
                <a:srgbClr val="212121"/>
              </a:solidFill>
              <a:latin typeface="Roboto"/>
              <a:ea typeface="Roboto"/>
              <a:cs typeface="Roboto"/>
              <a:sym typeface="Roboto"/>
            </a:endParaRPr>
          </a:p>
          <a:p>
            <a:pPr indent="0" lvl="0" marL="228600" rtl="0" algn="l">
              <a:lnSpc>
                <a:spcPct val="150000"/>
              </a:lnSpc>
              <a:spcBef>
                <a:spcPts val="0"/>
              </a:spcBef>
              <a:spcAft>
                <a:spcPts val="0"/>
              </a:spcAft>
              <a:buNone/>
            </a:pPr>
            <a:r>
              <a:t/>
            </a:r>
            <a:endParaRPr sz="1400">
              <a:solidFill>
                <a:srgbClr val="212121"/>
              </a:solidFill>
              <a:latin typeface="Roboto"/>
              <a:ea typeface="Roboto"/>
              <a:cs typeface="Roboto"/>
              <a:sym typeface="Roboto"/>
            </a:endParaRPr>
          </a:p>
          <a:p>
            <a:pPr indent="-203200" lvl="0" marL="228600" rtl="0" algn="l">
              <a:lnSpc>
                <a:spcPct val="150000"/>
              </a:lnSpc>
              <a:spcBef>
                <a:spcPts val="0"/>
              </a:spcBef>
              <a:spcAft>
                <a:spcPts val="0"/>
              </a:spcAft>
              <a:buClr>
                <a:srgbClr val="212121"/>
              </a:buClr>
              <a:buSzPts val="1400"/>
              <a:buFont typeface="Roboto"/>
              <a:buChar char="•"/>
            </a:pPr>
            <a:r>
              <a:rPr i="0" lang="en-US" sz="1400">
                <a:solidFill>
                  <a:srgbClr val="212121"/>
                </a:solidFill>
                <a:latin typeface="Roboto"/>
                <a:ea typeface="Roboto"/>
                <a:cs typeface="Roboto"/>
                <a:sym typeface="Roboto"/>
              </a:rPr>
              <a:t>XGB is with an f1-score of 0.819. It is by far the second highest score we have achieved. Hence, it's safe to say that XGB Classifier provides an optimal solution to our problem.</a:t>
            </a:r>
            <a:endParaRPr sz="1400">
              <a:latin typeface="Roboto"/>
              <a:ea typeface="Roboto"/>
              <a:cs typeface="Roboto"/>
              <a:sym typeface="Roboto"/>
            </a:endParaRPr>
          </a:p>
          <a:p>
            <a:pPr indent="-203200" lvl="0" marL="228600" rtl="0" algn="l">
              <a:lnSpc>
                <a:spcPct val="150000"/>
              </a:lnSpc>
              <a:spcBef>
                <a:spcPts val="1000"/>
              </a:spcBef>
              <a:spcAft>
                <a:spcPts val="0"/>
              </a:spcAft>
              <a:buClr>
                <a:srgbClr val="212121"/>
              </a:buClr>
              <a:buSzPts val="1400"/>
              <a:buFont typeface="Roboto"/>
              <a:buChar char="•"/>
            </a:pPr>
            <a:r>
              <a:rPr i="0" lang="en-US" sz="1400">
                <a:solidFill>
                  <a:srgbClr val="212121"/>
                </a:solidFill>
                <a:latin typeface="Roboto"/>
                <a:ea typeface="Roboto"/>
                <a:cs typeface="Roboto"/>
                <a:sym typeface="Roboto"/>
              </a:rPr>
              <a:t>In case of Logistic regression, We were able to see the maximum f1-score of 0.654, also in case of K-Nearest Neighbors, the f1-score extends up to 0.742.</a:t>
            </a:r>
            <a:endParaRPr sz="1400">
              <a:latin typeface="Roboto"/>
              <a:ea typeface="Roboto"/>
              <a:cs typeface="Roboto"/>
              <a:sym typeface="Roboto"/>
            </a:endParaRPr>
          </a:p>
          <a:p>
            <a:pPr indent="-203200" lvl="0" marL="228600" rtl="0" algn="l">
              <a:lnSpc>
                <a:spcPct val="150000"/>
              </a:lnSpc>
              <a:spcBef>
                <a:spcPts val="1000"/>
              </a:spcBef>
              <a:spcAft>
                <a:spcPts val="0"/>
              </a:spcAft>
              <a:buClr>
                <a:srgbClr val="212121"/>
              </a:buClr>
              <a:buSzPts val="1400"/>
              <a:buFont typeface="Roboto"/>
              <a:buChar char="•"/>
            </a:pPr>
            <a:r>
              <a:rPr i="0" lang="en-US" sz="1400">
                <a:solidFill>
                  <a:srgbClr val="212121"/>
                </a:solidFill>
                <a:latin typeface="Roboto"/>
                <a:ea typeface="Roboto"/>
                <a:cs typeface="Roboto"/>
                <a:sym typeface="Roboto"/>
              </a:rPr>
              <a:t>Naive Bayes Classifier showed a balanced result amongst the model we have implemented, it has a f1-score of 0.781, which is neutral with regards to our observations across various models. But in case of SVM(Support Vector Machines) Classifier, the f1-score lies around 0.640, which also happens to be the lowest score among all models we've implemented.</a:t>
            </a:r>
            <a:endParaRPr sz="1400">
              <a:latin typeface="Roboto"/>
              <a:ea typeface="Roboto"/>
              <a:cs typeface="Roboto"/>
              <a:sym typeface="Roboto"/>
            </a:endParaRPr>
          </a:p>
          <a:p>
            <a:pPr indent="-203200" lvl="0" marL="228600" rtl="0" algn="l">
              <a:lnSpc>
                <a:spcPct val="150000"/>
              </a:lnSpc>
              <a:spcBef>
                <a:spcPts val="1000"/>
              </a:spcBef>
              <a:spcAft>
                <a:spcPts val="0"/>
              </a:spcAft>
              <a:buClr>
                <a:srgbClr val="212121"/>
              </a:buClr>
              <a:buSzPts val="1400"/>
              <a:buFont typeface="Roboto"/>
              <a:buChar char="•"/>
            </a:pPr>
            <a:r>
              <a:rPr i="0" lang="en-US" sz="1400">
                <a:solidFill>
                  <a:srgbClr val="212121"/>
                </a:solidFill>
                <a:latin typeface="Roboto"/>
                <a:ea typeface="Roboto"/>
                <a:cs typeface="Roboto"/>
                <a:sym typeface="Roboto"/>
              </a:rPr>
              <a:t>Out of the tree-based algorithms, the Random Forest Classifier was providing an optimal solution towards achieving our Objective. We were able to achieve an f1-score of 0.838 for the test split, which is higher than any other model. We also noticed that in the case of Decision-tree Classifier, we were able to achieve an f1-score of 0.766 for the test split.</a:t>
            </a:r>
            <a:endParaRPr sz="1400">
              <a:latin typeface="Roboto"/>
              <a:ea typeface="Roboto"/>
              <a:cs typeface="Roboto"/>
              <a:sym typeface="Roboto"/>
            </a:endParaRPr>
          </a:p>
          <a:p>
            <a:pPr indent="-203200" lvl="0" marL="228600" rtl="0" algn="l">
              <a:lnSpc>
                <a:spcPct val="150000"/>
              </a:lnSpc>
              <a:spcBef>
                <a:spcPts val="1000"/>
              </a:spcBef>
              <a:spcAft>
                <a:spcPts val="0"/>
              </a:spcAft>
              <a:buClr>
                <a:srgbClr val="212121"/>
              </a:buClr>
              <a:buSzPts val="1400"/>
              <a:buFont typeface="Roboto"/>
              <a:buChar char="•"/>
            </a:pPr>
            <a:r>
              <a:rPr i="0" lang="en-US" sz="1400">
                <a:solidFill>
                  <a:srgbClr val="212121"/>
                </a:solidFill>
                <a:latin typeface="Roboto"/>
                <a:ea typeface="Roboto"/>
                <a:cs typeface="Roboto"/>
                <a:sym typeface="Roboto"/>
              </a:rPr>
              <a:t>Finally, we can conclude that Random forest and XGB classifier might provide the best results for this particular problem, moreover we can optimize these models using Grid Search CV(cross validation) and hyperparameter tuning to get better results.</a:t>
            </a:r>
            <a:endParaRPr sz="1400">
              <a:latin typeface="Roboto"/>
              <a:ea typeface="Roboto"/>
              <a:cs typeface="Roboto"/>
              <a:sym typeface="Roboto"/>
            </a:endParaRPr>
          </a:p>
          <a:p>
            <a:pPr indent="-127000" lvl="0" marL="228600" rtl="0" algn="l">
              <a:lnSpc>
                <a:spcPct val="120000"/>
              </a:lnSpc>
              <a:spcBef>
                <a:spcPts val="1000"/>
              </a:spcBef>
              <a:spcAft>
                <a:spcPts val="0"/>
              </a:spcAft>
              <a:buClr>
                <a:schemeClr val="dk1"/>
              </a:buClr>
              <a:buSzPts val="1600"/>
              <a:buFont typeface="Arial"/>
              <a:buNone/>
            </a:pPr>
            <a:r>
              <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2"/>
          <p:cNvSpPr txBox="1"/>
          <p:nvPr>
            <p:ph type="title"/>
          </p:nvPr>
        </p:nvSpPr>
        <p:spPr>
          <a:xfrm>
            <a:off x="327805" y="2103437"/>
            <a:ext cx="11379679"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5400"/>
              <a:buFont typeface="Calibri"/>
              <a:buNone/>
            </a:pPr>
            <a:r>
              <a:rPr b="1" lang="en-US" sz="5400">
                <a:solidFill>
                  <a:srgbClr val="C00000"/>
                </a:solidFill>
              </a:rPr>
              <a:t>                  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idx="1" type="body"/>
          </p:nvPr>
        </p:nvSpPr>
        <p:spPr>
          <a:xfrm>
            <a:off x="674298" y="508958"/>
            <a:ext cx="10515600" cy="4779483"/>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90000"/>
              </a:lnSpc>
              <a:spcBef>
                <a:spcPts val="0"/>
              </a:spcBef>
              <a:spcAft>
                <a:spcPts val="0"/>
              </a:spcAft>
              <a:buClr>
                <a:srgbClr val="FF0000"/>
              </a:buClr>
              <a:buSzPct val="100000"/>
              <a:buNone/>
            </a:pPr>
            <a:r>
              <a:rPr b="1" i="0" lang="en-US" sz="16000" u="none" strike="noStrike">
                <a:solidFill>
                  <a:srgbClr val="FF0000"/>
                </a:solidFill>
                <a:latin typeface="Calibri"/>
                <a:ea typeface="Calibri"/>
                <a:cs typeface="Calibri"/>
                <a:sym typeface="Calibri"/>
              </a:rPr>
              <a:t>Outline</a:t>
            </a:r>
            <a:r>
              <a:rPr b="0" i="0" lang="en-US" sz="5700" u="none" strike="noStrike">
                <a:solidFill>
                  <a:srgbClr val="000000"/>
                </a:solidFill>
                <a:latin typeface="Calibri"/>
                <a:ea typeface="Calibri"/>
                <a:cs typeface="Calibri"/>
                <a:sym typeface="Calibri"/>
              </a:rPr>
              <a:t>:</a:t>
            </a:r>
            <a:endParaRPr/>
          </a:p>
          <a:p>
            <a:pPr indent="-138112" lvl="0" marL="228600" rtl="0" algn="l">
              <a:lnSpc>
                <a:spcPct val="90000"/>
              </a:lnSpc>
              <a:spcBef>
                <a:spcPts val="0"/>
              </a:spcBef>
              <a:spcAft>
                <a:spcPts val="0"/>
              </a:spcAft>
              <a:buClr>
                <a:schemeClr val="dk1"/>
              </a:buClr>
              <a:buSzPct val="100000"/>
              <a:buNone/>
            </a:pPr>
            <a:r>
              <a:t/>
            </a:r>
            <a:endParaRPr sz="5700">
              <a:solidFill>
                <a:srgbClr val="000000"/>
              </a:solidFill>
              <a:latin typeface="Calibri"/>
              <a:ea typeface="Calibri"/>
              <a:cs typeface="Calibri"/>
              <a:sym typeface="Calibri"/>
            </a:endParaRPr>
          </a:p>
          <a:p>
            <a:pPr indent="-138112" lvl="0" marL="228600" rtl="0" algn="l">
              <a:lnSpc>
                <a:spcPct val="90000"/>
              </a:lnSpc>
              <a:spcBef>
                <a:spcPts val="0"/>
              </a:spcBef>
              <a:spcAft>
                <a:spcPts val="0"/>
              </a:spcAft>
              <a:buClr>
                <a:schemeClr val="dk1"/>
              </a:buClr>
              <a:buSzPct val="100000"/>
              <a:buNone/>
            </a:pPr>
            <a:r>
              <a:t/>
            </a:r>
            <a:endParaRPr b="0" i="0" sz="5700" u="none" strike="noStrike">
              <a:solidFill>
                <a:srgbClr val="000000"/>
              </a:solidFill>
              <a:latin typeface="Calibri"/>
              <a:ea typeface="Calibri"/>
              <a:cs typeface="Calibri"/>
              <a:sym typeface="Calibri"/>
            </a:endParaRPr>
          </a:p>
          <a:p>
            <a:pPr indent="-138112" lvl="0" marL="228600" rtl="0" algn="l">
              <a:lnSpc>
                <a:spcPct val="90000"/>
              </a:lnSpc>
              <a:spcBef>
                <a:spcPts val="0"/>
              </a:spcBef>
              <a:spcAft>
                <a:spcPts val="0"/>
              </a:spcAft>
              <a:buClr>
                <a:schemeClr val="dk1"/>
              </a:buClr>
              <a:buSzPct val="100000"/>
              <a:buNone/>
            </a:pPr>
            <a:r>
              <a:t/>
            </a:r>
            <a:endParaRPr b="0" i="0" sz="5700" u="none" strike="noStrike">
              <a:solidFill>
                <a:srgbClr val="000000"/>
              </a:solidFill>
              <a:latin typeface="Calibri"/>
              <a:ea typeface="Calibri"/>
              <a:cs typeface="Calibri"/>
              <a:sym typeface="Calibri"/>
            </a:endParaRPr>
          </a:p>
          <a:p>
            <a:pPr indent="-184150" lvl="0" marL="228600" rtl="0" algn="l">
              <a:lnSpc>
                <a:spcPct val="90000"/>
              </a:lnSpc>
              <a:spcBef>
                <a:spcPts val="0"/>
              </a:spcBef>
              <a:spcAft>
                <a:spcPts val="0"/>
              </a:spcAft>
              <a:buClr>
                <a:schemeClr val="dk1"/>
              </a:buClr>
              <a:buSzPct val="100000"/>
              <a:buNone/>
            </a:pPr>
            <a:r>
              <a:t/>
            </a:r>
            <a:endParaRPr b="0"/>
          </a:p>
          <a:p>
            <a:pPr indent="0" lvl="0" marL="0" rtl="0" algn="l">
              <a:lnSpc>
                <a:spcPct val="90000"/>
              </a:lnSpc>
              <a:spcBef>
                <a:spcPts val="0"/>
              </a:spcBef>
              <a:spcAft>
                <a:spcPts val="0"/>
              </a:spcAft>
              <a:buClr>
                <a:srgbClr val="C00000"/>
              </a:buClr>
              <a:buSzPct val="100000"/>
              <a:buNone/>
            </a:pPr>
            <a:r>
              <a:rPr b="0" i="0" lang="en-US" sz="11200" u="none" strike="noStrike">
                <a:solidFill>
                  <a:srgbClr val="C00000"/>
                </a:solidFill>
                <a:latin typeface="Calibri"/>
                <a:ea typeface="Calibri"/>
                <a:cs typeface="Calibri"/>
                <a:sym typeface="Calibri"/>
              </a:rPr>
              <a:t>1.Problem Statement</a:t>
            </a:r>
            <a:endParaRPr/>
          </a:p>
          <a:p>
            <a:pPr indent="0" lvl="0" marL="0" rtl="0" algn="l">
              <a:lnSpc>
                <a:spcPct val="90000"/>
              </a:lnSpc>
              <a:spcBef>
                <a:spcPts val="0"/>
              </a:spcBef>
              <a:spcAft>
                <a:spcPts val="0"/>
              </a:spcAft>
              <a:buClr>
                <a:schemeClr val="dk1"/>
              </a:buClr>
              <a:buSzPct val="100000"/>
              <a:buNone/>
            </a:pPr>
            <a:r>
              <a:t/>
            </a:r>
            <a:endParaRPr b="0" sz="11200"/>
          </a:p>
          <a:p>
            <a:pPr indent="0" lvl="0" marL="0" rtl="0" algn="l">
              <a:lnSpc>
                <a:spcPct val="90000"/>
              </a:lnSpc>
              <a:spcBef>
                <a:spcPts val="0"/>
              </a:spcBef>
              <a:spcAft>
                <a:spcPts val="0"/>
              </a:spcAft>
              <a:buClr>
                <a:srgbClr val="C00000"/>
              </a:buClr>
              <a:buSzPct val="100000"/>
              <a:buNone/>
            </a:pPr>
            <a:r>
              <a:rPr b="0" i="0" lang="en-US" sz="11200" u="none" strike="noStrike">
                <a:solidFill>
                  <a:srgbClr val="C00000"/>
                </a:solidFill>
                <a:latin typeface="Calibri"/>
                <a:ea typeface="Calibri"/>
                <a:cs typeface="Calibri"/>
                <a:sym typeface="Calibri"/>
              </a:rPr>
              <a:t>2.Data Summary</a:t>
            </a:r>
            <a:endParaRPr/>
          </a:p>
          <a:p>
            <a:pPr indent="0" lvl="0" marL="0" rtl="0" algn="l">
              <a:lnSpc>
                <a:spcPct val="90000"/>
              </a:lnSpc>
              <a:spcBef>
                <a:spcPts val="0"/>
              </a:spcBef>
              <a:spcAft>
                <a:spcPts val="0"/>
              </a:spcAft>
              <a:buClr>
                <a:schemeClr val="dk1"/>
              </a:buClr>
              <a:buSzPct val="100000"/>
              <a:buNone/>
            </a:pPr>
            <a:r>
              <a:t/>
            </a:r>
            <a:endParaRPr b="0" sz="11200"/>
          </a:p>
          <a:p>
            <a:pPr indent="0" lvl="0" marL="0" rtl="0" algn="l">
              <a:lnSpc>
                <a:spcPct val="90000"/>
              </a:lnSpc>
              <a:spcBef>
                <a:spcPts val="0"/>
              </a:spcBef>
              <a:spcAft>
                <a:spcPts val="0"/>
              </a:spcAft>
              <a:buClr>
                <a:srgbClr val="C00000"/>
              </a:buClr>
              <a:buSzPct val="100000"/>
              <a:buNone/>
            </a:pPr>
            <a:r>
              <a:rPr b="0" i="0" lang="en-US" sz="11200" u="none" strike="noStrike">
                <a:solidFill>
                  <a:srgbClr val="C00000"/>
                </a:solidFill>
                <a:latin typeface="Calibri"/>
                <a:ea typeface="Calibri"/>
                <a:cs typeface="Calibri"/>
                <a:sym typeface="Calibri"/>
              </a:rPr>
              <a:t>3.Data Preparation</a:t>
            </a:r>
            <a:endParaRPr/>
          </a:p>
          <a:p>
            <a:pPr indent="0" lvl="0" marL="0" rtl="0" algn="l">
              <a:lnSpc>
                <a:spcPct val="90000"/>
              </a:lnSpc>
              <a:spcBef>
                <a:spcPts val="0"/>
              </a:spcBef>
              <a:spcAft>
                <a:spcPts val="0"/>
              </a:spcAft>
              <a:buClr>
                <a:schemeClr val="dk1"/>
              </a:buClr>
              <a:buSzPct val="100000"/>
              <a:buNone/>
            </a:pPr>
            <a:r>
              <a:t/>
            </a:r>
            <a:endParaRPr b="0" sz="11200"/>
          </a:p>
          <a:p>
            <a:pPr indent="0" lvl="0" marL="0" rtl="0" algn="l">
              <a:lnSpc>
                <a:spcPct val="90000"/>
              </a:lnSpc>
              <a:spcBef>
                <a:spcPts val="0"/>
              </a:spcBef>
              <a:spcAft>
                <a:spcPts val="0"/>
              </a:spcAft>
              <a:buClr>
                <a:srgbClr val="C00000"/>
              </a:buClr>
              <a:buSzPct val="100000"/>
              <a:buNone/>
            </a:pPr>
            <a:r>
              <a:rPr b="0" i="0" lang="en-US" sz="11200" u="none" strike="noStrike">
                <a:solidFill>
                  <a:srgbClr val="C00000"/>
                </a:solidFill>
                <a:latin typeface="Calibri"/>
                <a:ea typeface="Calibri"/>
                <a:cs typeface="Calibri"/>
                <a:sym typeface="Calibri"/>
              </a:rPr>
              <a:t>4. EDA</a:t>
            </a:r>
            <a:endParaRPr/>
          </a:p>
          <a:p>
            <a:pPr indent="0" lvl="0" marL="0" rtl="0" algn="l">
              <a:lnSpc>
                <a:spcPct val="90000"/>
              </a:lnSpc>
              <a:spcBef>
                <a:spcPts val="0"/>
              </a:spcBef>
              <a:spcAft>
                <a:spcPts val="0"/>
              </a:spcAft>
              <a:buClr>
                <a:schemeClr val="dk1"/>
              </a:buClr>
              <a:buSzPct val="100000"/>
              <a:buNone/>
            </a:pPr>
            <a:r>
              <a:t/>
            </a:r>
            <a:endParaRPr b="0" sz="11200"/>
          </a:p>
          <a:p>
            <a:pPr indent="0" lvl="0" marL="0" rtl="0" algn="l">
              <a:lnSpc>
                <a:spcPct val="90000"/>
              </a:lnSpc>
              <a:spcBef>
                <a:spcPts val="0"/>
              </a:spcBef>
              <a:spcAft>
                <a:spcPts val="0"/>
              </a:spcAft>
              <a:buClr>
                <a:srgbClr val="C00000"/>
              </a:buClr>
              <a:buSzPct val="100000"/>
              <a:buNone/>
            </a:pPr>
            <a:r>
              <a:rPr b="0" i="0" lang="en-US" sz="11200" u="none" strike="noStrike">
                <a:solidFill>
                  <a:srgbClr val="C00000"/>
                </a:solidFill>
                <a:latin typeface="Calibri"/>
                <a:ea typeface="Calibri"/>
                <a:cs typeface="Calibri"/>
                <a:sym typeface="Calibri"/>
              </a:rPr>
              <a:t>5. Data Modelling</a:t>
            </a:r>
            <a:endParaRPr/>
          </a:p>
          <a:p>
            <a:pPr indent="0" lvl="0" marL="0" rtl="0" algn="l">
              <a:lnSpc>
                <a:spcPct val="90000"/>
              </a:lnSpc>
              <a:spcBef>
                <a:spcPts val="0"/>
              </a:spcBef>
              <a:spcAft>
                <a:spcPts val="0"/>
              </a:spcAft>
              <a:buClr>
                <a:schemeClr val="dk1"/>
              </a:buClr>
              <a:buSzPct val="100000"/>
              <a:buNone/>
            </a:pPr>
            <a:r>
              <a:t/>
            </a:r>
            <a:endParaRPr b="0" sz="11200"/>
          </a:p>
          <a:p>
            <a:pPr indent="0" lvl="0" marL="0" rtl="0" algn="l">
              <a:lnSpc>
                <a:spcPct val="90000"/>
              </a:lnSpc>
              <a:spcBef>
                <a:spcPts val="0"/>
              </a:spcBef>
              <a:spcAft>
                <a:spcPts val="0"/>
              </a:spcAft>
              <a:buClr>
                <a:srgbClr val="C00000"/>
              </a:buClr>
              <a:buSzPct val="100000"/>
              <a:buNone/>
            </a:pPr>
            <a:r>
              <a:rPr b="0" i="0" lang="en-US" sz="11200" u="none" strike="noStrike">
                <a:solidFill>
                  <a:srgbClr val="C00000"/>
                </a:solidFill>
                <a:latin typeface="Calibri"/>
                <a:ea typeface="Calibri"/>
                <a:cs typeface="Calibri"/>
                <a:sym typeface="Calibri"/>
              </a:rPr>
              <a:t>6.Challenges</a:t>
            </a:r>
            <a:endParaRPr/>
          </a:p>
          <a:p>
            <a:pPr indent="0" lvl="0" marL="0" rtl="0" algn="l">
              <a:lnSpc>
                <a:spcPct val="90000"/>
              </a:lnSpc>
              <a:spcBef>
                <a:spcPts val="0"/>
              </a:spcBef>
              <a:spcAft>
                <a:spcPts val="0"/>
              </a:spcAft>
              <a:buClr>
                <a:schemeClr val="dk1"/>
              </a:buClr>
              <a:buSzPct val="100000"/>
              <a:buNone/>
            </a:pPr>
            <a:r>
              <a:t/>
            </a:r>
            <a:endParaRPr b="0" sz="11200"/>
          </a:p>
          <a:p>
            <a:pPr indent="0" lvl="0" marL="0" rtl="0" algn="l">
              <a:lnSpc>
                <a:spcPct val="90000"/>
              </a:lnSpc>
              <a:spcBef>
                <a:spcPts val="0"/>
              </a:spcBef>
              <a:spcAft>
                <a:spcPts val="0"/>
              </a:spcAft>
              <a:buClr>
                <a:srgbClr val="C00000"/>
              </a:buClr>
              <a:buSzPct val="100000"/>
              <a:buNone/>
            </a:pPr>
            <a:r>
              <a:rPr b="0" i="0" lang="en-US" sz="11200" u="none" strike="noStrike">
                <a:solidFill>
                  <a:srgbClr val="C00000"/>
                </a:solidFill>
                <a:latin typeface="Calibri"/>
                <a:ea typeface="Calibri"/>
                <a:cs typeface="Calibri"/>
                <a:sym typeface="Calibri"/>
              </a:rPr>
              <a:t>7.Conclusion</a:t>
            </a:r>
            <a:endParaRPr/>
          </a:p>
          <a:p>
            <a:pPr indent="0" lvl="0" marL="0" rtl="0" algn="l">
              <a:lnSpc>
                <a:spcPct val="90000"/>
              </a:lnSpc>
              <a:spcBef>
                <a:spcPts val="1000"/>
              </a:spcBef>
              <a:spcAft>
                <a:spcPts val="0"/>
              </a:spcAft>
              <a:buClr>
                <a:schemeClr val="dk1"/>
              </a:buClr>
              <a:buSzPct val="100000"/>
              <a:buNone/>
            </a:pPr>
            <a:br>
              <a:rPr lang="en-US"/>
            </a:br>
            <a:endParaRPr/>
          </a:p>
        </p:txBody>
      </p:sp>
      <p:pic>
        <p:nvPicPr>
          <p:cNvPr id="97" name="Google Shape;97;p2"/>
          <p:cNvPicPr preferRelativeResize="0"/>
          <p:nvPr/>
        </p:nvPicPr>
        <p:blipFill rotWithShape="1">
          <a:blip r:embed="rId3">
            <a:alphaModFix/>
          </a:blip>
          <a:srcRect b="0" l="0" r="0" t="0"/>
          <a:stretch/>
        </p:blipFill>
        <p:spPr>
          <a:xfrm>
            <a:off x="4295957" y="405442"/>
            <a:ext cx="7729268" cy="51931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677892"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800"/>
              <a:buFont typeface="Calibri"/>
              <a:buNone/>
            </a:pPr>
            <a:r>
              <a:rPr b="1" lang="en-US" sz="4800">
                <a:solidFill>
                  <a:srgbClr val="C00000"/>
                </a:solidFill>
              </a:rPr>
              <a:t>Problem Statement</a:t>
            </a:r>
            <a:endParaRPr/>
          </a:p>
        </p:txBody>
      </p:sp>
      <p:sp>
        <p:nvSpPr>
          <p:cNvPr id="103" name="Google Shape;103;p3"/>
          <p:cNvSpPr txBox="1"/>
          <p:nvPr>
            <p:ph idx="1" type="body"/>
          </p:nvPr>
        </p:nvSpPr>
        <p:spPr>
          <a:xfrm>
            <a:off x="475171" y="1509533"/>
            <a:ext cx="1138615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F3864"/>
              </a:buClr>
              <a:buSzPts val="3200"/>
              <a:buNone/>
            </a:pPr>
            <a:r>
              <a:rPr b="0" lang="en-US" sz="3200">
                <a:solidFill>
                  <a:srgbClr val="1F3864"/>
                </a:solidFill>
              </a:rPr>
              <a:t>    </a:t>
            </a:r>
            <a:r>
              <a:rPr b="0" lang="en-US" sz="3000">
                <a:solidFill>
                  <a:srgbClr val="1F3864"/>
                </a:solidFill>
              </a:rPr>
              <a:t>The dataset is from an ongoing cardiovascular study on residents of the town of Framingham, Massachusetts.</a:t>
            </a:r>
            <a:endParaRPr/>
          </a:p>
          <a:p>
            <a:pPr indent="0" lvl="0" marL="0" rtl="0" algn="l">
              <a:lnSpc>
                <a:spcPct val="90000"/>
              </a:lnSpc>
              <a:spcBef>
                <a:spcPts val="1000"/>
              </a:spcBef>
              <a:spcAft>
                <a:spcPts val="0"/>
              </a:spcAft>
              <a:buClr>
                <a:srgbClr val="1F3864"/>
              </a:buClr>
              <a:buSzPts val="3000"/>
              <a:buNone/>
            </a:pPr>
            <a:r>
              <a:rPr lang="en-US" sz="3000">
                <a:solidFill>
                  <a:srgbClr val="1F3864"/>
                </a:solidFill>
              </a:rPr>
              <a:t> </a:t>
            </a:r>
            <a:r>
              <a:rPr b="0" lang="en-US" sz="3000">
                <a:solidFill>
                  <a:srgbClr val="1F3864"/>
                </a:solidFill>
              </a:rPr>
              <a:t>The classification goal is to predict whether the patient has a 10-year risk of future coronary heart disease (CHD). </a:t>
            </a:r>
            <a:endParaRPr/>
          </a:p>
          <a:p>
            <a:pPr indent="0" lvl="0" marL="0" rtl="0" algn="l">
              <a:lnSpc>
                <a:spcPct val="90000"/>
              </a:lnSpc>
              <a:spcBef>
                <a:spcPts val="1000"/>
              </a:spcBef>
              <a:spcAft>
                <a:spcPts val="0"/>
              </a:spcAft>
              <a:buClr>
                <a:srgbClr val="1F3864"/>
              </a:buClr>
              <a:buSzPts val="3000"/>
              <a:buNone/>
            </a:pPr>
            <a:r>
              <a:rPr b="0" lang="en-US" sz="3000">
                <a:solidFill>
                  <a:srgbClr val="1F3864"/>
                </a:solidFill>
              </a:rPr>
              <a:t>The dataset provides the patients’ information. It includes over 4,000 records and 15 attributes. Variables Each attribute is a potential risk factor. There are both demographic, behavioral, and medical risk factors.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nvSpPr>
        <p:spPr>
          <a:xfrm>
            <a:off x="917800" y="1449679"/>
            <a:ext cx="10765800" cy="389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1800" u="none" cap="none" strike="noStrike">
                <a:solidFill>
                  <a:schemeClr val="dk1"/>
                </a:solidFill>
                <a:latin typeface="Arial"/>
                <a:ea typeface="Arial"/>
                <a:cs typeface="Arial"/>
                <a:sym typeface="Arial"/>
              </a:rPr>
              <a:t>The dataset is from an ongoing cardiovascular study on residents of the town of Framingham, Massachusetts. The dataset provides the patient's information and health stats. It includes over 4,000 records and 15 attributes.</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Data Description and Attributes:-</a:t>
            </a:r>
            <a:endParaRPr b="0" i="0" sz="1800" u="none" cap="none" strike="noStrike">
              <a:solidFill>
                <a:schemeClr val="dk1"/>
              </a:solidFill>
              <a:latin typeface="Arial"/>
              <a:ea typeface="Arial"/>
              <a:cs typeface="Arial"/>
              <a:sym typeface="Arial"/>
            </a:endParaRPr>
          </a:p>
          <a:p>
            <a:pPr indent="-11430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id: Patient identification number.</a:t>
            </a:r>
            <a:endParaRPr sz="1800"/>
          </a:p>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Demographic</a:t>
            </a:r>
            <a:r>
              <a:rPr b="0" i="0" lang="en-US" sz="1800" u="none" cap="none" strike="noStrike">
                <a:solidFill>
                  <a:schemeClr val="dk1"/>
                </a:solidFill>
                <a:latin typeface="Arial"/>
                <a:ea typeface="Arial"/>
                <a:cs typeface="Arial"/>
                <a:sym typeface="Arial"/>
              </a:rPr>
              <a:t>:</a:t>
            </a:r>
            <a:endParaRPr sz="1800"/>
          </a:p>
          <a:p>
            <a:pPr indent="-11430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Sex: male or female("M" or "F")</a:t>
            </a:r>
            <a:endParaRPr sz="1800"/>
          </a:p>
          <a:p>
            <a:pPr indent="-11430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Age: Age of the patient;(Continuous - Although the recorded ages have been truncated to</a:t>
            </a:r>
            <a:endParaRPr sz="1800"/>
          </a:p>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whole numbers, the concept of age is continuous)</a:t>
            </a:r>
            <a:endParaRPr sz="1800"/>
          </a:p>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Behavioral</a:t>
            </a:r>
            <a:endParaRPr b="0" i="0" sz="1800" u="none" cap="none" strike="noStrike">
              <a:solidFill>
                <a:schemeClr val="dk1"/>
              </a:solidFill>
              <a:latin typeface="Arial"/>
              <a:ea typeface="Arial"/>
              <a:cs typeface="Arial"/>
              <a:sym typeface="Arial"/>
            </a:endParaRPr>
          </a:p>
          <a:p>
            <a:pPr indent="-11430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is_smoking: whether or not the patient is a current smoker ("YES" or "NO")</a:t>
            </a:r>
            <a:endParaRPr sz="1800"/>
          </a:p>
          <a:p>
            <a:pPr indent="-11430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Cigs Per Day: the number of cigarettes that the person smoked on average in one day.(can be</a:t>
            </a:r>
            <a:endParaRPr sz="1800"/>
          </a:p>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considered continuous as one can have any number of cigarettes, even half a cigarette.)</a:t>
            </a:r>
            <a:endParaRPr sz="1800"/>
          </a:p>
          <a:p>
            <a:pPr indent="0" lvl="0" marL="457200" marR="0" rtl="0" algn="l">
              <a:spcBef>
                <a:spcPts val="0"/>
              </a:spcBef>
              <a:spcAft>
                <a:spcPts val="0"/>
              </a:spcAft>
              <a:buNone/>
            </a:pPr>
            <a:r>
              <a:t/>
            </a:r>
            <a:endParaRPr b="0" i="0" sz="1300" u="none" cap="none" strike="noStrike">
              <a:solidFill>
                <a:schemeClr val="dk1"/>
              </a:solidFill>
              <a:latin typeface="Arial"/>
              <a:ea typeface="Arial"/>
              <a:cs typeface="Arial"/>
              <a:sym typeface="Arial"/>
            </a:endParaRPr>
          </a:p>
        </p:txBody>
      </p:sp>
      <p:sp>
        <p:nvSpPr>
          <p:cNvPr id="109" name="Google Shape;109;p4"/>
          <p:cNvSpPr txBox="1"/>
          <p:nvPr/>
        </p:nvSpPr>
        <p:spPr>
          <a:xfrm>
            <a:off x="1061049" y="380170"/>
            <a:ext cx="578832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rgbClr val="C00000"/>
                </a:solidFill>
                <a:latin typeface="Calibri"/>
                <a:ea typeface="Calibri"/>
                <a:cs typeface="Calibri"/>
                <a:sym typeface="Calibri"/>
              </a:rPr>
              <a:t>Data Summary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21f0d607914_0_9"/>
          <p:cNvSpPr txBox="1"/>
          <p:nvPr/>
        </p:nvSpPr>
        <p:spPr>
          <a:xfrm>
            <a:off x="1301050" y="578550"/>
            <a:ext cx="9525000" cy="489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Medical( history)</a:t>
            </a:r>
            <a:endParaRPr sz="1800">
              <a:solidFill>
                <a:schemeClr val="dk1"/>
              </a:solidFill>
            </a:endParaRPr>
          </a:p>
          <a:p>
            <a:pPr indent="-114300" lvl="0" marL="0" rtl="0" algn="l">
              <a:spcBef>
                <a:spcPts val="0"/>
              </a:spcBef>
              <a:spcAft>
                <a:spcPts val="0"/>
              </a:spcAft>
              <a:buClr>
                <a:schemeClr val="dk1"/>
              </a:buClr>
              <a:buSzPts val="1800"/>
              <a:buChar char="•"/>
            </a:pPr>
            <a:r>
              <a:rPr lang="en-US" sz="1800">
                <a:solidFill>
                  <a:schemeClr val="dk1"/>
                </a:solidFill>
              </a:rPr>
              <a:t>BP Meds: whether or not the patient was on blood pressure medication (Nominal)</a:t>
            </a:r>
            <a:endParaRPr sz="1800">
              <a:solidFill>
                <a:schemeClr val="dk1"/>
              </a:solidFill>
            </a:endParaRPr>
          </a:p>
          <a:p>
            <a:pPr indent="-114300" lvl="0" marL="0" rtl="0" algn="l">
              <a:spcBef>
                <a:spcPts val="0"/>
              </a:spcBef>
              <a:spcAft>
                <a:spcPts val="0"/>
              </a:spcAft>
              <a:buClr>
                <a:schemeClr val="dk1"/>
              </a:buClr>
              <a:buSzPts val="1800"/>
              <a:buChar char="•"/>
            </a:pPr>
            <a:r>
              <a:rPr lang="en-US" sz="1800">
                <a:solidFill>
                  <a:schemeClr val="dk1"/>
                </a:solidFill>
              </a:rPr>
              <a:t>Prevalent Stroke: whether or not the patient had previously had a stroke (Nominal)</a:t>
            </a:r>
            <a:endParaRPr sz="1800">
              <a:solidFill>
                <a:schemeClr val="dk1"/>
              </a:solidFill>
            </a:endParaRPr>
          </a:p>
          <a:p>
            <a:pPr indent="-114300" lvl="0" marL="0" rtl="0" algn="l">
              <a:spcBef>
                <a:spcPts val="0"/>
              </a:spcBef>
              <a:spcAft>
                <a:spcPts val="0"/>
              </a:spcAft>
              <a:buClr>
                <a:schemeClr val="dk1"/>
              </a:buClr>
              <a:buSzPts val="1800"/>
              <a:buChar char="•"/>
            </a:pPr>
            <a:r>
              <a:rPr lang="en-US" sz="1800">
                <a:solidFill>
                  <a:schemeClr val="dk1"/>
                </a:solidFill>
              </a:rPr>
              <a:t>Prevalent Hyp: whether or not the patient was hypertensive (Nominal)</a:t>
            </a:r>
            <a:endParaRPr sz="1800">
              <a:solidFill>
                <a:schemeClr val="dk1"/>
              </a:solidFill>
            </a:endParaRPr>
          </a:p>
          <a:p>
            <a:pPr indent="-114300" lvl="0" marL="0" rtl="0" algn="l">
              <a:spcBef>
                <a:spcPts val="0"/>
              </a:spcBef>
              <a:spcAft>
                <a:spcPts val="0"/>
              </a:spcAft>
              <a:buClr>
                <a:schemeClr val="dk1"/>
              </a:buClr>
              <a:buSzPts val="1800"/>
              <a:buChar char="•"/>
            </a:pPr>
            <a:r>
              <a:rPr lang="en-US" sz="1800">
                <a:solidFill>
                  <a:schemeClr val="dk1"/>
                </a:solidFill>
              </a:rPr>
              <a:t>Diabetes: whether or not the patient had diabetes (Nominal)</a:t>
            </a:r>
            <a:endParaRPr sz="1800">
              <a:solidFill>
                <a:schemeClr val="dk1"/>
              </a:solidFill>
            </a:endParaRPr>
          </a:p>
          <a:p>
            <a:pPr indent="0" lvl="0" marL="0" rtl="0" algn="l">
              <a:spcBef>
                <a:spcPts val="0"/>
              </a:spcBef>
              <a:spcAft>
                <a:spcPts val="0"/>
              </a:spcAft>
              <a:buNone/>
            </a:pPr>
            <a:r>
              <a:rPr b="1" lang="en-US" sz="1800">
                <a:solidFill>
                  <a:schemeClr val="dk1"/>
                </a:solidFill>
              </a:rPr>
              <a:t>Medical(current)</a:t>
            </a:r>
            <a:endParaRPr sz="1800">
              <a:solidFill>
                <a:schemeClr val="dk1"/>
              </a:solidFill>
            </a:endParaRPr>
          </a:p>
          <a:p>
            <a:pPr indent="-114300" lvl="0" marL="0" rtl="0" algn="l">
              <a:spcBef>
                <a:spcPts val="0"/>
              </a:spcBef>
              <a:spcAft>
                <a:spcPts val="0"/>
              </a:spcAft>
              <a:buClr>
                <a:schemeClr val="dk1"/>
              </a:buClr>
              <a:buSzPts val="1800"/>
              <a:buChar char="•"/>
            </a:pPr>
            <a:r>
              <a:rPr lang="en-US" sz="1800">
                <a:solidFill>
                  <a:schemeClr val="dk1"/>
                </a:solidFill>
              </a:rPr>
              <a:t>Tot Chol: total cholesterol level (Continuous)</a:t>
            </a:r>
            <a:endParaRPr sz="1800">
              <a:solidFill>
                <a:schemeClr val="dk1"/>
              </a:solidFill>
            </a:endParaRPr>
          </a:p>
          <a:p>
            <a:pPr indent="-114300" lvl="0" marL="0" rtl="0" algn="l">
              <a:spcBef>
                <a:spcPts val="0"/>
              </a:spcBef>
              <a:spcAft>
                <a:spcPts val="0"/>
              </a:spcAft>
              <a:buClr>
                <a:schemeClr val="dk1"/>
              </a:buClr>
              <a:buSzPts val="1800"/>
              <a:buChar char="•"/>
            </a:pPr>
            <a:r>
              <a:rPr lang="en-US" sz="1800">
                <a:solidFill>
                  <a:schemeClr val="dk1"/>
                </a:solidFill>
              </a:rPr>
              <a:t>Sys BP: systolic blood pressure (Continuous)</a:t>
            </a:r>
            <a:endParaRPr sz="1800">
              <a:solidFill>
                <a:schemeClr val="dk1"/>
              </a:solidFill>
            </a:endParaRPr>
          </a:p>
          <a:p>
            <a:pPr indent="-114300" lvl="0" marL="0" rtl="0" algn="l">
              <a:spcBef>
                <a:spcPts val="0"/>
              </a:spcBef>
              <a:spcAft>
                <a:spcPts val="0"/>
              </a:spcAft>
              <a:buClr>
                <a:schemeClr val="dk1"/>
              </a:buClr>
              <a:buSzPts val="1800"/>
              <a:buChar char="•"/>
            </a:pPr>
            <a:r>
              <a:rPr lang="en-US" sz="1800">
                <a:solidFill>
                  <a:schemeClr val="dk1"/>
                </a:solidFill>
              </a:rPr>
              <a:t>Dia BP: diastolic blood pressure (Continuous)</a:t>
            </a:r>
            <a:endParaRPr sz="1800">
              <a:solidFill>
                <a:schemeClr val="dk1"/>
              </a:solidFill>
            </a:endParaRPr>
          </a:p>
          <a:p>
            <a:pPr indent="-114300" lvl="0" marL="0" rtl="0" algn="l">
              <a:spcBef>
                <a:spcPts val="0"/>
              </a:spcBef>
              <a:spcAft>
                <a:spcPts val="0"/>
              </a:spcAft>
              <a:buClr>
                <a:schemeClr val="dk1"/>
              </a:buClr>
              <a:buSzPts val="1800"/>
              <a:buChar char="•"/>
            </a:pPr>
            <a:r>
              <a:rPr lang="en-US" sz="1800">
                <a:solidFill>
                  <a:schemeClr val="dk1"/>
                </a:solidFill>
              </a:rPr>
              <a:t>BMI: Body Mass Index (Continuous)</a:t>
            </a:r>
            <a:endParaRPr sz="1800">
              <a:solidFill>
                <a:schemeClr val="dk1"/>
              </a:solidFill>
            </a:endParaRPr>
          </a:p>
          <a:p>
            <a:pPr indent="-114300" lvl="0" marL="0" rtl="0" algn="l">
              <a:spcBef>
                <a:spcPts val="0"/>
              </a:spcBef>
              <a:spcAft>
                <a:spcPts val="0"/>
              </a:spcAft>
              <a:buClr>
                <a:schemeClr val="dk1"/>
              </a:buClr>
              <a:buSzPts val="1800"/>
              <a:buChar char="•"/>
            </a:pPr>
            <a:r>
              <a:rPr lang="en-US" sz="1800">
                <a:solidFill>
                  <a:schemeClr val="dk1"/>
                </a:solidFill>
              </a:rPr>
              <a:t>Heart Rate: heart rate (Continuous - In medical research, variables such as heart rate though in</a:t>
            </a:r>
            <a:endParaRPr sz="1800">
              <a:solidFill>
                <a:schemeClr val="dk1"/>
              </a:solidFill>
            </a:endParaRPr>
          </a:p>
          <a:p>
            <a:pPr indent="0" lvl="0" marL="0" rtl="0" algn="l">
              <a:spcBef>
                <a:spcPts val="0"/>
              </a:spcBef>
              <a:spcAft>
                <a:spcPts val="0"/>
              </a:spcAft>
              <a:buNone/>
            </a:pPr>
            <a:r>
              <a:rPr lang="en-US" sz="1800">
                <a:solidFill>
                  <a:schemeClr val="dk1"/>
                </a:solidFill>
              </a:rPr>
              <a:t>fact discrete, yet are considered continuous because of large number of possible values.)</a:t>
            </a:r>
            <a:endParaRPr sz="1800">
              <a:solidFill>
                <a:schemeClr val="dk1"/>
              </a:solidFill>
            </a:endParaRPr>
          </a:p>
          <a:p>
            <a:pPr indent="-114300" lvl="0" marL="0" rtl="0" algn="l">
              <a:spcBef>
                <a:spcPts val="0"/>
              </a:spcBef>
              <a:spcAft>
                <a:spcPts val="0"/>
              </a:spcAft>
              <a:buClr>
                <a:schemeClr val="dk1"/>
              </a:buClr>
              <a:buSzPts val="1800"/>
              <a:buChar char="•"/>
            </a:pPr>
            <a:r>
              <a:rPr lang="en-US" sz="1800">
                <a:solidFill>
                  <a:schemeClr val="dk1"/>
                </a:solidFill>
              </a:rPr>
              <a:t>Glucose: glucose level (Continuous)</a:t>
            </a:r>
            <a:endParaRPr sz="1800">
              <a:solidFill>
                <a:schemeClr val="dk1"/>
              </a:solidFill>
            </a:endParaRPr>
          </a:p>
          <a:p>
            <a:pPr indent="0" lvl="0" marL="0" rtl="0" algn="l">
              <a:spcBef>
                <a:spcPts val="0"/>
              </a:spcBef>
              <a:spcAft>
                <a:spcPts val="0"/>
              </a:spcAft>
              <a:buNone/>
            </a:pPr>
            <a:r>
              <a:rPr b="1" lang="en-US" sz="1800">
                <a:solidFill>
                  <a:schemeClr val="dk1"/>
                </a:solidFill>
              </a:rPr>
              <a:t>Dependent variable (desired target)</a:t>
            </a:r>
            <a:endParaRPr sz="1800">
              <a:solidFill>
                <a:schemeClr val="dk1"/>
              </a:solidFill>
            </a:endParaRPr>
          </a:p>
          <a:p>
            <a:pPr indent="-114300" lvl="0" marL="0" rtl="0" algn="l">
              <a:spcBef>
                <a:spcPts val="0"/>
              </a:spcBef>
              <a:spcAft>
                <a:spcPts val="0"/>
              </a:spcAft>
              <a:buClr>
                <a:schemeClr val="dk1"/>
              </a:buClr>
              <a:buSzPts val="1800"/>
              <a:buChar char="•"/>
            </a:pPr>
            <a:r>
              <a:rPr lang="en-US" sz="1800">
                <a:solidFill>
                  <a:schemeClr val="dk1"/>
                </a:solidFill>
              </a:rPr>
              <a:t>*</a:t>
            </a:r>
            <a:r>
              <a:rPr b="1" lang="en-US" sz="1800">
                <a:solidFill>
                  <a:schemeClr val="dk1"/>
                </a:solidFill>
              </a:rPr>
              <a:t>10-year risk of coronary heart disease CHD(binary: “1”, means “Yes”, “0” means “No”)</a:t>
            </a:r>
            <a:endParaRPr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Calibri"/>
              <a:buNone/>
            </a:pPr>
            <a:r>
              <a:rPr b="1" lang="en-US">
                <a:solidFill>
                  <a:srgbClr val="C00000"/>
                </a:solidFill>
              </a:rPr>
              <a:t>Data Cleaning</a:t>
            </a:r>
            <a:endParaRPr/>
          </a:p>
        </p:txBody>
      </p:sp>
      <p:sp>
        <p:nvSpPr>
          <p:cNvPr id="120" name="Google Shape;120;p5"/>
          <p:cNvSpPr txBox="1"/>
          <p:nvPr>
            <p:ph idx="1" type="body"/>
          </p:nvPr>
        </p:nvSpPr>
        <p:spPr>
          <a:xfrm>
            <a:off x="769188" y="1690688"/>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000000"/>
              </a:buClr>
              <a:buSzPts val="2800"/>
              <a:buFont typeface="Arial"/>
              <a:buChar char="•"/>
            </a:pPr>
            <a:r>
              <a:rPr b="0" i="0" lang="en-US" sz="2800" u="none" strike="noStrike">
                <a:solidFill>
                  <a:srgbClr val="000000"/>
                </a:solidFill>
                <a:latin typeface="Calibri"/>
                <a:ea typeface="Calibri"/>
                <a:cs typeface="Calibri"/>
                <a:sym typeface="Calibri"/>
              </a:rPr>
              <a:t>It is the process of finding the inaccurate, incorrect and irrelevant or missing part of a data and then, modifying the data according to our necessity.</a:t>
            </a:r>
            <a:endParaRPr b="0" i="0" sz="2800" u="none" strike="noStrike">
              <a:solidFill>
                <a:srgbClr val="000000"/>
              </a:solidFill>
              <a:latin typeface="Arial"/>
              <a:ea typeface="Arial"/>
              <a:cs typeface="Arial"/>
              <a:sym typeface="Arial"/>
            </a:endParaRPr>
          </a:p>
          <a:p>
            <a:pPr indent="-228600" lvl="0" marL="228600" rtl="0" algn="l">
              <a:lnSpc>
                <a:spcPct val="90000"/>
              </a:lnSpc>
              <a:spcBef>
                <a:spcPts val="1000"/>
              </a:spcBef>
              <a:spcAft>
                <a:spcPts val="0"/>
              </a:spcAft>
              <a:buClr>
                <a:schemeClr val="dk1"/>
              </a:buClr>
              <a:buSzPts val="2800"/>
              <a:buChar char="•"/>
            </a:pPr>
            <a:r>
              <a:rPr lang="en-US"/>
              <a:t>In the given data set, I found that there are lot of missing values present. </a:t>
            </a:r>
            <a:endParaRPr/>
          </a:p>
          <a:p>
            <a:pPr indent="-228600" lvl="0" marL="228600" rtl="0" algn="l">
              <a:lnSpc>
                <a:spcPct val="90000"/>
              </a:lnSpc>
              <a:spcBef>
                <a:spcPts val="1000"/>
              </a:spcBef>
              <a:spcAft>
                <a:spcPts val="0"/>
              </a:spcAft>
              <a:buClr>
                <a:schemeClr val="dk1"/>
              </a:buClr>
              <a:buSzPts val="2800"/>
              <a:buChar char="•"/>
            </a:pPr>
            <a:r>
              <a:rPr b="0" i="0" lang="en-US">
                <a:latin typeface="Arial"/>
                <a:ea typeface="Arial"/>
                <a:cs typeface="Arial"/>
                <a:sym typeface="Arial"/>
              </a:rPr>
              <a:t>I removed the null values but it cost us some valuable data loss but given the options, there was no better choice but to remove those rows having nulls as it’s a data from medical domain.</a:t>
            </a:r>
            <a:endParaRPr/>
          </a:p>
          <a:p>
            <a:pPr indent="-228600" lvl="0" marL="228600" rtl="0" algn="l">
              <a:lnSpc>
                <a:spcPct val="90000"/>
              </a:lnSpc>
              <a:spcBef>
                <a:spcPts val="1000"/>
              </a:spcBef>
              <a:spcAft>
                <a:spcPts val="0"/>
              </a:spcAft>
              <a:buClr>
                <a:schemeClr val="dk1"/>
              </a:buClr>
              <a:buSzPts val="2800"/>
              <a:buChar char="•"/>
            </a:pPr>
            <a:r>
              <a:rPr b="0" i="0" lang="en-US">
                <a:latin typeface="Arial"/>
                <a:ea typeface="Arial"/>
                <a:cs typeface="Arial"/>
                <a:sym typeface="Arial"/>
              </a:rPr>
              <a:t>Also the patient ID doesn't contribute their health stats, and it wouldn't be of much help to the model either. Hence, I can drop the "ID" column too.</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6"/>
          <p:cNvSpPr txBox="1"/>
          <p:nvPr>
            <p:ph type="title"/>
          </p:nvPr>
        </p:nvSpPr>
        <p:spPr>
          <a:xfrm>
            <a:off x="838200" y="365125"/>
            <a:ext cx="10515600" cy="95471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Calibri"/>
              <a:buNone/>
            </a:pPr>
            <a:r>
              <a:rPr b="1" lang="en-US">
                <a:solidFill>
                  <a:srgbClr val="C00000"/>
                </a:solidFill>
              </a:rPr>
              <a:t>Exploratory Data Analysis</a:t>
            </a:r>
            <a:endParaRPr/>
          </a:p>
        </p:txBody>
      </p:sp>
      <p:sp>
        <p:nvSpPr>
          <p:cNvPr id="126" name="Google Shape;126;p6"/>
          <p:cNvSpPr txBox="1"/>
          <p:nvPr/>
        </p:nvSpPr>
        <p:spPr>
          <a:xfrm>
            <a:off x="941717" y="1319842"/>
            <a:ext cx="6094562"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a:solidFill>
                  <a:srgbClr val="2F5496"/>
                </a:solidFill>
                <a:latin typeface="Calibri"/>
                <a:ea typeface="Calibri"/>
                <a:cs typeface="Calibri"/>
                <a:sym typeface="Calibri"/>
              </a:rPr>
              <a:t>1. TenYearCHD</a:t>
            </a:r>
            <a:endParaRPr b="1" i="0" sz="2000">
              <a:solidFill>
                <a:srgbClr val="2F5496"/>
              </a:solidFill>
              <a:latin typeface="Calibri"/>
              <a:ea typeface="Calibri"/>
              <a:cs typeface="Calibri"/>
              <a:sym typeface="Calibri"/>
            </a:endParaRPr>
          </a:p>
          <a:p>
            <a:pPr indent="0" lvl="0" marL="0" marR="0" rtl="0" algn="l">
              <a:spcBef>
                <a:spcPts val="0"/>
              </a:spcBef>
              <a:spcAft>
                <a:spcPts val="0"/>
              </a:spcAft>
              <a:buNone/>
            </a:pPr>
            <a:br>
              <a:rPr b="0" i="0" lang="en-US" sz="1800">
                <a:solidFill>
                  <a:srgbClr val="000000"/>
                </a:solidFill>
                <a:latin typeface="Arial"/>
                <a:ea typeface="Arial"/>
                <a:cs typeface="Arial"/>
                <a:sym typeface="Arial"/>
              </a:rPr>
            </a:br>
            <a:endParaRPr sz="1800">
              <a:solidFill>
                <a:schemeClr val="dk1"/>
              </a:solidFill>
              <a:latin typeface="Calibri"/>
              <a:ea typeface="Calibri"/>
              <a:cs typeface="Calibri"/>
              <a:sym typeface="Calibri"/>
            </a:endParaRPr>
          </a:p>
        </p:txBody>
      </p:sp>
      <p:pic>
        <p:nvPicPr>
          <p:cNvPr id="127" name="Google Shape;127;p6"/>
          <p:cNvPicPr preferRelativeResize="0"/>
          <p:nvPr/>
        </p:nvPicPr>
        <p:blipFill rotWithShape="1">
          <a:blip r:embed="rId3">
            <a:alphaModFix/>
          </a:blip>
          <a:srcRect b="0" l="0" r="0" t="0"/>
          <a:stretch/>
        </p:blipFill>
        <p:spPr>
          <a:xfrm>
            <a:off x="236867" y="1751163"/>
            <a:ext cx="5524500" cy="4526262"/>
          </a:xfrm>
          <a:prstGeom prst="rect">
            <a:avLst/>
          </a:prstGeom>
          <a:noFill/>
          <a:ln>
            <a:noFill/>
          </a:ln>
        </p:spPr>
      </p:pic>
      <p:sp>
        <p:nvSpPr>
          <p:cNvPr id="128" name="Google Shape;128;p6"/>
          <p:cNvSpPr txBox="1"/>
          <p:nvPr/>
        </p:nvSpPr>
        <p:spPr>
          <a:xfrm>
            <a:off x="6340415" y="1831401"/>
            <a:ext cx="4684145" cy="480131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212121"/>
              </a:buClr>
              <a:buSzPts val="1800"/>
              <a:buFont typeface="Arial"/>
              <a:buChar char="•"/>
            </a:pPr>
            <a:r>
              <a:rPr b="0" i="0" lang="en-US" sz="1800">
                <a:solidFill>
                  <a:srgbClr val="212121"/>
                </a:solidFill>
                <a:latin typeface="Roboto"/>
                <a:ea typeface="Roboto"/>
                <a:cs typeface="Roboto"/>
                <a:sym typeface="Roboto"/>
              </a:rPr>
              <a:t>Here, TenYearCHD signifies if the person has a risk of heart disease or not. Its a binary attribute(binary: “1”, means “Yes”, “0” means “No”) resembling the diagnosis results for patients. We can use this attribute to see how many patients have a risk of CHD.</a:t>
            </a:r>
            <a:endParaRPr/>
          </a:p>
          <a:p>
            <a:pPr indent="-171450" lvl="0" marL="285750" marR="0" rtl="0" algn="l">
              <a:spcBef>
                <a:spcPts val="0"/>
              </a:spcBef>
              <a:spcAft>
                <a:spcPts val="0"/>
              </a:spcAft>
              <a:buClr>
                <a:schemeClr val="dk1"/>
              </a:buClr>
              <a:buSzPts val="1800"/>
              <a:buFont typeface="Arial"/>
              <a:buNone/>
            </a:pPr>
            <a:r>
              <a:t/>
            </a:r>
            <a:endParaRPr b="0" i="0" sz="1800">
              <a:solidFill>
                <a:srgbClr val="212121"/>
              </a:solidFill>
              <a:latin typeface="Roboto"/>
              <a:ea typeface="Roboto"/>
              <a:cs typeface="Roboto"/>
              <a:sym typeface="Roboto"/>
            </a:endParaRPr>
          </a:p>
          <a:p>
            <a:pPr indent="-285750" lvl="0" marL="285750" marR="0" rtl="0" algn="l">
              <a:spcBef>
                <a:spcPts val="0"/>
              </a:spcBef>
              <a:spcAft>
                <a:spcPts val="0"/>
              </a:spcAft>
              <a:buClr>
                <a:srgbClr val="212121"/>
              </a:buClr>
              <a:buSzPts val="1800"/>
              <a:buFont typeface="Arial"/>
              <a:buChar char="•"/>
            </a:pPr>
            <a:r>
              <a:rPr b="0" i="0" lang="en-US" sz="1800">
                <a:solidFill>
                  <a:srgbClr val="212121"/>
                </a:solidFill>
                <a:latin typeface="Roboto"/>
                <a:ea typeface="Roboto"/>
                <a:cs typeface="Roboto"/>
                <a:sym typeface="Roboto"/>
              </a:rPr>
              <a:t>From the above plot, We can see number of patients with heart disease are significantly low compared to those whose tests came out normal.</a:t>
            </a:r>
            <a:endParaRPr/>
          </a:p>
          <a:p>
            <a:pPr indent="-171450" lvl="0" marL="285750" marR="0" rtl="0" algn="l">
              <a:spcBef>
                <a:spcPts val="0"/>
              </a:spcBef>
              <a:spcAft>
                <a:spcPts val="0"/>
              </a:spcAft>
              <a:buClr>
                <a:schemeClr val="dk1"/>
              </a:buClr>
              <a:buSzPts val="1800"/>
              <a:buFont typeface="Arial"/>
              <a:buNone/>
            </a:pPr>
            <a:r>
              <a:t/>
            </a:r>
            <a:endParaRPr b="0" i="0" sz="1800">
              <a:solidFill>
                <a:srgbClr val="212121"/>
              </a:solidFill>
              <a:latin typeface="Roboto"/>
              <a:ea typeface="Roboto"/>
              <a:cs typeface="Roboto"/>
              <a:sym typeface="Roboto"/>
            </a:endParaRPr>
          </a:p>
          <a:p>
            <a:pPr indent="-171450" lvl="0" marL="285750" marR="0" rtl="0" algn="l">
              <a:spcBef>
                <a:spcPts val="0"/>
              </a:spcBef>
              <a:spcAft>
                <a:spcPts val="0"/>
              </a:spcAft>
              <a:buClr>
                <a:schemeClr val="dk1"/>
              </a:buClr>
              <a:buSzPts val="1800"/>
              <a:buFont typeface="Arial"/>
              <a:buNone/>
            </a:pPr>
            <a:r>
              <a:t/>
            </a:r>
            <a:endParaRPr sz="1800">
              <a:solidFill>
                <a:srgbClr val="212121"/>
              </a:solidFill>
              <a:latin typeface="Roboto"/>
              <a:ea typeface="Roboto"/>
              <a:cs typeface="Roboto"/>
              <a:sym typeface="Roboto"/>
            </a:endParaRPr>
          </a:p>
          <a:p>
            <a:pPr indent="0" lvl="0" marL="0" marR="0" rtl="0" algn="l">
              <a:spcBef>
                <a:spcPts val="0"/>
              </a:spcBef>
              <a:spcAft>
                <a:spcPts val="0"/>
              </a:spcAft>
              <a:buNone/>
            </a:pPr>
            <a:r>
              <a:t/>
            </a:r>
            <a:endParaRPr b="0" i="0" sz="1800">
              <a:solidFill>
                <a:srgbClr val="212121"/>
              </a:solidFill>
              <a:latin typeface="Roboto"/>
              <a:ea typeface="Roboto"/>
              <a:cs typeface="Roboto"/>
              <a:sym typeface="Roboto"/>
            </a:endParaRPr>
          </a:p>
          <a:p>
            <a:pPr indent="0" lvl="0" marL="0" marR="0" rtl="0" algn="l">
              <a:spcBef>
                <a:spcPts val="0"/>
              </a:spcBef>
              <a:spcAft>
                <a:spcPts val="0"/>
              </a:spcAft>
              <a:buNone/>
            </a:pPr>
            <a:r>
              <a:t/>
            </a:r>
            <a:endParaRPr sz="1800">
              <a:solidFill>
                <a:srgbClr val="212121"/>
              </a:solidFill>
              <a:latin typeface="Roboto"/>
              <a:ea typeface="Roboto"/>
              <a:cs typeface="Roboto"/>
              <a:sym typeface="Roboto"/>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683644" y="166718"/>
            <a:ext cx="10515600" cy="9719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2800"/>
              <a:buFont typeface="Calibri"/>
              <a:buNone/>
            </a:pPr>
            <a:r>
              <a:rPr b="1" lang="en-US" sz="2800">
                <a:solidFill>
                  <a:srgbClr val="2F5496"/>
                </a:solidFill>
                <a:latin typeface="Calibri"/>
                <a:ea typeface="Calibri"/>
                <a:cs typeface="Calibri"/>
                <a:sym typeface="Calibri"/>
              </a:rPr>
              <a:t>2. Gender</a:t>
            </a:r>
            <a:endParaRPr/>
          </a:p>
        </p:txBody>
      </p:sp>
      <p:pic>
        <p:nvPicPr>
          <p:cNvPr id="134" name="Google Shape;134;p7"/>
          <p:cNvPicPr preferRelativeResize="0"/>
          <p:nvPr>
            <p:ph idx="1" type="body"/>
          </p:nvPr>
        </p:nvPicPr>
        <p:blipFill rotWithShape="1">
          <a:blip r:embed="rId3">
            <a:alphaModFix/>
          </a:blip>
          <a:srcRect b="0" l="0" r="0" t="0"/>
          <a:stretch/>
        </p:blipFill>
        <p:spPr>
          <a:xfrm>
            <a:off x="385154" y="1337094"/>
            <a:ext cx="4359374" cy="3186322"/>
          </a:xfrm>
          <a:prstGeom prst="rect">
            <a:avLst/>
          </a:prstGeom>
          <a:noFill/>
          <a:ln>
            <a:noFill/>
          </a:ln>
        </p:spPr>
      </p:pic>
      <p:sp>
        <p:nvSpPr>
          <p:cNvPr id="135" name="Google Shape;135;p7"/>
          <p:cNvSpPr txBox="1"/>
          <p:nvPr/>
        </p:nvSpPr>
        <p:spPr>
          <a:xfrm>
            <a:off x="683644" y="4643743"/>
            <a:ext cx="4958032"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0" i="0" lang="en-US" sz="1800">
                <a:solidFill>
                  <a:schemeClr val="dk1"/>
                </a:solidFill>
                <a:latin typeface="Arial"/>
                <a:ea typeface="Arial"/>
                <a:cs typeface="Arial"/>
                <a:sym typeface="Arial"/>
              </a:rPr>
              <a:t>We can see that number of female entries are more than males.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b="0" i="0" lang="en-US" sz="1800">
                <a:solidFill>
                  <a:schemeClr val="dk1"/>
                </a:solidFill>
                <a:latin typeface="Arial"/>
                <a:ea typeface="Arial"/>
                <a:cs typeface="Arial"/>
                <a:sym typeface="Arial"/>
              </a:rPr>
              <a:t>Since the data is a bit biased towards females, the model would be much more optimal to predict for a female patient.</a:t>
            </a:r>
            <a:endParaRPr sz="1800">
              <a:solidFill>
                <a:schemeClr val="dk1"/>
              </a:solidFill>
              <a:latin typeface="Calibri"/>
              <a:ea typeface="Calibri"/>
              <a:cs typeface="Calibri"/>
              <a:sym typeface="Calibri"/>
            </a:endParaRPr>
          </a:p>
        </p:txBody>
      </p:sp>
      <p:sp>
        <p:nvSpPr>
          <p:cNvPr id="136" name="Google Shape;136;p7"/>
          <p:cNvSpPr txBox="1"/>
          <p:nvPr/>
        </p:nvSpPr>
        <p:spPr>
          <a:xfrm>
            <a:off x="6841465" y="386026"/>
            <a:ext cx="320902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3.Is_Smoking</a:t>
            </a:r>
            <a:endParaRPr/>
          </a:p>
        </p:txBody>
      </p:sp>
      <p:pic>
        <p:nvPicPr>
          <p:cNvPr id="137" name="Google Shape;137;p7"/>
          <p:cNvPicPr preferRelativeResize="0"/>
          <p:nvPr/>
        </p:nvPicPr>
        <p:blipFill rotWithShape="1">
          <a:blip r:embed="rId4">
            <a:alphaModFix/>
          </a:blip>
          <a:srcRect b="0" l="0" r="0" t="0"/>
          <a:stretch/>
        </p:blipFill>
        <p:spPr>
          <a:xfrm>
            <a:off x="6096000" y="1025587"/>
            <a:ext cx="4699958" cy="3384729"/>
          </a:xfrm>
          <a:prstGeom prst="rect">
            <a:avLst/>
          </a:prstGeom>
          <a:noFill/>
          <a:ln>
            <a:noFill/>
          </a:ln>
        </p:spPr>
      </p:pic>
      <p:sp>
        <p:nvSpPr>
          <p:cNvPr id="138" name="Google Shape;138;p7"/>
          <p:cNvSpPr txBox="1"/>
          <p:nvPr/>
        </p:nvSpPr>
        <p:spPr>
          <a:xfrm>
            <a:off x="6294408" y="4413048"/>
            <a:ext cx="5103244" cy="209288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This Plot shows the number of people who smokes or not. </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After finding out the gender wise count for males and females, I found that </a:t>
            </a:r>
            <a:r>
              <a:rPr b="0" i="0" lang="en-US" sz="1600">
                <a:solidFill>
                  <a:srgbClr val="212121"/>
                </a:solidFill>
                <a:latin typeface="Roboto"/>
                <a:ea typeface="Roboto"/>
                <a:cs typeface="Roboto"/>
                <a:sym typeface="Roboto"/>
              </a:rPr>
              <a:t>There's a total of 638 females and 809 males who smokes at least one cigarette a day.</a:t>
            </a:r>
            <a:endParaRPr/>
          </a:p>
          <a:p>
            <a:pPr indent="-285750" lvl="0" marL="285750" marR="0" rtl="0" algn="l">
              <a:spcBef>
                <a:spcPts val="0"/>
              </a:spcBef>
              <a:spcAft>
                <a:spcPts val="0"/>
              </a:spcAft>
              <a:buClr>
                <a:srgbClr val="212121"/>
              </a:buClr>
              <a:buSzPts val="1600"/>
              <a:buFont typeface="Arial"/>
              <a:buChar char="•"/>
            </a:pPr>
            <a:r>
              <a:rPr b="0" i="0" lang="en-US" sz="1600">
                <a:solidFill>
                  <a:srgbClr val="212121"/>
                </a:solidFill>
                <a:latin typeface="Roboto"/>
                <a:ea typeface="Roboto"/>
                <a:cs typeface="Roboto"/>
                <a:sym typeface="Roboto"/>
              </a:rPr>
              <a:t>Its clear that number of males who smokes are significantly higher than the female smokers</a:t>
            </a:r>
            <a:r>
              <a:rPr b="0" i="0" lang="en-US" sz="1800">
                <a:solidFill>
                  <a:srgbClr val="212121"/>
                </a:solidFill>
                <a:latin typeface="Roboto"/>
                <a:ea typeface="Roboto"/>
                <a:cs typeface="Roboto"/>
                <a:sym typeface="Roboto"/>
              </a:rPr>
              <a:t>.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2023-04-25T08:15:56Z</dcterms:created>
  <dc:creator>Anushree Kajavadekar</dc:creator>
</cp:coreProperties>
</file>