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6" r:id="rId3"/>
    <p:sldId id="277" r:id="rId4"/>
    <p:sldId id="279" r:id="rId5"/>
    <p:sldId id="280" r:id="rId6"/>
    <p:sldId id="261" r:id="rId7"/>
    <p:sldId id="262" r:id="rId8"/>
    <p:sldId id="263" r:id="rId9"/>
    <p:sldId id="257" r:id="rId10"/>
    <p:sldId id="258" r:id="rId11"/>
    <p:sldId id="259" r:id="rId12"/>
    <p:sldId id="260" r:id="rId13"/>
    <p:sldId id="264" r:id="rId14"/>
    <p:sldId id="265" r:id="rId15"/>
    <p:sldId id="266" r:id="rId16"/>
    <p:sldId id="268" r:id="rId17"/>
    <p:sldId id="269" r:id="rId18"/>
    <p:sldId id="270" r:id="rId19"/>
    <p:sldId id="271" r:id="rId20"/>
    <p:sldId id="282" r:id="rId21"/>
    <p:sldId id="272" r:id="rId22"/>
    <p:sldId id="281" r:id="rId23"/>
    <p:sldId id="273" r:id="rId24"/>
    <p:sldId id="274" r:id="rId25"/>
    <p:sldId id="275"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B5CB1-4DA3-464F-AF15-1AA642FFD7C4}" v="224" dt="2022-09-25T14:32:43.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84422" autoAdjust="0"/>
  </p:normalViewPr>
  <p:slideViewPr>
    <p:cSldViewPr snapToGrid="0">
      <p:cViewPr varScale="1">
        <p:scale>
          <a:sx n="96" d="100"/>
          <a:sy n="96" d="100"/>
        </p:scale>
        <p:origin x="57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906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66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0025" y="1643063"/>
            <a:ext cx="8512500" cy="1378744"/>
          </a:xfrm>
          <a:prstGeom prst="rect">
            <a:avLst/>
          </a:prstGeom>
          <a:noFill/>
          <a:ln>
            <a:noFill/>
          </a:ln>
          <a:effectLst>
            <a:glow rad="139700">
              <a:schemeClr val="accent2">
                <a:satMod val="175000"/>
                <a:alpha val="40000"/>
              </a:schemeClr>
            </a:glo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a:t>
            </a:r>
            <a:endParaRPr lang="en-GB" sz="3600" b="1" dirty="0">
              <a:solidFill>
                <a:schemeClr val="tx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2B7CD279-F9B4-501E-A28D-CCBF6EC06251}"/>
              </a:ext>
            </a:extLst>
          </p:cNvPr>
          <p:cNvSpPr/>
          <p:nvPr/>
        </p:nvSpPr>
        <p:spPr>
          <a:xfrm>
            <a:off x="121185" y="976465"/>
            <a:ext cx="8792789" cy="4339650"/>
          </a:xfrm>
          <a:prstGeom prst="rect">
            <a:avLst/>
          </a:prstGeom>
          <a:noFill/>
        </p:spPr>
        <p:txBody>
          <a:bodyPr wrap="square" lIns="91440" tIns="45720" rIns="91440" bIns="45720">
            <a:spAutoFit/>
          </a:bodyPr>
          <a:lstStyle/>
          <a:p>
            <a:pPr algn="ctr"/>
            <a:r>
              <a:rPr lang="en-GB" sz="4400" b="1" dirty="0">
                <a:solidFill>
                  <a:schemeClr val="tx1">
                    <a:lumMod val="75000"/>
                  </a:schemeClr>
                </a:solidFill>
                <a:latin typeface="Montserrat"/>
                <a:ea typeface="Montserrat"/>
                <a:cs typeface="Montserrat"/>
                <a:sym typeface="Montserrat"/>
              </a:rPr>
              <a:t>Hotel</a:t>
            </a:r>
            <a:r>
              <a:rPr lang="en-GB" sz="4000" b="1" dirty="0">
                <a:solidFill>
                  <a:schemeClr val="tx1">
                    <a:lumMod val="75000"/>
                  </a:schemeClr>
                </a:solidFill>
                <a:latin typeface="Montserrat"/>
                <a:ea typeface="Montserrat"/>
                <a:cs typeface="Montserrat"/>
                <a:sym typeface="Montserrat"/>
              </a:rPr>
              <a:t> </a:t>
            </a:r>
            <a:r>
              <a:rPr lang="en-GB" sz="4400" b="1" dirty="0">
                <a:solidFill>
                  <a:schemeClr val="tx1">
                    <a:lumMod val="75000"/>
                  </a:schemeClr>
                </a:solidFill>
                <a:latin typeface="Montserrat"/>
                <a:ea typeface="Montserrat"/>
                <a:cs typeface="Montserrat"/>
                <a:sym typeface="Montserrat"/>
              </a:rPr>
              <a:t>Booking</a:t>
            </a:r>
            <a:r>
              <a:rPr lang="en-GB" sz="4000" b="1" dirty="0">
                <a:solidFill>
                  <a:schemeClr val="tx1">
                    <a:lumMod val="75000"/>
                  </a:schemeClr>
                </a:solidFill>
                <a:latin typeface="Montserrat"/>
                <a:ea typeface="Montserrat"/>
                <a:cs typeface="Montserrat"/>
                <a:sym typeface="Montserrat"/>
              </a:rPr>
              <a:t> Analysis</a:t>
            </a:r>
          </a:p>
          <a:p>
            <a:pPr algn="ctr"/>
            <a:r>
              <a:rPr lang="en-GB" sz="2800" b="1" cap="none" spc="0" dirty="0">
                <a:ln w="0"/>
                <a:solidFill>
                  <a:schemeClr val="accent2">
                    <a:lumMod val="75000"/>
                    <a:lumOff val="25000"/>
                  </a:schemeClr>
                </a:solidFill>
                <a:effectLst>
                  <a:outerShdw blurRad="38100" dist="19050" dir="2700000" algn="tl" rotWithShape="0">
                    <a:schemeClr val="dk1">
                      <a:alpha val="40000"/>
                    </a:schemeClr>
                  </a:outerShdw>
                </a:effectLst>
                <a:latin typeface="Montserrat"/>
                <a:sym typeface="Montserrat"/>
              </a:rPr>
              <a:t>Team Capstone Project - 1</a:t>
            </a:r>
          </a:p>
          <a:p>
            <a:pPr algn="ctr"/>
            <a:endParaRPr lang="en-GB" sz="2800" b="1" u="sng" dirty="0">
              <a:ln w="0"/>
              <a:solidFill>
                <a:schemeClr val="accent2">
                  <a:lumMod val="75000"/>
                  <a:lumOff val="25000"/>
                </a:schemeClr>
              </a:solidFill>
              <a:effectLst>
                <a:outerShdw blurRad="38100" dist="19050" dir="2700000" algn="tl" rotWithShape="0">
                  <a:schemeClr val="dk1">
                    <a:alpha val="40000"/>
                  </a:schemeClr>
                </a:outerShdw>
              </a:effectLst>
              <a:latin typeface="Montserrat"/>
              <a:sym typeface="Montserrat"/>
            </a:endParaRPr>
          </a:p>
          <a:p>
            <a:pPr algn="ctr"/>
            <a:endParaRPr lang="en-GB" sz="2800" b="1" u="sng" dirty="0">
              <a:ln w="0"/>
              <a:solidFill>
                <a:schemeClr val="accent2">
                  <a:lumMod val="75000"/>
                  <a:lumOff val="25000"/>
                </a:schemeClr>
              </a:solidFill>
              <a:effectLst>
                <a:outerShdw blurRad="38100" dist="19050" dir="2700000" algn="tl" rotWithShape="0">
                  <a:schemeClr val="dk1">
                    <a:alpha val="40000"/>
                  </a:schemeClr>
                </a:outerShdw>
              </a:effectLst>
              <a:latin typeface="Montserrat"/>
              <a:sym typeface="Montserrat"/>
            </a:endParaRPr>
          </a:p>
          <a:p>
            <a:pPr algn="ctr"/>
            <a:r>
              <a:rPr lang="en-GB" sz="2000" b="1" u="sng" dirty="0">
                <a:ln w="0"/>
                <a:solidFill>
                  <a:schemeClr val="tx1"/>
                </a:solidFill>
                <a:effectLst>
                  <a:outerShdw blurRad="38100" dist="19050" dir="2700000" algn="tl" rotWithShape="0">
                    <a:schemeClr val="dk1">
                      <a:alpha val="40000"/>
                    </a:schemeClr>
                  </a:outerShdw>
                </a:effectLst>
                <a:latin typeface="Montserrat"/>
                <a:sym typeface="Montserrat"/>
              </a:rPr>
              <a:t>Team Members:</a:t>
            </a:r>
          </a:p>
          <a:p>
            <a:pPr algn="ctr"/>
            <a:r>
              <a:rPr lang="en-GB" sz="1800" b="1" cap="none" spc="0" dirty="0" err="1">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Anushree</a:t>
            </a:r>
            <a:r>
              <a:rPr lang="en-GB" sz="1800" b="1" cap="none" spc="0"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 V. </a:t>
            </a:r>
            <a:r>
              <a:rPr lang="en-GB" sz="1800" b="1" cap="none" spc="0" dirty="0" err="1">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Kajavadekar</a:t>
            </a:r>
            <a:endParaRPr lang="en-GB" sz="1800" b="1" cap="none" spc="0"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endParaRPr>
          </a:p>
          <a:p>
            <a:pPr algn="ctr"/>
            <a:r>
              <a:rPr lang="en-GB" sz="1800" b="1"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Anjali </a:t>
            </a:r>
            <a:r>
              <a:rPr lang="en-GB" sz="1800" b="1" dirty="0" err="1">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Kasar</a:t>
            </a:r>
            <a:endParaRPr lang="en-GB" sz="1800" b="1"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endParaRPr>
          </a:p>
          <a:p>
            <a:pPr algn="ctr"/>
            <a:r>
              <a:rPr lang="en-GB" sz="1800" b="1"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Prasanna R </a:t>
            </a:r>
            <a:r>
              <a:rPr lang="en-GB" sz="1800" b="1" dirty="0" err="1">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Kadlayyanavaramath</a:t>
            </a:r>
            <a:endParaRPr lang="en-GB" sz="1800" b="1"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endParaRPr>
          </a:p>
          <a:p>
            <a:pPr algn="ctr"/>
            <a:r>
              <a:rPr lang="en-GB" sz="1800" b="1" cap="none" spc="0" dirty="0">
                <a:ln w="0"/>
                <a:solidFill>
                  <a:schemeClr val="accent4">
                    <a:lumMod val="50000"/>
                  </a:schemeClr>
                </a:solidFill>
                <a:effectLst>
                  <a:outerShdw blurRad="38100" dist="19050" dir="2700000" algn="tl" rotWithShape="0">
                    <a:schemeClr val="dk1">
                      <a:alpha val="40000"/>
                    </a:schemeClr>
                  </a:outerShdw>
                </a:effectLst>
                <a:latin typeface="Montserrat"/>
                <a:sym typeface="Montserrat"/>
              </a:rPr>
              <a:t>Satish Patil</a:t>
            </a:r>
          </a:p>
          <a:p>
            <a:pPr algn="ctr"/>
            <a:endParaRPr lang="en-GB" sz="2800" b="1" dirty="0">
              <a:ln w="0"/>
              <a:solidFill>
                <a:schemeClr val="accent2">
                  <a:lumMod val="75000"/>
                  <a:lumOff val="25000"/>
                </a:schemeClr>
              </a:solidFill>
              <a:effectLst>
                <a:outerShdw blurRad="38100" dist="19050" dir="2700000" algn="tl" rotWithShape="0">
                  <a:schemeClr val="dk1">
                    <a:alpha val="40000"/>
                  </a:schemeClr>
                </a:outerShdw>
              </a:effectLst>
              <a:latin typeface="Montserrat"/>
              <a:sym typeface="Montserrat"/>
            </a:endParaRPr>
          </a:p>
          <a:p>
            <a:pPr algn="ctr"/>
            <a:endParaRPr lang="en-GB" sz="2800" b="1" dirty="0">
              <a:ln w="0"/>
              <a:solidFill>
                <a:schemeClr val="accent2">
                  <a:lumMod val="75000"/>
                  <a:lumOff val="25000"/>
                </a:schemeClr>
              </a:solidFill>
              <a:effectLst>
                <a:outerShdw blurRad="38100" dist="19050" dir="2700000" algn="tl" rotWithShape="0">
                  <a:schemeClr val="dk1">
                    <a:alpha val="40000"/>
                  </a:schemeClr>
                </a:outerShdw>
              </a:effectLst>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2B49-3B7E-529A-507F-4F8E843EA28D}"/>
              </a:ext>
            </a:extLst>
          </p:cNvPr>
          <p:cNvSpPr>
            <a:spLocks noGrp="1"/>
          </p:cNvSpPr>
          <p:nvPr>
            <p:ph type="title"/>
          </p:nvPr>
        </p:nvSpPr>
        <p:spPr>
          <a:xfrm>
            <a:off x="311700" y="288275"/>
            <a:ext cx="8520600" cy="572700"/>
          </a:xfrm>
        </p:spPr>
        <p:txBody>
          <a:bodyPr/>
          <a:lstStyle/>
          <a:p>
            <a:r>
              <a:rPr lang="en-US" b="1" i="0" dirty="0">
                <a:solidFill>
                  <a:srgbClr val="24292F"/>
                </a:solidFill>
                <a:effectLst/>
                <a:latin typeface="-apple-system"/>
              </a:rPr>
              <a:t>       </a:t>
            </a:r>
            <a:r>
              <a:rPr lang="en-US" i="0" dirty="0">
                <a:solidFill>
                  <a:schemeClr val="tx2">
                    <a:lumMod val="50000"/>
                  </a:schemeClr>
                </a:solidFill>
                <a:effectLst/>
                <a:latin typeface="+mj-lt"/>
              </a:rPr>
              <a:t>Problem with Cancellations</a:t>
            </a:r>
            <a:br>
              <a:rPr lang="en-US" b="1" i="0" dirty="0">
                <a:solidFill>
                  <a:srgbClr val="24292F"/>
                </a:solidFill>
                <a:effectLst/>
                <a:latin typeface="-apple-system"/>
              </a:rPr>
            </a:br>
            <a:endParaRPr lang="en-US" dirty="0"/>
          </a:p>
        </p:txBody>
      </p:sp>
      <p:sp>
        <p:nvSpPr>
          <p:cNvPr id="3" name="Text Placeholder 2">
            <a:extLst>
              <a:ext uri="{FF2B5EF4-FFF2-40B4-BE49-F238E27FC236}">
                <a16:creationId xmlns:a16="http://schemas.microsoft.com/office/drawing/2014/main" id="{04488154-00F6-89D1-DB6E-05156B468B54}"/>
              </a:ext>
            </a:extLst>
          </p:cNvPr>
          <p:cNvSpPr>
            <a:spLocks noGrp="1"/>
          </p:cNvSpPr>
          <p:nvPr>
            <p:ph type="body" idx="1"/>
          </p:nvPr>
        </p:nvSpPr>
        <p:spPr>
          <a:xfrm>
            <a:off x="695569" y="1138188"/>
            <a:ext cx="7884076" cy="3416400"/>
          </a:xfrm>
        </p:spPr>
        <p:txBody>
          <a:bodyPr/>
          <a:lstStyle/>
          <a:p>
            <a:pPr algn="l">
              <a:buClr>
                <a:schemeClr val="accent2"/>
              </a:buClr>
              <a:buFont typeface="Wingdings" panose="05000000000000000000" pitchFamily="2" charset="2"/>
              <a:buChar char="§"/>
            </a:pPr>
            <a:r>
              <a:rPr lang="en-US" b="0" i="0" dirty="0">
                <a:solidFill>
                  <a:schemeClr val="accent2"/>
                </a:solidFill>
                <a:effectLst/>
                <a:latin typeface="-apple-system"/>
              </a:rPr>
              <a:t>Customer accustomed to free cancellation policies</a:t>
            </a:r>
          </a:p>
          <a:p>
            <a:pPr algn="l">
              <a:buClr>
                <a:schemeClr val="accent2"/>
              </a:buClr>
              <a:buFont typeface="Wingdings" panose="05000000000000000000" pitchFamily="2" charset="2"/>
              <a:buChar char="§"/>
            </a:pPr>
            <a:r>
              <a:rPr lang="en-US" b="0" i="0" dirty="0">
                <a:solidFill>
                  <a:schemeClr val="accent2"/>
                </a:solidFill>
                <a:effectLst/>
                <a:latin typeface="-apple-system"/>
              </a:rPr>
              <a:t>Operational Problems</a:t>
            </a:r>
          </a:p>
          <a:p>
            <a:pPr algn="l">
              <a:buClr>
                <a:schemeClr val="accent2"/>
              </a:buClr>
              <a:buFont typeface="Wingdings" panose="05000000000000000000" pitchFamily="2" charset="2"/>
              <a:buChar char="§"/>
            </a:pPr>
            <a:r>
              <a:rPr lang="en-US" b="0" i="0" dirty="0">
                <a:solidFill>
                  <a:schemeClr val="accent2"/>
                </a:solidFill>
                <a:effectLst/>
                <a:latin typeface="-apple-system"/>
              </a:rPr>
              <a:t>Non accurate forecast</a:t>
            </a:r>
          </a:p>
          <a:p>
            <a:pPr algn="l">
              <a:buClr>
                <a:schemeClr val="accent2"/>
              </a:buClr>
              <a:buFont typeface="Wingdings" panose="05000000000000000000" pitchFamily="2" charset="2"/>
              <a:buChar char="§"/>
            </a:pPr>
            <a:r>
              <a:rPr lang="en-US" b="0" i="0" dirty="0">
                <a:solidFill>
                  <a:schemeClr val="accent2"/>
                </a:solidFill>
                <a:effectLst/>
                <a:latin typeface="-apple-system"/>
              </a:rPr>
              <a:t>Non-optimized Occupancy</a:t>
            </a:r>
          </a:p>
          <a:p>
            <a:pPr algn="l">
              <a:buClr>
                <a:schemeClr val="accent2"/>
              </a:buClr>
              <a:buFont typeface="Wingdings" panose="05000000000000000000" pitchFamily="2" charset="2"/>
              <a:buChar char="§"/>
            </a:pPr>
            <a:r>
              <a:rPr lang="en-US" b="0" i="0" dirty="0">
                <a:solidFill>
                  <a:schemeClr val="accent2"/>
                </a:solidFill>
                <a:effectLst/>
                <a:latin typeface="-apple-system"/>
              </a:rPr>
              <a:t>Poor Management</a:t>
            </a:r>
          </a:p>
          <a:p>
            <a:pPr algn="l">
              <a:buClr>
                <a:schemeClr val="accent2"/>
              </a:buClr>
              <a:buFont typeface="Wingdings" panose="05000000000000000000" pitchFamily="2" charset="2"/>
              <a:buChar char="§"/>
            </a:pPr>
            <a:r>
              <a:rPr lang="en-US" b="0" i="0" dirty="0">
                <a:solidFill>
                  <a:schemeClr val="accent2"/>
                </a:solidFill>
                <a:effectLst/>
                <a:latin typeface="-apple-system"/>
              </a:rPr>
              <a:t>Revenue Loss</a:t>
            </a:r>
          </a:p>
          <a:p>
            <a:pPr algn="l">
              <a:buClr>
                <a:schemeClr val="accent2"/>
              </a:buClr>
              <a:buFont typeface="Wingdings" panose="05000000000000000000" pitchFamily="2" charset="2"/>
              <a:buChar char="§"/>
            </a:pPr>
            <a:endParaRPr lang="en-US" dirty="0">
              <a:solidFill>
                <a:schemeClr val="accent2"/>
              </a:solidFill>
              <a:latin typeface="-apple-system"/>
            </a:endParaRPr>
          </a:p>
          <a:p>
            <a:pPr marL="114300" indent="0" algn="l">
              <a:buClr>
                <a:schemeClr val="accent2"/>
              </a:buClr>
              <a:buNone/>
            </a:pPr>
            <a:r>
              <a:rPr lang="en-US" b="1" i="0" dirty="0">
                <a:solidFill>
                  <a:srgbClr val="24292F"/>
                </a:solidFill>
                <a:effectLst/>
                <a:latin typeface="-apple-system"/>
              </a:rPr>
              <a:t>Approach</a:t>
            </a:r>
            <a:r>
              <a:rPr lang="en-US" b="0" i="0" dirty="0">
                <a:solidFill>
                  <a:srgbClr val="24292F"/>
                </a:solidFill>
                <a:effectLst/>
                <a:latin typeface="-apple-system"/>
              </a:rPr>
              <a:t>: In order to fight the negative impact of cancellations, hotels need to be able to identify which bookings are likely to be cancelled.</a:t>
            </a:r>
            <a:endParaRPr lang="en-US" b="0" i="0" dirty="0">
              <a:solidFill>
                <a:schemeClr val="accent2"/>
              </a:solidFill>
              <a:effectLst/>
              <a:latin typeface="-apple-system"/>
            </a:endParaRPr>
          </a:p>
          <a:p>
            <a:endParaRPr lang="en-US" dirty="0"/>
          </a:p>
        </p:txBody>
      </p:sp>
    </p:spTree>
    <p:extLst>
      <p:ext uri="{BB962C8B-B14F-4D97-AF65-F5344CB8AC3E}">
        <p14:creationId xmlns:p14="http://schemas.microsoft.com/office/powerpoint/2010/main" val="178273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41A390-81BA-D4D9-FF38-6C3005DBF298}"/>
              </a:ext>
            </a:extLst>
          </p:cNvPr>
          <p:cNvSpPr txBox="1"/>
          <p:nvPr/>
        </p:nvSpPr>
        <p:spPr>
          <a:xfrm>
            <a:off x="1457325" y="181868"/>
            <a:ext cx="4157663" cy="523220"/>
          </a:xfrm>
          <a:prstGeom prst="rect">
            <a:avLst/>
          </a:prstGeom>
          <a:noFill/>
        </p:spPr>
        <p:txBody>
          <a:bodyPr wrap="square">
            <a:spAutoFit/>
          </a:bodyPr>
          <a:lstStyle/>
          <a:p>
            <a:pPr algn="l"/>
            <a:r>
              <a:rPr lang="en-US" b="0" i="0" dirty="0">
                <a:solidFill>
                  <a:srgbClr val="212121"/>
                </a:solidFill>
                <a:effectLst/>
                <a:latin typeface="Roboto" panose="020B0604020202020204" pitchFamily="2" charset="0"/>
              </a:rPr>
              <a:t> </a:t>
            </a:r>
            <a:r>
              <a:rPr lang="en-US" sz="2800" dirty="0">
                <a:solidFill>
                  <a:schemeClr val="tx2">
                    <a:lumMod val="50000"/>
                  </a:schemeClr>
                </a:solidFill>
                <a:latin typeface="Roboto" panose="020B0604020202020204" pitchFamily="2" charset="0"/>
              </a:rPr>
              <a:t>B</a:t>
            </a:r>
            <a:r>
              <a:rPr lang="en-US" sz="2800" b="0" i="0" dirty="0">
                <a:solidFill>
                  <a:schemeClr val="tx2">
                    <a:lumMod val="50000"/>
                  </a:schemeClr>
                </a:solidFill>
                <a:effectLst/>
                <a:latin typeface="Roboto" panose="020B0604020202020204" pitchFamily="2" charset="0"/>
              </a:rPr>
              <a:t>usiest year and month</a:t>
            </a:r>
          </a:p>
        </p:txBody>
      </p:sp>
      <p:pic>
        <p:nvPicPr>
          <p:cNvPr id="2050" name="Picture 2">
            <a:extLst>
              <a:ext uri="{FF2B5EF4-FFF2-40B4-BE49-F238E27FC236}">
                <a16:creationId xmlns:a16="http://schemas.microsoft.com/office/drawing/2014/main" id="{68FD7541-E51A-36CF-654F-8FFCA7C67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6" y="1429761"/>
            <a:ext cx="3893343" cy="2043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1B815E-03E2-E6D0-FCEC-0A38682A69EE}"/>
              </a:ext>
            </a:extLst>
          </p:cNvPr>
          <p:cNvSpPr txBox="1"/>
          <p:nvPr/>
        </p:nvSpPr>
        <p:spPr>
          <a:xfrm>
            <a:off x="835819" y="838199"/>
            <a:ext cx="2250281" cy="400110"/>
          </a:xfrm>
          <a:prstGeom prst="rect">
            <a:avLst/>
          </a:prstGeom>
          <a:noFill/>
        </p:spPr>
        <p:txBody>
          <a:bodyPr wrap="square" rtlCol="0">
            <a:spAutoFit/>
          </a:bodyPr>
          <a:lstStyle/>
          <a:p>
            <a:r>
              <a:rPr lang="en-US" sz="2000" dirty="0">
                <a:solidFill>
                  <a:schemeClr val="tx1">
                    <a:lumMod val="75000"/>
                  </a:schemeClr>
                </a:solidFill>
              </a:rPr>
              <a:t>Busiest Year </a:t>
            </a:r>
          </a:p>
        </p:txBody>
      </p:sp>
      <p:sp>
        <p:nvSpPr>
          <p:cNvPr id="5" name="TextBox 4">
            <a:extLst>
              <a:ext uri="{FF2B5EF4-FFF2-40B4-BE49-F238E27FC236}">
                <a16:creationId xmlns:a16="http://schemas.microsoft.com/office/drawing/2014/main" id="{ED2BFDE0-DE0D-5F4D-B312-3E6752288B4C}"/>
              </a:ext>
            </a:extLst>
          </p:cNvPr>
          <p:cNvSpPr txBox="1"/>
          <p:nvPr/>
        </p:nvSpPr>
        <p:spPr>
          <a:xfrm>
            <a:off x="521496" y="3664506"/>
            <a:ext cx="4814885" cy="1169551"/>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212121"/>
                </a:solidFill>
                <a:effectLst/>
                <a:latin typeface="Roboto" panose="02000000000000000000" pitchFamily="2" charset="0"/>
              </a:rPr>
              <a:t>Dataset contains booking data of 3 different years(2017,2016,2015)</a:t>
            </a:r>
          </a:p>
          <a:p>
            <a:pPr marL="285750" indent="-285750" algn="l">
              <a:buFont typeface="Wingdings" panose="05000000000000000000" pitchFamily="2" charset="2"/>
              <a:buChar char="§"/>
            </a:pPr>
            <a:endParaRPr lang="en-US" dirty="0">
              <a:solidFill>
                <a:srgbClr val="212121"/>
              </a:solidFill>
              <a:latin typeface="Roboto" panose="02000000000000000000" pitchFamily="2" charset="0"/>
            </a:endParaRPr>
          </a:p>
          <a:p>
            <a:pPr marL="285750" indent="-285750" algn="l">
              <a:buFont typeface="Wingdings" panose="05000000000000000000" pitchFamily="2" charset="2"/>
              <a:buChar char="§"/>
            </a:pPr>
            <a:r>
              <a:rPr lang="en-US" b="0" i="0" dirty="0">
                <a:solidFill>
                  <a:srgbClr val="212121"/>
                </a:solidFill>
                <a:effectLst/>
                <a:latin typeface="Roboto" panose="02000000000000000000" pitchFamily="2" charset="0"/>
              </a:rPr>
              <a:t> We can see from the data that maximum booking took place in 2016 and 2015 has the  least bookings.</a:t>
            </a:r>
          </a:p>
        </p:txBody>
      </p:sp>
      <p:pic>
        <p:nvPicPr>
          <p:cNvPr id="2052" name="Picture 4">
            <a:extLst>
              <a:ext uri="{FF2B5EF4-FFF2-40B4-BE49-F238E27FC236}">
                <a16:creationId xmlns:a16="http://schemas.microsoft.com/office/drawing/2014/main" id="{B3DD77A8-AF1B-2D2C-AEC6-5C91E38DC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371599"/>
            <a:ext cx="3119438" cy="2557463"/>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C5C74-8F24-20DF-FCAC-71C30C312085}"/>
              </a:ext>
            </a:extLst>
          </p:cNvPr>
          <p:cNvSpPr txBox="1"/>
          <p:nvPr/>
        </p:nvSpPr>
        <p:spPr>
          <a:xfrm>
            <a:off x="1807369" y="500063"/>
            <a:ext cx="3014662" cy="523220"/>
          </a:xfrm>
          <a:prstGeom prst="rect">
            <a:avLst/>
          </a:prstGeom>
          <a:noFill/>
        </p:spPr>
        <p:txBody>
          <a:bodyPr wrap="square" rtlCol="0">
            <a:spAutoFit/>
          </a:bodyPr>
          <a:lstStyle/>
          <a:p>
            <a:r>
              <a:rPr lang="en-US" sz="2800" dirty="0">
                <a:solidFill>
                  <a:schemeClr val="tx1">
                    <a:lumMod val="75000"/>
                  </a:schemeClr>
                </a:solidFill>
              </a:rPr>
              <a:t>Busiest Month</a:t>
            </a:r>
          </a:p>
        </p:txBody>
      </p:sp>
      <p:pic>
        <p:nvPicPr>
          <p:cNvPr id="3074" name="Picture 2">
            <a:extLst>
              <a:ext uri="{FF2B5EF4-FFF2-40B4-BE49-F238E27FC236}">
                <a16:creationId xmlns:a16="http://schemas.microsoft.com/office/drawing/2014/main" id="{0E52F733-B37F-9469-8431-947F73672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185863"/>
            <a:ext cx="4429125" cy="32432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6B57F7-1991-089F-53D2-2C5E90BABC83}"/>
              </a:ext>
            </a:extLst>
          </p:cNvPr>
          <p:cNvSpPr txBox="1"/>
          <p:nvPr/>
        </p:nvSpPr>
        <p:spPr>
          <a:xfrm>
            <a:off x="5472114" y="1485901"/>
            <a:ext cx="2978944" cy="2462213"/>
          </a:xfrm>
          <a:prstGeom prst="rect">
            <a:avLst/>
          </a:prstGeom>
          <a:noFill/>
        </p:spPr>
        <p:txBody>
          <a:bodyPr wrap="square" rtlCol="0">
            <a:spAutoFit/>
          </a:bodyPr>
          <a:lstStyle/>
          <a:p>
            <a:pPr marL="285750" indent="-285750">
              <a:buFont typeface="Wingdings" panose="05000000000000000000" pitchFamily="2" charset="2"/>
              <a:buChar char="§"/>
            </a:pPr>
            <a:r>
              <a:rPr lang="en-US" dirty="0"/>
              <a:t>From the plot above, we can see July and August are the busiest months for both the City and Resort Hotels whereas January is month with least bookings.</a:t>
            </a:r>
          </a:p>
          <a:p>
            <a:endParaRPr lang="en-US" dirty="0"/>
          </a:p>
          <a:p>
            <a:pPr marL="285750" indent="-285750">
              <a:buFont typeface="Wingdings" panose="05000000000000000000" pitchFamily="2" charset="2"/>
              <a:buChar char="§"/>
            </a:pPr>
            <a:r>
              <a:rPr lang="en-US" dirty="0"/>
              <a:t>Hotel management need to apply some strategies to improve the rate of bookings for the least busy months.</a:t>
            </a:r>
          </a:p>
        </p:txBody>
      </p:sp>
    </p:spTree>
    <p:extLst>
      <p:ext uri="{BB962C8B-B14F-4D97-AF65-F5344CB8AC3E}">
        <p14:creationId xmlns:p14="http://schemas.microsoft.com/office/powerpoint/2010/main" val="239055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68B25-4267-8315-D17D-AC570A4C2BB2}"/>
              </a:ext>
            </a:extLst>
          </p:cNvPr>
          <p:cNvSpPr txBox="1"/>
          <p:nvPr/>
        </p:nvSpPr>
        <p:spPr>
          <a:xfrm>
            <a:off x="778669" y="302746"/>
            <a:ext cx="457200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CC0000"/>
                </a:solidFill>
                <a:effectLst/>
                <a:uLnTx/>
                <a:uFillTx/>
                <a:latin typeface="Roboto" panose="02000000000000000000" pitchFamily="2" charset="0"/>
                <a:cs typeface="Arial"/>
                <a:sym typeface="Arial"/>
              </a:rPr>
              <a:t>Mode of booking: </a:t>
            </a:r>
            <a:endParaRPr lang="en-US" dirty="0"/>
          </a:p>
        </p:txBody>
      </p:sp>
      <p:pic>
        <p:nvPicPr>
          <p:cNvPr id="4" name="Picture 3">
            <a:extLst>
              <a:ext uri="{FF2B5EF4-FFF2-40B4-BE49-F238E27FC236}">
                <a16:creationId xmlns:a16="http://schemas.microsoft.com/office/drawing/2014/main" id="{148A428B-C9AC-2491-9909-680FADBB5094}"/>
              </a:ext>
            </a:extLst>
          </p:cNvPr>
          <p:cNvPicPr>
            <a:picLocks noChangeAspect="1"/>
          </p:cNvPicPr>
          <p:nvPr/>
        </p:nvPicPr>
        <p:blipFill>
          <a:blip r:embed="rId3"/>
          <a:stretch>
            <a:fillRect/>
          </a:stretch>
        </p:blipFill>
        <p:spPr>
          <a:xfrm>
            <a:off x="364331" y="1078706"/>
            <a:ext cx="3986213" cy="3143250"/>
          </a:xfrm>
          <a:prstGeom prst="rect">
            <a:avLst/>
          </a:prstGeom>
        </p:spPr>
      </p:pic>
      <p:sp>
        <p:nvSpPr>
          <p:cNvPr id="6" name="TextBox 5">
            <a:extLst>
              <a:ext uri="{FF2B5EF4-FFF2-40B4-BE49-F238E27FC236}">
                <a16:creationId xmlns:a16="http://schemas.microsoft.com/office/drawing/2014/main" id="{F46FACBB-78AC-351D-03A8-20B36764B69E}"/>
              </a:ext>
            </a:extLst>
          </p:cNvPr>
          <p:cNvSpPr txBox="1"/>
          <p:nvPr/>
        </p:nvSpPr>
        <p:spPr>
          <a:xfrm>
            <a:off x="4207669" y="1257321"/>
            <a:ext cx="4572000" cy="2057358"/>
          </a:xfrm>
          <a:prstGeom prst="rect">
            <a:avLst/>
          </a:prstGeom>
          <a:noFill/>
        </p:spPr>
        <p:txBody>
          <a:bodyPr wrap="square">
            <a:spAutoFit/>
          </a:bodyPr>
          <a:lstStyle/>
          <a:p>
            <a:pPr marL="457200" marR="0" lvl="0" indent="-317500" algn="l" defTabSz="914400" rtl="0" eaLnBrk="1" fontAlgn="auto" latinLnBrk="0" hangingPunct="1">
              <a:lnSpc>
                <a:spcPct val="115000"/>
              </a:lnSpc>
              <a:spcBef>
                <a:spcPts val="0"/>
              </a:spcBef>
              <a:spcAft>
                <a:spcPts val="0"/>
              </a:spcAft>
              <a:buClrTx/>
              <a:buSzPts val="1400"/>
              <a:buFont typeface="Wingdings" panose="05000000000000000000" pitchFamily="2" charset="2"/>
              <a:buChar char="v"/>
              <a:tabLst/>
              <a:defRPr/>
            </a:pPr>
            <a:endParaRPr kumimoji="0" lang="en-US" sz="14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endParaRPr>
          </a:p>
          <a:p>
            <a:pPr marL="457200" marR="0" lvl="0" indent="-317500" algn="l" defTabSz="914400" rtl="0" eaLnBrk="1" fontAlgn="auto" latinLnBrk="0" hangingPunct="1">
              <a:lnSpc>
                <a:spcPct val="115000"/>
              </a:lnSpc>
              <a:spcBef>
                <a:spcPts val="0"/>
              </a:spcBef>
              <a:spcAft>
                <a:spcPts val="0"/>
              </a:spcAft>
              <a:buClrTx/>
              <a:buSzPts val="1400"/>
              <a:buFont typeface="Wingdings" panose="05000000000000000000" pitchFamily="2" charset="2"/>
              <a:buChar char="v"/>
              <a:tabLst/>
              <a:defRPr/>
            </a:pPr>
            <a:endParaRPr kumimoji="0" lang="en-US" sz="14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endParaRPr>
          </a:p>
          <a:p>
            <a:pPr marL="457200" marR="0" lvl="0" indent="-317500" algn="l" defTabSz="914400" rtl="0" eaLnBrk="1" fontAlgn="auto" latinLnBrk="0" hangingPunct="1">
              <a:lnSpc>
                <a:spcPct val="115000"/>
              </a:lnSpc>
              <a:spcBef>
                <a:spcPts val="0"/>
              </a:spcBef>
              <a:spcAft>
                <a:spcPts val="0"/>
              </a:spcAft>
              <a:buClrTx/>
              <a:buSzPts val="1400"/>
              <a:buFont typeface="Wingdings" panose="05000000000000000000" pitchFamily="2" charset="2"/>
              <a:buChar char="§"/>
              <a:tabLst/>
              <a:defRPr/>
            </a:pPr>
            <a:r>
              <a:rPr kumimoji="0" lang="en-US" sz="14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Over half of the bookings made by online TA mode.</a:t>
            </a:r>
          </a:p>
          <a:p>
            <a:pPr marL="457200" marR="0" lvl="0" indent="-317500" algn="l" defTabSz="914400" rtl="0" eaLnBrk="1" fontAlgn="auto" latinLnBrk="0" hangingPunct="1">
              <a:lnSpc>
                <a:spcPct val="115000"/>
              </a:lnSpc>
              <a:spcBef>
                <a:spcPts val="0"/>
              </a:spcBef>
              <a:spcAft>
                <a:spcPts val="0"/>
              </a:spcAft>
              <a:buClrTx/>
              <a:buSzPts val="1400"/>
              <a:buFont typeface="Wingdings" panose="05000000000000000000" pitchFamily="2" charset="2"/>
              <a:buChar char="§"/>
              <a:tabLst/>
              <a:defRPr/>
            </a:pPr>
            <a:endParaRPr kumimoji="0" lang="en-US" sz="14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endParaRPr>
          </a:p>
          <a:p>
            <a:pPr marL="457200" marR="0" lvl="0" indent="-317500" algn="l" defTabSz="914400" rtl="0" eaLnBrk="1" fontAlgn="auto" latinLnBrk="0" hangingPunct="1">
              <a:lnSpc>
                <a:spcPct val="115000"/>
              </a:lnSpc>
              <a:spcBef>
                <a:spcPts val="0"/>
              </a:spcBef>
              <a:spcAft>
                <a:spcPts val="0"/>
              </a:spcAft>
              <a:buClrTx/>
              <a:buSzPts val="1400"/>
              <a:buFont typeface="Wingdings" panose="05000000000000000000" pitchFamily="2" charset="2"/>
              <a:buChar char="§"/>
              <a:tabLst/>
              <a:defRPr/>
            </a:pPr>
            <a:r>
              <a:rPr kumimoji="0" lang="en-US" sz="14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Here, 70% of booking done using three methods are: Online, Offline and groups compared to direct and other agents booking.</a:t>
            </a:r>
          </a:p>
        </p:txBody>
      </p:sp>
    </p:spTree>
    <p:extLst>
      <p:ext uri="{BB962C8B-B14F-4D97-AF65-F5344CB8AC3E}">
        <p14:creationId xmlns:p14="http://schemas.microsoft.com/office/powerpoint/2010/main" val="340676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E8720-A1E3-5ADC-05B9-60297C31B9FE}"/>
              </a:ext>
            </a:extLst>
          </p:cNvPr>
          <p:cNvPicPr>
            <a:picLocks noChangeAspect="1"/>
          </p:cNvPicPr>
          <p:nvPr/>
        </p:nvPicPr>
        <p:blipFill>
          <a:blip r:embed="rId2"/>
          <a:stretch>
            <a:fillRect/>
          </a:stretch>
        </p:blipFill>
        <p:spPr>
          <a:xfrm>
            <a:off x="255658" y="1752961"/>
            <a:ext cx="4316342" cy="2651990"/>
          </a:xfrm>
          <a:prstGeom prst="rect">
            <a:avLst/>
          </a:prstGeom>
        </p:spPr>
      </p:pic>
      <p:pic>
        <p:nvPicPr>
          <p:cNvPr id="3" name="Picture 2">
            <a:extLst>
              <a:ext uri="{FF2B5EF4-FFF2-40B4-BE49-F238E27FC236}">
                <a16:creationId xmlns:a16="http://schemas.microsoft.com/office/drawing/2014/main" id="{7A514F3A-8D44-538E-D237-DCE54175C79B}"/>
              </a:ext>
            </a:extLst>
          </p:cNvPr>
          <p:cNvPicPr>
            <a:picLocks noChangeAspect="1"/>
          </p:cNvPicPr>
          <p:nvPr/>
        </p:nvPicPr>
        <p:blipFill>
          <a:blip r:embed="rId3"/>
          <a:stretch>
            <a:fillRect/>
          </a:stretch>
        </p:blipFill>
        <p:spPr>
          <a:xfrm>
            <a:off x="4572000" y="1588841"/>
            <a:ext cx="4261473" cy="2737341"/>
          </a:xfrm>
          <a:prstGeom prst="rect">
            <a:avLst/>
          </a:prstGeom>
        </p:spPr>
      </p:pic>
      <p:sp>
        <p:nvSpPr>
          <p:cNvPr id="4" name="TextBox 3">
            <a:extLst>
              <a:ext uri="{FF2B5EF4-FFF2-40B4-BE49-F238E27FC236}">
                <a16:creationId xmlns:a16="http://schemas.microsoft.com/office/drawing/2014/main" id="{24098A8E-4CE5-05BB-9F62-3F93393ADF7D}"/>
              </a:ext>
            </a:extLst>
          </p:cNvPr>
          <p:cNvSpPr txBox="1"/>
          <p:nvPr/>
        </p:nvSpPr>
        <p:spPr>
          <a:xfrm>
            <a:off x="742949" y="340264"/>
            <a:ext cx="7000875" cy="954107"/>
          </a:xfrm>
          <a:prstGeom prst="rect">
            <a:avLst/>
          </a:prstGeom>
          <a:noFill/>
        </p:spPr>
        <p:txBody>
          <a:bodyPr wrap="square" rtlCol="0">
            <a:spAutoFit/>
          </a:bodyPr>
          <a:lstStyle/>
          <a:p>
            <a:r>
              <a:rPr kumimoji="0" lang="en-US" sz="2800" b="0" i="0" u="none" strike="noStrike" kern="0" cap="none" spc="0" normalizeH="0" baseline="0" noProof="0" dirty="0">
                <a:ln>
                  <a:noFill/>
                </a:ln>
                <a:solidFill>
                  <a:schemeClr val="tx1"/>
                </a:solidFill>
                <a:effectLst/>
                <a:uLnTx/>
                <a:uFillTx/>
                <a:latin typeface="Roboto" panose="02000000000000000000" pitchFamily="2" charset="0"/>
                <a:cs typeface="Arial"/>
                <a:sym typeface="Arial"/>
              </a:rPr>
              <a:t>Comparing stays in weeknights, weekend nights and total nights in hotel:</a:t>
            </a:r>
            <a:endParaRPr lang="en-US" dirty="0">
              <a:solidFill>
                <a:schemeClr val="tx1"/>
              </a:solidFill>
            </a:endParaRPr>
          </a:p>
        </p:txBody>
      </p:sp>
    </p:spTree>
    <p:extLst>
      <p:ext uri="{BB962C8B-B14F-4D97-AF65-F5344CB8AC3E}">
        <p14:creationId xmlns:p14="http://schemas.microsoft.com/office/powerpoint/2010/main" val="211018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20F741-2F43-57F1-EC5F-8439D8089898}"/>
              </a:ext>
            </a:extLst>
          </p:cNvPr>
          <p:cNvPicPr>
            <a:picLocks noChangeAspect="1"/>
          </p:cNvPicPr>
          <p:nvPr/>
        </p:nvPicPr>
        <p:blipFill>
          <a:blip r:embed="rId2"/>
          <a:stretch>
            <a:fillRect/>
          </a:stretch>
        </p:blipFill>
        <p:spPr>
          <a:xfrm>
            <a:off x="602713" y="1654163"/>
            <a:ext cx="7267062" cy="3206774"/>
          </a:xfrm>
          <a:prstGeom prst="rect">
            <a:avLst/>
          </a:prstGeom>
        </p:spPr>
      </p:pic>
      <p:sp>
        <p:nvSpPr>
          <p:cNvPr id="4" name="TextBox 3">
            <a:extLst>
              <a:ext uri="{FF2B5EF4-FFF2-40B4-BE49-F238E27FC236}">
                <a16:creationId xmlns:a16="http://schemas.microsoft.com/office/drawing/2014/main" id="{C15A58C2-81F4-7A1C-FA1F-7E5911F355F1}"/>
              </a:ext>
            </a:extLst>
          </p:cNvPr>
          <p:cNvSpPr txBox="1"/>
          <p:nvPr/>
        </p:nvSpPr>
        <p:spPr>
          <a:xfrm>
            <a:off x="1400174" y="528043"/>
            <a:ext cx="5779294" cy="954107"/>
          </a:xfrm>
          <a:prstGeom prst="rect">
            <a:avLst/>
          </a:prstGeom>
          <a:noFill/>
        </p:spPr>
        <p:txBody>
          <a:bodyPr wrap="square">
            <a:spAutoFit/>
          </a:bodyPr>
          <a:lstStyle/>
          <a:p>
            <a:r>
              <a:rPr kumimoji="0" lang="en-US" sz="2800" b="0" i="0" u="none" strike="noStrike" kern="0" cap="none" spc="0" normalizeH="0" baseline="0" noProof="0" dirty="0">
                <a:ln>
                  <a:noFill/>
                </a:ln>
                <a:solidFill>
                  <a:srgbClr val="CC0000"/>
                </a:solidFill>
                <a:effectLst/>
                <a:uLnTx/>
                <a:uFillTx/>
                <a:latin typeface="Arial"/>
                <a:cs typeface="Arial"/>
                <a:sym typeface="Arial"/>
              </a:rPr>
              <a:t>Total Nights stayed in Hotel:</a:t>
            </a:r>
            <a:br>
              <a:rPr kumimoji="0" lang="en-US" sz="2800" b="0" i="0" u="none" strike="noStrike" kern="0" cap="none" spc="0" normalizeH="0" baseline="0" noProof="0" dirty="0">
                <a:ln>
                  <a:noFill/>
                </a:ln>
                <a:solidFill>
                  <a:srgbClr val="CC0000"/>
                </a:solidFill>
                <a:effectLst/>
                <a:uLnTx/>
                <a:uFillTx/>
                <a:latin typeface="Arial"/>
                <a:cs typeface="Arial"/>
                <a:sym typeface="Arial"/>
              </a:rPr>
            </a:br>
            <a:endParaRPr lang="en-US" sz="2800" dirty="0"/>
          </a:p>
        </p:txBody>
      </p:sp>
    </p:spTree>
    <p:extLst>
      <p:ext uri="{BB962C8B-B14F-4D97-AF65-F5344CB8AC3E}">
        <p14:creationId xmlns:p14="http://schemas.microsoft.com/office/powerpoint/2010/main" val="354868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2767DA-C40E-A230-1F88-46BDF1FC3B8B}"/>
              </a:ext>
            </a:extLst>
          </p:cNvPr>
          <p:cNvPicPr>
            <a:picLocks noChangeAspect="1"/>
          </p:cNvPicPr>
          <p:nvPr/>
        </p:nvPicPr>
        <p:blipFill>
          <a:blip r:embed="rId2"/>
          <a:stretch>
            <a:fillRect/>
          </a:stretch>
        </p:blipFill>
        <p:spPr>
          <a:xfrm>
            <a:off x="546124" y="1028469"/>
            <a:ext cx="7523116" cy="2750576"/>
          </a:xfrm>
          <a:prstGeom prst="rect">
            <a:avLst/>
          </a:prstGeom>
        </p:spPr>
      </p:pic>
      <p:sp>
        <p:nvSpPr>
          <p:cNvPr id="4" name="TextBox 3">
            <a:extLst>
              <a:ext uri="{FF2B5EF4-FFF2-40B4-BE49-F238E27FC236}">
                <a16:creationId xmlns:a16="http://schemas.microsoft.com/office/drawing/2014/main" id="{C92947FD-1A4E-0B0D-22D2-50990DAE8D15}"/>
              </a:ext>
            </a:extLst>
          </p:cNvPr>
          <p:cNvSpPr txBox="1"/>
          <p:nvPr/>
        </p:nvSpPr>
        <p:spPr>
          <a:xfrm>
            <a:off x="1464469" y="357157"/>
            <a:ext cx="5557837"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CC0000"/>
                </a:solidFill>
                <a:effectLst/>
                <a:uLnTx/>
                <a:uFillTx/>
                <a:latin typeface="Roboto" panose="02000000000000000000" pitchFamily="2" charset="0"/>
                <a:cs typeface="Arial"/>
                <a:sym typeface="Arial"/>
              </a:rPr>
              <a:t>Average daily rate(</a:t>
            </a:r>
            <a:r>
              <a:rPr kumimoji="0" lang="en-US" sz="2800" b="0" i="0" u="none" strike="noStrike" kern="0" cap="none" spc="0" normalizeH="0" baseline="0" noProof="0" dirty="0" err="1">
                <a:ln>
                  <a:noFill/>
                </a:ln>
                <a:solidFill>
                  <a:srgbClr val="CC0000"/>
                </a:solidFill>
                <a:effectLst/>
                <a:uLnTx/>
                <a:uFillTx/>
                <a:latin typeface="Roboto" panose="02000000000000000000" pitchFamily="2" charset="0"/>
                <a:cs typeface="Arial"/>
                <a:sym typeface="Arial"/>
              </a:rPr>
              <a:t>adr</a:t>
            </a:r>
            <a:r>
              <a:rPr kumimoji="0" lang="en-US" sz="2800" b="0" i="0" u="none" strike="noStrike" kern="0" cap="none" spc="0" normalizeH="0" baseline="0" noProof="0" dirty="0">
                <a:ln>
                  <a:noFill/>
                </a:ln>
                <a:solidFill>
                  <a:srgbClr val="CC0000"/>
                </a:solidFill>
                <a:effectLst/>
                <a:uLnTx/>
                <a:uFillTx/>
                <a:latin typeface="Roboto" panose="02000000000000000000" pitchFamily="2" charset="0"/>
                <a:cs typeface="Arial"/>
                <a:sym typeface="Arial"/>
              </a:rPr>
              <a:t>) Analysis:</a:t>
            </a:r>
            <a:endParaRPr lang="en-US" sz="2800" dirty="0"/>
          </a:p>
        </p:txBody>
      </p:sp>
      <p:sp>
        <p:nvSpPr>
          <p:cNvPr id="6" name="TextBox 5">
            <a:extLst>
              <a:ext uri="{FF2B5EF4-FFF2-40B4-BE49-F238E27FC236}">
                <a16:creationId xmlns:a16="http://schemas.microsoft.com/office/drawing/2014/main" id="{39D8B88E-CC9B-B406-9B7B-EC90B4D70BE6}"/>
              </a:ext>
            </a:extLst>
          </p:cNvPr>
          <p:cNvSpPr txBox="1"/>
          <p:nvPr/>
        </p:nvSpPr>
        <p:spPr>
          <a:xfrm>
            <a:off x="913127" y="3683105"/>
            <a:ext cx="6789110" cy="1343573"/>
          </a:xfrm>
          <a:prstGeom prst="rect">
            <a:avLst/>
          </a:prstGeom>
          <a:noFill/>
        </p:spPr>
        <p:txBody>
          <a:bodyPr wrap="square">
            <a:spAutoFit/>
          </a:bodyPr>
          <a:lstStyle/>
          <a:p>
            <a:pPr marL="457200" marR="0" lvl="0" indent="-342900" algn="l" defTabSz="914400" rtl="0" eaLnBrk="1" fontAlgn="auto" latinLnBrk="0" hangingPunct="1">
              <a:lnSpc>
                <a:spcPct val="115000"/>
              </a:lnSpc>
              <a:spcBef>
                <a:spcPts val="0"/>
              </a:spcBef>
              <a:spcAft>
                <a:spcPts val="0"/>
              </a:spcAft>
              <a:buClrTx/>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Resort hotel type </a:t>
            </a:r>
            <a:r>
              <a:rPr kumimoji="0" lang="en-US" sz="1800" b="0" i="0" u="none" strike="noStrike" kern="0" cap="none" spc="0" normalizeH="0" baseline="0" noProof="0" dirty="0" err="1">
                <a:ln>
                  <a:noFill/>
                </a:ln>
                <a:solidFill>
                  <a:srgbClr val="212121"/>
                </a:solidFill>
                <a:effectLst/>
                <a:uLnTx/>
                <a:uFillTx/>
                <a:latin typeface="Roboto" panose="02000000000000000000" pitchFamily="2" charset="0"/>
                <a:cs typeface="Arial"/>
                <a:sym typeface="Arial"/>
              </a:rPr>
              <a:t>Adr</a:t>
            </a:r>
            <a:r>
              <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 was very expensive during July and august . </a:t>
            </a:r>
          </a:p>
          <a:p>
            <a:pPr marL="457200" marR="0" lvl="0" indent="-342900" algn="l" defTabSz="914400" rtl="0" eaLnBrk="1" fontAlgn="auto" latinLnBrk="0" hangingPunct="1">
              <a:lnSpc>
                <a:spcPct val="115000"/>
              </a:lnSpc>
              <a:spcBef>
                <a:spcPts val="0"/>
              </a:spcBef>
              <a:spcAft>
                <a:spcPts val="0"/>
              </a:spcAft>
              <a:buClrTx/>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During </a:t>
            </a:r>
            <a:r>
              <a:rPr lang="en-US" sz="1800" dirty="0">
                <a:solidFill>
                  <a:srgbClr val="212121"/>
                </a:solidFill>
                <a:latin typeface="Roboto" panose="02000000000000000000" pitchFamily="2" charset="0"/>
              </a:rPr>
              <a:t>M</a:t>
            </a:r>
            <a:r>
              <a:rPr kumimoji="0" lang="en-US" sz="1800" b="0" i="0" u="none" strike="noStrike" kern="0" cap="none" spc="0" normalizeH="0" baseline="0" noProof="0" dirty="0" err="1">
                <a:ln>
                  <a:noFill/>
                </a:ln>
                <a:solidFill>
                  <a:srgbClr val="212121"/>
                </a:solidFill>
                <a:effectLst/>
                <a:uLnTx/>
                <a:uFillTx/>
                <a:latin typeface="Roboto" panose="02000000000000000000" pitchFamily="2" charset="0"/>
                <a:cs typeface="Arial"/>
                <a:sym typeface="Arial"/>
              </a:rPr>
              <a:t>ay,June</a:t>
            </a:r>
            <a:r>
              <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 and August </a:t>
            </a:r>
            <a:r>
              <a:rPr kumimoji="0" lang="en-US" sz="1800" b="0" i="0" u="none" strike="noStrike" kern="0" cap="none" spc="0" normalizeH="0" baseline="0" noProof="0" dirty="0" err="1">
                <a:ln>
                  <a:noFill/>
                </a:ln>
                <a:solidFill>
                  <a:srgbClr val="212121"/>
                </a:solidFill>
                <a:effectLst/>
                <a:uLnTx/>
                <a:uFillTx/>
                <a:latin typeface="Roboto" panose="02000000000000000000" pitchFamily="2" charset="0"/>
                <a:cs typeface="Arial"/>
                <a:sym typeface="Arial"/>
              </a:rPr>
              <a:t>Adr</a:t>
            </a:r>
            <a:r>
              <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rPr>
              <a:t> of city hotel slightly more compare to resort hotel.</a:t>
            </a:r>
            <a:endParaRPr kumimoji="0" lang="en-US" sz="1800" b="0" i="0" u="none" strike="noStrike" kern="0" cap="none" spc="0" normalizeH="0" baseline="0" noProof="0" dirty="0">
              <a:ln>
                <a:noFill/>
              </a:ln>
              <a:solidFill>
                <a:srgbClr val="212121"/>
              </a:solidFill>
              <a:effectLst/>
              <a:uLnTx/>
              <a:uFillTx/>
              <a:latin typeface="Arial"/>
              <a:cs typeface="Arial"/>
              <a:sym typeface="Arial"/>
            </a:endParaRPr>
          </a:p>
        </p:txBody>
      </p:sp>
    </p:spTree>
    <p:extLst>
      <p:ext uri="{BB962C8B-B14F-4D97-AF65-F5344CB8AC3E}">
        <p14:creationId xmlns:p14="http://schemas.microsoft.com/office/powerpoint/2010/main" val="176230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F5A1A-A14C-1EB8-E2A1-6A805988AD27}"/>
              </a:ext>
            </a:extLst>
          </p:cNvPr>
          <p:cNvPicPr>
            <a:picLocks noChangeAspect="1"/>
          </p:cNvPicPr>
          <p:nvPr/>
        </p:nvPicPr>
        <p:blipFill>
          <a:blip r:embed="rId3"/>
          <a:stretch>
            <a:fillRect/>
          </a:stretch>
        </p:blipFill>
        <p:spPr>
          <a:xfrm>
            <a:off x="1408320" y="1156533"/>
            <a:ext cx="5834378" cy="3450635"/>
          </a:xfrm>
          <a:prstGeom prst="rect">
            <a:avLst/>
          </a:prstGeom>
        </p:spPr>
      </p:pic>
      <p:sp>
        <p:nvSpPr>
          <p:cNvPr id="4" name="TextBox 3">
            <a:extLst>
              <a:ext uri="{FF2B5EF4-FFF2-40B4-BE49-F238E27FC236}">
                <a16:creationId xmlns:a16="http://schemas.microsoft.com/office/drawing/2014/main" id="{27C525CC-E81C-B4D9-874E-F2D9610B4C8B}"/>
              </a:ext>
            </a:extLst>
          </p:cNvPr>
          <p:cNvSpPr txBox="1"/>
          <p:nvPr/>
        </p:nvSpPr>
        <p:spPr>
          <a:xfrm>
            <a:off x="1252330" y="336277"/>
            <a:ext cx="7708789" cy="523220"/>
          </a:xfrm>
          <a:prstGeom prst="rect">
            <a:avLst/>
          </a:prstGeom>
          <a:noFill/>
        </p:spPr>
        <p:txBody>
          <a:bodyPr wrap="square">
            <a:spAutoFit/>
          </a:bodyPr>
          <a:lstStyle/>
          <a:p>
            <a:r>
              <a:rPr kumimoji="0" lang="en-US" sz="2800" b="0" i="0" u="none" strike="noStrike" kern="0" cap="none" spc="0" normalizeH="0" baseline="0" noProof="0" dirty="0" err="1">
                <a:ln>
                  <a:noFill/>
                </a:ln>
                <a:solidFill>
                  <a:srgbClr val="CC0000"/>
                </a:solidFill>
                <a:effectLst/>
                <a:uLnTx/>
                <a:uFillTx/>
                <a:latin typeface="Arial"/>
                <a:cs typeface="Arial"/>
                <a:sym typeface="Arial"/>
              </a:rPr>
              <a:t>Adr</a:t>
            </a:r>
            <a:r>
              <a:rPr kumimoji="0" lang="en-US" sz="2800" b="0" i="0" u="none" strike="noStrike" kern="0" cap="none" spc="0" normalizeH="0" baseline="0" noProof="0" dirty="0">
                <a:ln>
                  <a:noFill/>
                </a:ln>
                <a:solidFill>
                  <a:srgbClr val="CC0000"/>
                </a:solidFill>
                <a:effectLst/>
                <a:uLnTx/>
                <a:uFillTx/>
                <a:latin typeface="Arial"/>
                <a:cs typeface="Arial"/>
                <a:sym typeface="Arial"/>
              </a:rPr>
              <a:t> analysis using Box Plot:</a:t>
            </a:r>
            <a:endParaRPr lang="en-US" sz="2800" dirty="0"/>
          </a:p>
        </p:txBody>
      </p:sp>
    </p:spTree>
    <p:extLst>
      <p:ext uri="{BB962C8B-B14F-4D97-AF65-F5344CB8AC3E}">
        <p14:creationId xmlns:p14="http://schemas.microsoft.com/office/powerpoint/2010/main" val="244946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39D631-7C74-D2B6-FCA1-BA60EC4FEEF7}"/>
              </a:ext>
            </a:extLst>
          </p:cNvPr>
          <p:cNvPicPr>
            <a:picLocks noChangeAspect="1"/>
          </p:cNvPicPr>
          <p:nvPr/>
        </p:nvPicPr>
        <p:blipFill>
          <a:blip r:embed="rId2"/>
          <a:stretch>
            <a:fillRect/>
          </a:stretch>
        </p:blipFill>
        <p:spPr>
          <a:xfrm>
            <a:off x="882793" y="828385"/>
            <a:ext cx="7632854" cy="4011516"/>
          </a:xfrm>
          <a:prstGeom prst="rect">
            <a:avLst/>
          </a:prstGeom>
        </p:spPr>
      </p:pic>
      <p:sp>
        <p:nvSpPr>
          <p:cNvPr id="4" name="TextBox 3">
            <a:extLst>
              <a:ext uri="{FF2B5EF4-FFF2-40B4-BE49-F238E27FC236}">
                <a16:creationId xmlns:a16="http://schemas.microsoft.com/office/drawing/2014/main" id="{1A085B45-50B2-C1ED-061F-91ABEAA4E670}"/>
              </a:ext>
            </a:extLst>
          </p:cNvPr>
          <p:cNvSpPr txBox="1"/>
          <p:nvPr/>
        </p:nvSpPr>
        <p:spPr>
          <a:xfrm>
            <a:off x="1379552" y="220851"/>
            <a:ext cx="457200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CC0000"/>
                </a:solidFill>
                <a:effectLst/>
                <a:uLnTx/>
                <a:uFillTx/>
                <a:latin typeface="Arial"/>
                <a:cs typeface="Arial"/>
                <a:sym typeface="Arial"/>
              </a:rPr>
              <a:t>Prices of Room types</a:t>
            </a:r>
            <a:endParaRPr lang="en-US" sz="2800" dirty="0"/>
          </a:p>
        </p:txBody>
      </p:sp>
    </p:spTree>
    <p:extLst>
      <p:ext uri="{BB962C8B-B14F-4D97-AF65-F5344CB8AC3E}">
        <p14:creationId xmlns:p14="http://schemas.microsoft.com/office/powerpoint/2010/main" val="255980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F4BA6A-C61D-DD76-B767-603ECA9B1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55" y="1351722"/>
            <a:ext cx="4369162" cy="30294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12B1BB-5C6C-E5D8-C822-5B58E4C15824}"/>
              </a:ext>
            </a:extLst>
          </p:cNvPr>
          <p:cNvSpPr txBox="1"/>
          <p:nvPr/>
        </p:nvSpPr>
        <p:spPr>
          <a:xfrm>
            <a:off x="5144495" y="1144275"/>
            <a:ext cx="3403158" cy="3684535"/>
          </a:xfrm>
          <a:prstGeom prst="rect">
            <a:avLst/>
          </a:prstGeom>
          <a:noFill/>
        </p:spPr>
        <p:txBody>
          <a:bodyPr wrap="square">
            <a:spAutoFit/>
          </a:bodyPr>
          <a:lstStyle/>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rgbClr val="212121"/>
                </a:solidFill>
                <a:effectLst/>
                <a:uLnTx/>
                <a:uFillTx/>
                <a:latin typeface="Arial"/>
                <a:cs typeface="Arial"/>
                <a:sym typeface="Arial"/>
              </a:rPr>
              <a:t>Out of total meal options, type BB meal has been availed by most customers followed by HB, SC &amp; FB.</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rgbClr val="212121"/>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rgbClr val="212121"/>
                </a:solidFill>
                <a:effectLst/>
                <a:uLnTx/>
                <a:uFillTx/>
                <a:latin typeface="Arial"/>
                <a:cs typeface="Arial"/>
                <a:sym typeface="Arial"/>
              </a:rPr>
              <a:t>As BB type of meal availed most by customers, hotel must be prepared with adequate supply of same to avoid any dissatisfaction to customer services or last-minute chaos.</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rgbClr val="212121"/>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rgbClr val="212121"/>
                </a:solidFill>
                <a:effectLst/>
                <a:uLnTx/>
                <a:uFillTx/>
                <a:latin typeface="Arial"/>
                <a:cs typeface="Arial"/>
                <a:sym typeface="Arial"/>
              </a:rPr>
              <a:t>Meals also is a source of revenue to hotel, if customers only opting for BB this means either most of them checking out after 1 night stay or lack of engaging activity at resort. Resort could propose package or engaging activity which will increase preference of meal type FB</a:t>
            </a:r>
          </a:p>
        </p:txBody>
      </p:sp>
      <p:sp>
        <p:nvSpPr>
          <p:cNvPr id="6" name="TextBox 5">
            <a:extLst>
              <a:ext uri="{FF2B5EF4-FFF2-40B4-BE49-F238E27FC236}">
                <a16:creationId xmlns:a16="http://schemas.microsoft.com/office/drawing/2014/main" id="{C8C7F51E-F805-313B-61FF-F87A42747124}"/>
              </a:ext>
            </a:extLst>
          </p:cNvPr>
          <p:cNvSpPr txBox="1"/>
          <p:nvPr/>
        </p:nvSpPr>
        <p:spPr>
          <a:xfrm>
            <a:off x="1371599" y="314690"/>
            <a:ext cx="6412727"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CC0000"/>
                </a:solidFill>
                <a:effectLst/>
                <a:uLnTx/>
                <a:uFillTx/>
                <a:latin typeface="Arial"/>
                <a:cs typeface="Arial"/>
                <a:sym typeface="Arial"/>
              </a:rPr>
              <a:t>Type of Meal Preference by customers</a:t>
            </a:r>
            <a:endParaRPr lang="en-US" sz="2800" dirty="0"/>
          </a:p>
        </p:txBody>
      </p:sp>
    </p:spTree>
    <p:extLst>
      <p:ext uri="{BB962C8B-B14F-4D97-AF65-F5344CB8AC3E}">
        <p14:creationId xmlns:p14="http://schemas.microsoft.com/office/powerpoint/2010/main" val="146103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ADA2-92C9-4BE9-8B2D-02A84B86355B}"/>
              </a:ext>
            </a:extLst>
          </p:cNvPr>
          <p:cNvSpPr>
            <a:spLocks noGrp="1"/>
          </p:cNvSpPr>
          <p:nvPr>
            <p:ph type="title"/>
          </p:nvPr>
        </p:nvSpPr>
        <p:spPr/>
        <p:txBody>
          <a:bodyPr/>
          <a:lstStyle/>
          <a:p>
            <a:r>
              <a:rPr lang="en-US" u="sng" dirty="0"/>
              <a:t>Outline:</a:t>
            </a:r>
          </a:p>
        </p:txBody>
      </p:sp>
      <p:sp>
        <p:nvSpPr>
          <p:cNvPr id="3" name="Text Placeholder 2">
            <a:extLst>
              <a:ext uri="{FF2B5EF4-FFF2-40B4-BE49-F238E27FC236}">
                <a16:creationId xmlns:a16="http://schemas.microsoft.com/office/drawing/2014/main" id="{1710FE91-9222-4687-90B9-C3353EF3AEE6}"/>
              </a:ext>
            </a:extLst>
          </p:cNvPr>
          <p:cNvSpPr>
            <a:spLocks noGrp="1"/>
          </p:cNvSpPr>
          <p:nvPr>
            <p:ph type="body" idx="1"/>
          </p:nvPr>
        </p:nvSpPr>
        <p:spPr>
          <a:xfrm>
            <a:off x="311700" y="1152475"/>
            <a:ext cx="8520600" cy="3827149"/>
          </a:xfrm>
        </p:spPr>
        <p:txBody>
          <a:bodyPr/>
          <a:lstStyle/>
          <a:p>
            <a:pPr marL="114300" indent="0">
              <a:buNone/>
            </a:pPr>
            <a:r>
              <a:rPr lang="en-US" sz="1800" dirty="0">
                <a:solidFill>
                  <a:schemeClr val="tx1"/>
                </a:solidFill>
              </a:rPr>
              <a:t>1. Problem Statement</a:t>
            </a:r>
            <a:br>
              <a:rPr lang="en-US" sz="1800" dirty="0">
                <a:solidFill>
                  <a:schemeClr val="tx1"/>
                </a:solidFill>
              </a:rPr>
            </a:br>
            <a:r>
              <a:rPr lang="en-US" sz="1800" dirty="0">
                <a:solidFill>
                  <a:schemeClr val="tx1"/>
                </a:solidFill>
              </a:rPr>
              <a:t>2. Data Summary</a:t>
            </a:r>
          </a:p>
          <a:p>
            <a:pPr marL="114300" indent="0">
              <a:buNone/>
            </a:pPr>
            <a:r>
              <a:rPr lang="en-US" sz="1800" dirty="0">
                <a:solidFill>
                  <a:schemeClr val="tx1"/>
                </a:solidFill>
              </a:rPr>
              <a:t>3.Data Preparation</a:t>
            </a:r>
            <a:br>
              <a:rPr lang="en-US" sz="1800" dirty="0">
                <a:solidFill>
                  <a:schemeClr val="tx1"/>
                </a:solidFill>
              </a:rPr>
            </a:br>
            <a:r>
              <a:rPr lang="en-US" sz="1800" dirty="0">
                <a:solidFill>
                  <a:schemeClr val="tx1"/>
                </a:solidFill>
              </a:rPr>
              <a:t>4. EDA</a:t>
            </a:r>
            <a:br>
              <a:rPr lang="en-US" sz="1800" dirty="0">
                <a:solidFill>
                  <a:schemeClr val="tx1"/>
                </a:solidFill>
              </a:rPr>
            </a:br>
            <a:r>
              <a:rPr lang="en-US" sz="1800" dirty="0">
                <a:solidFill>
                  <a:schemeClr val="tx1"/>
                </a:solidFill>
              </a:rPr>
              <a:t>5.Challenges</a:t>
            </a:r>
          </a:p>
          <a:p>
            <a:pPr marL="114300" indent="0">
              <a:buNone/>
            </a:pPr>
            <a:r>
              <a:rPr lang="en-US" dirty="0">
                <a:solidFill>
                  <a:schemeClr val="tx1"/>
                </a:solidFill>
              </a:rPr>
              <a:t>6.Conclusion</a:t>
            </a:r>
          </a:p>
        </p:txBody>
      </p:sp>
      <p:pic>
        <p:nvPicPr>
          <p:cNvPr id="1028" name="Picture 4" descr="Hotel Booking Images | Free Vectors, Stock Photos &amp; PSD">
            <a:extLst>
              <a:ext uri="{FF2B5EF4-FFF2-40B4-BE49-F238E27FC236}">
                <a16:creationId xmlns:a16="http://schemas.microsoft.com/office/drawing/2014/main" id="{A3F96F35-0CA5-44A0-8185-B626E2517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597" y="627961"/>
            <a:ext cx="4619376" cy="307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8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76C4FF-8D3B-4410-B80F-C3C4BBDD53AF}"/>
              </a:ext>
            </a:extLst>
          </p:cNvPr>
          <p:cNvPicPr>
            <a:picLocks noChangeAspect="1"/>
          </p:cNvPicPr>
          <p:nvPr/>
        </p:nvPicPr>
        <p:blipFill>
          <a:blip r:embed="rId2"/>
          <a:stretch>
            <a:fillRect/>
          </a:stretch>
        </p:blipFill>
        <p:spPr>
          <a:xfrm>
            <a:off x="1176007" y="319515"/>
            <a:ext cx="5901439" cy="640135"/>
          </a:xfrm>
          <a:prstGeom prst="rect">
            <a:avLst/>
          </a:prstGeom>
        </p:spPr>
      </p:pic>
      <p:pic>
        <p:nvPicPr>
          <p:cNvPr id="3" name="Picture 2">
            <a:extLst>
              <a:ext uri="{FF2B5EF4-FFF2-40B4-BE49-F238E27FC236}">
                <a16:creationId xmlns:a16="http://schemas.microsoft.com/office/drawing/2014/main" id="{F73CF2E2-1EAB-4E39-AA60-6908C2EFF325}"/>
              </a:ext>
            </a:extLst>
          </p:cNvPr>
          <p:cNvPicPr>
            <a:picLocks noChangeAspect="1"/>
          </p:cNvPicPr>
          <p:nvPr/>
        </p:nvPicPr>
        <p:blipFill>
          <a:blip r:embed="rId3"/>
          <a:stretch>
            <a:fillRect/>
          </a:stretch>
        </p:blipFill>
        <p:spPr>
          <a:xfrm>
            <a:off x="355860" y="1311965"/>
            <a:ext cx="4502387" cy="3323186"/>
          </a:xfrm>
          <a:prstGeom prst="rect">
            <a:avLst/>
          </a:prstGeom>
        </p:spPr>
      </p:pic>
      <p:sp>
        <p:nvSpPr>
          <p:cNvPr id="5" name="TextBox 4">
            <a:extLst>
              <a:ext uri="{FF2B5EF4-FFF2-40B4-BE49-F238E27FC236}">
                <a16:creationId xmlns:a16="http://schemas.microsoft.com/office/drawing/2014/main" id="{37B3DD6A-4671-4441-9365-0EDDD2F209D1}"/>
              </a:ext>
            </a:extLst>
          </p:cNvPr>
          <p:cNvSpPr txBox="1"/>
          <p:nvPr/>
        </p:nvSpPr>
        <p:spPr>
          <a:xfrm>
            <a:off x="5231958" y="1206395"/>
            <a:ext cx="3482671" cy="3684535"/>
          </a:xfrm>
          <a:prstGeom prst="rect">
            <a:avLst/>
          </a:prstGeom>
          <a:noFill/>
        </p:spPr>
        <p:txBody>
          <a:bodyPr wrap="square">
            <a:spAutoFit/>
          </a:bodyPr>
          <a:lstStyle/>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chemeClr val="accent2"/>
                </a:solidFill>
                <a:effectLst/>
                <a:uLnTx/>
                <a:uFillTx/>
                <a:latin typeface="Arial"/>
                <a:cs typeface="Arial"/>
                <a:sym typeface="Arial"/>
              </a:rPr>
              <a:t>Most bookings done through online mode, but it has low contribution to meal type FB</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chemeClr val="accent2"/>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chemeClr val="accent2"/>
                </a:solidFill>
                <a:effectLst/>
                <a:uLnTx/>
                <a:uFillTx/>
                <a:latin typeface="Arial"/>
                <a:cs typeface="Arial"/>
                <a:sym typeface="Arial"/>
              </a:rPr>
              <a:t>Group has significant contribution to meal type FB.</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chemeClr val="accent2"/>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chemeClr val="accent2"/>
                </a:solidFill>
                <a:effectLst/>
                <a:uLnTx/>
                <a:uFillTx/>
                <a:latin typeface="Arial"/>
                <a:cs typeface="Arial"/>
                <a:sym typeface="Arial"/>
              </a:rPr>
              <a:t>Corporate has low/nil at availing meal services.</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chemeClr val="accent2"/>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chemeClr val="accent2"/>
                </a:solidFill>
                <a:effectLst/>
                <a:uLnTx/>
                <a:uFillTx/>
                <a:latin typeface="Arial"/>
                <a:cs typeface="Arial"/>
                <a:sym typeface="Arial"/>
              </a:rPr>
              <a:t>Aviation has only contribution to type of meal BB.</a:t>
            </a: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endParaRPr kumimoji="0" lang="en-US" sz="1200" b="0" i="0" u="none" strike="noStrike" kern="0" cap="none" spc="0" normalizeH="0" baseline="0" noProof="0" dirty="0">
              <a:ln>
                <a:noFill/>
              </a:ln>
              <a:solidFill>
                <a:schemeClr val="accent2"/>
              </a:solidFill>
              <a:effectLst/>
              <a:uLnTx/>
              <a:uFillTx/>
              <a:latin typeface="Arial"/>
              <a:cs typeface="Arial"/>
              <a:sym typeface="Arial"/>
            </a:endParaRPr>
          </a:p>
          <a:p>
            <a:pPr marL="323850" marR="0" lvl="0" indent="-171450" algn="l" defTabSz="914400" rtl="0" eaLnBrk="1" fontAlgn="auto" latinLnBrk="0" hangingPunct="1">
              <a:lnSpc>
                <a:spcPct val="115000"/>
              </a:lnSpc>
              <a:spcBef>
                <a:spcPts val="0"/>
              </a:spcBef>
              <a:spcAft>
                <a:spcPts val="0"/>
              </a:spcAft>
              <a:buClr>
                <a:schemeClr val="accent2"/>
              </a:buClr>
              <a:buSzPts val="1200"/>
              <a:buFont typeface="Wingdings" panose="05000000000000000000" pitchFamily="2" charset="2"/>
              <a:buChar char="§"/>
              <a:tabLst/>
              <a:defRPr/>
            </a:pPr>
            <a:r>
              <a:rPr kumimoji="0" lang="en-US" sz="1200" b="0" i="0" u="none" strike="noStrike" kern="0" cap="none" spc="0" normalizeH="0" baseline="0" noProof="0" dirty="0">
                <a:ln>
                  <a:noFill/>
                </a:ln>
                <a:solidFill>
                  <a:schemeClr val="accent2"/>
                </a:solidFill>
                <a:effectLst/>
                <a:uLnTx/>
                <a:uFillTx/>
                <a:latin typeface="Arial"/>
                <a:cs typeface="Arial"/>
                <a:sym typeface="Arial"/>
              </a:rPr>
              <a:t>From above graph it  can be seen online mode is contributing more to number of hotel booking &amp; meals preference is BB while Groups has significant contribution in availing FB type of meals</a:t>
            </a:r>
          </a:p>
        </p:txBody>
      </p:sp>
    </p:spTree>
    <p:extLst>
      <p:ext uri="{BB962C8B-B14F-4D97-AF65-F5344CB8AC3E}">
        <p14:creationId xmlns:p14="http://schemas.microsoft.com/office/powerpoint/2010/main" val="73425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F1DF7-6EB3-6C05-E7D9-A115206BEC22}"/>
              </a:ext>
            </a:extLst>
          </p:cNvPr>
          <p:cNvSpPr txBox="1"/>
          <p:nvPr/>
        </p:nvSpPr>
        <p:spPr>
          <a:xfrm>
            <a:off x="165814" y="1562748"/>
            <a:ext cx="5967454" cy="2523768"/>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sz="1600" dirty="0"/>
              <a:t>Data cleaning is the difficult thing to resolve in </a:t>
            </a:r>
          </a:p>
          <a:p>
            <a:r>
              <a:rPr lang="en-US" sz="1600" dirty="0"/>
              <a:t>a short time.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It was hard to find which graph technique to use.</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Removing null values.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Analyzing the data and visualizing box plot and scatter plot made confused.</a:t>
            </a:r>
          </a:p>
        </p:txBody>
      </p:sp>
      <p:sp>
        <p:nvSpPr>
          <p:cNvPr id="4" name="TextBox 3">
            <a:extLst>
              <a:ext uri="{FF2B5EF4-FFF2-40B4-BE49-F238E27FC236}">
                <a16:creationId xmlns:a16="http://schemas.microsoft.com/office/drawing/2014/main" id="{38B1852C-8D96-5469-8716-70E7FA8FEFA1}"/>
              </a:ext>
            </a:extLst>
          </p:cNvPr>
          <p:cNvSpPr txBox="1"/>
          <p:nvPr/>
        </p:nvSpPr>
        <p:spPr>
          <a:xfrm>
            <a:off x="165814" y="663347"/>
            <a:ext cx="6227035" cy="523220"/>
          </a:xfrm>
          <a:prstGeom prst="rect">
            <a:avLst/>
          </a:prstGeom>
          <a:noFill/>
        </p:spPr>
        <p:txBody>
          <a:bodyPr wrap="square" rtlCol="0">
            <a:spAutoFit/>
          </a:bodyPr>
          <a:lstStyle/>
          <a:p>
            <a:r>
              <a:rPr lang="en-US" sz="2800" u="sng" dirty="0">
                <a:solidFill>
                  <a:schemeClr val="tx1"/>
                </a:solidFill>
              </a:rPr>
              <a:t>Challenges:</a:t>
            </a:r>
          </a:p>
        </p:txBody>
      </p:sp>
      <p:pic>
        <p:nvPicPr>
          <p:cNvPr id="5122" name="Picture 2" descr="3 Challenges Entrepreneurs Face When Starting a Business">
            <a:extLst>
              <a:ext uri="{FF2B5EF4-FFF2-40B4-BE49-F238E27FC236}">
                <a16:creationId xmlns:a16="http://schemas.microsoft.com/office/drawing/2014/main" id="{BBFE8D28-2DFD-46F1-8688-A2D2F45DA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776" y="773516"/>
            <a:ext cx="3899410" cy="276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3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C5E5-2E3B-4EC9-A894-0445C3B8E34F}"/>
              </a:ext>
            </a:extLst>
          </p:cNvPr>
          <p:cNvSpPr>
            <a:spLocks noGrp="1"/>
          </p:cNvSpPr>
          <p:nvPr>
            <p:ph type="title"/>
          </p:nvPr>
        </p:nvSpPr>
        <p:spPr/>
        <p:txBody>
          <a:bodyPr/>
          <a:lstStyle/>
          <a:p>
            <a:r>
              <a:rPr lang="en-US" dirty="0"/>
              <a:t>Tips to Improve:</a:t>
            </a:r>
          </a:p>
        </p:txBody>
      </p:sp>
      <p:sp>
        <p:nvSpPr>
          <p:cNvPr id="3" name="Text Placeholder 2">
            <a:extLst>
              <a:ext uri="{FF2B5EF4-FFF2-40B4-BE49-F238E27FC236}">
                <a16:creationId xmlns:a16="http://schemas.microsoft.com/office/drawing/2014/main" id="{F249CAB8-F62F-463B-BF11-D6EBCEF9D3AC}"/>
              </a:ext>
            </a:extLst>
          </p:cNvPr>
          <p:cNvSpPr>
            <a:spLocks noGrp="1"/>
          </p:cNvSpPr>
          <p:nvPr>
            <p:ph type="body" idx="1"/>
          </p:nvPr>
        </p:nvSpPr>
        <p:spPr/>
        <p:txBody>
          <a:bodyPr/>
          <a:lstStyle/>
          <a:p>
            <a:pPr algn="l">
              <a:buClrTx/>
              <a:buFont typeface="Arial" panose="020B0604020202020204" pitchFamily="34" charset="0"/>
              <a:buChar char="•"/>
            </a:pPr>
            <a:r>
              <a:rPr lang="en-US" b="0" i="0" dirty="0">
                <a:solidFill>
                  <a:srgbClr val="202124"/>
                </a:solidFill>
                <a:effectLst/>
                <a:latin typeface="arial" panose="020B0604020202020204" pitchFamily="34" charset="0"/>
              </a:rPr>
              <a:t>Show great care for your employees because </a:t>
            </a:r>
            <a:r>
              <a:rPr lang="en-US" dirty="0">
                <a:solidFill>
                  <a:srgbClr val="202124"/>
                </a:solidFill>
                <a:latin typeface="arial" panose="020B0604020202020204" pitchFamily="34" charset="0"/>
              </a:rPr>
              <a:t>y</a:t>
            </a:r>
            <a:r>
              <a:rPr lang="en-US" b="0" i="0" dirty="0">
                <a:solidFill>
                  <a:srgbClr val="202124"/>
                </a:solidFill>
                <a:effectLst/>
                <a:latin typeface="arial" panose="020B0604020202020204" pitchFamily="34" charset="0"/>
              </a:rPr>
              <a:t>our staff is the hallmark of your service</a:t>
            </a:r>
          </a:p>
          <a:p>
            <a:pPr algn="l">
              <a:buClrTx/>
              <a:buFont typeface="Arial" panose="020B0604020202020204" pitchFamily="34" charset="0"/>
              <a:buChar char="•"/>
            </a:pPr>
            <a:r>
              <a:rPr lang="en-US" b="0" i="0" dirty="0">
                <a:solidFill>
                  <a:srgbClr val="202124"/>
                </a:solidFill>
                <a:effectLst/>
                <a:latin typeface="arial" panose="020B0604020202020204" pitchFamily="34" charset="0"/>
              </a:rPr>
              <a:t>Prioritize technology. </a:t>
            </a:r>
          </a:p>
          <a:p>
            <a:pPr algn="l">
              <a:buClrTx/>
              <a:buFont typeface="Arial" panose="020B0604020202020204" pitchFamily="34" charset="0"/>
              <a:buChar char="•"/>
            </a:pPr>
            <a:r>
              <a:rPr lang="en-US" b="0" i="0" dirty="0">
                <a:solidFill>
                  <a:srgbClr val="202124"/>
                </a:solidFill>
                <a:effectLst/>
                <a:latin typeface="arial" panose="020B0604020202020204" pitchFamily="34" charset="0"/>
              </a:rPr>
              <a:t>Personalize customer service. </a:t>
            </a:r>
          </a:p>
          <a:p>
            <a:pPr algn="l">
              <a:buClrTx/>
              <a:buFont typeface="Arial" panose="020B0604020202020204" pitchFamily="34" charset="0"/>
              <a:buChar char="•"/>
            </a:pPr>
            <a:r>
              <a:rPr lang="en-US" b="0" i="0" dirty="0">
                <a:solidFill>
                  <a:srgbClr val="202124"/>
                </a:solidFill>
                <a:effectLst/>
                <a:latin typeface="arial" panose="020B0604020202020204" pitchFamily="34" charset="0"/>
              </a:rPr>
              <a:t>Value Customer Service Surveys.</a:t>
            </a:r>
          </a:p>
          <a:p>
            <a:pPr marL="114300" indent="0">
              <a:buNone/>
            </a:pPr>
            <a:endParaRPr lang="en-US" dirty="0"/>
          </a:p>
        </p:txBody>
      </p:sp>
      <p:pic>
        <p:nvPicPr>
          <p:cNvPr id="4" name="Picture 2" descr="How Much Does It Cost to Build a Hotel Booking Website? – Attract Group">
            <a:extLst>
              <a:ext uri="{FF2B5EF4-FFF2-40B4-BE49-F238E27FC236}">
                <a16:creationId xmlns:a16="http://schemas.microsoft.com/office/drawing/2014/main" id="{355AD417-9413-4C53-915C-EAB9E8E9F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682" y="2860675"/>
            <a:ext cx="5285238" cy="220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97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1B67F-5E5F-7D54-1B6E-E2F6E55CA9DD}"/>
              </a:ext>
            </a:extLst>
          </p:cNvPr>
          <p:cNvSpPr txBox="1"/>
          <p:nvPr/>
        </p:nvSpPr>
        <p:spPr>
          <a:xfrm>
            <a:off x="723569" y="1112817"/>
            <a:ext cx="7442421" cy="3754874"/>
          </a:xfrm>
          <a:prstGeom prst="rect">
            <a:avLst/>
          </a:prstGeom>
          <a:noFill/>
        </p:spPr>
        <p:txBody>
          <a:bodyPr wrap="square">
            <a:spAutoFit/>
          </a:bodyPr>
          <a:lstStyle/>
          <a:p>
            <a:pPr algn="l">
              <a:buFont typeface="+mj-lt"/>
              <a:buAutoNum type="arabicPeriod"/>
            </a:pPr>
            <a:r>
              <a:rPr lang="en-US" b="0" i="0" dirty="0">
                <a:solidFill>
                  <a:srgbClr val="212121"/>
                </a:solidFill>
                <a:effectLst/>
                <a:latin typeface="Roboto" panose="02000000000000000000" pitchFamily="2" charset="0"/>
              </a:rPr>
              <a:t>City hotels' and 'Resort hotels' are two types of hotels present in the data.</a:t>
            </a:r>
          </a:p>
          <a:p>
            <a:pPr algn="l">
              <a:buFont typeface="+mj-lt"/>
              <a:buAutoNum type="arabicPeriod" startAt="2"/>
            </a:pPr>
            <a:r>
              <a:rPr lang="en-US" b="0" i="0" dirty="0">
                <a:solidFill>
                  <a:srgbClr val="212121"/>
                </a:solidFill>
                <a:effectLst/>
                <a:latin typeface="Roboto" panose="02000000000000000000" pitchFamily="2" charset="0"/>
              </a:rPr>
              <a:t>The cancellation rate of city hotel is higher than the Resort Hotels. Also Over 62.96% of total bookings were not cancelled irrespective of hotel type and 37.04% of total bookings cancelled.</a:t>
            </a:r>
          </a:p>
          <a:p>
            <a:pPr algn="l">
              <a:buFont typeface="+mj-lt"/>
              <a:buAutoNum type="arabicPeriod" startAt="2"/>
            </a:pPr>
            <a:r>
              <a:rPr lang="en-US" b="0" i="0" dirty="0">
                <a:solidFill>
                  <a:srgbClr val="212121"/>
                </a:solidFill>
                <a:effectLst/>
                <a:latin typeface="Roboto" panose="02000000000000000000" pitchFamily="2" charset="0"/>
              </a:rPr>
              <a:t>Dataset contains booking data of 3 different years(2017,2016,2015),out of which, maximum hotel bookings took place in 2016 &amp; 2015 witnessed the least number of hotel bookings.</a:t>
            </a:r>
          </a:p>
          <a:p>
            <a:pPr algn="l">
              <a:buFont typeface="+mj-lt"/>
              <a:buAutoNum type="arabicPeriod" startAt="2"/>
            </a:pPr>
            <a:r>
              <a:rPr lang="en-US" b="0" i="0" dirty="0">
                <a:solidFill>
                  <a:srgbClr val="212121"/>
                </a:solidFill>
                <a:effectLst/>
                <a:latin typeface="Roboto" panose="02000000000000000000" pitchFamily="2" charset="0"/>
              </a:rPr>
              <a:t>Out of all months, 'August' witnessed highest number of hotel bookings whereas 'January' witnessed the least.</a:t>
            </a:r>
          </a:p>
          <a:p>
            <a:pPr algn="l">
              <a:buFont typeface="+mj-lt"/>
              <a:buAutoNum type="arabicPeriod" startAt="2"/>
            </a:pPr>
            <a:r>
              <a:rPr lang="en-US" b="0" i="0" dirty="0">
                <a:solidFill>
                  <a:srgbClr val="212121"/>
                </a:solidFill>
                <a:effectLst/>
                <a:latin typeface="Roboto" panose="02000000000000000000" pitchFamily="2" charset="0"/>
              </a:rPr>
              <a:t>Among all the countries in the dataset, PRT(Portugal) has got the maximum number of hotel bookings.</a:t>
            </a:r>
          </a:p>
          <a:p>
            <a:pPr algn="l">
              <a:buFont typeface="+mj-lt"/>
              <a:buAutoNum type="arabicPeriod" startAt="2"/>
            </a:pPr>
            <a:r>
              <a:rPr lang="en-US" b="0" i="0" dirty="0">
                <a:solidFill>
                  <a:srgbClr val="212121"/>
                </a:solidFill>
                <a:effectLst/>
                <a:latin typeface="Roboto" panose="02000000000000000000" pitchFamily="2" charset="0"/>
              </a:rPr>
              <a:t>The Online mode of hotel booking is preferred by majority of customers compare to other offline methods like TA/TO. Also lot of customers bookings done by online TA/TO are preferred 'BB' as a first choice and we can see 'FB' has least choice.</a:t>
            </a:r>
          </a:p>
          <a:p>
            <a:pPr algn="l">
              <a:buFont typeface="+mj-lt"/>
              <a:buAutoNum type="arabicPeriod" startAt="2"/>
            </a:pPr>
            <a:r>
              <a:rPr lang="en-US" b="0" i="0" dirty="0">
                <a:solidFill>
                  <a:srgbClr val="212121"/>
                </a:solidFill>
                <a:effectLst/>
                <a:latin typeface="Roboto" panose="02000000000000000000" pitchFamily="2" charset="0"/>
              </a:rPr>
              <a:t>Average ADR of 'City hotels' is less than that of 'Resort hotels'.</a:t>
            </a:r>
          </a:p>
          <a:p>
            <a:pPr algn="l">
              <a:buFont typeface="+mj-lt"/>
              <a:buAutoNum type="arabicPeriod" startAt="2"/>
            </a:pPr>
            <a:r>
              <a:rPr lang="en-US" b="0" i="0" dirty="0">
                <a:solidFill>
                  <a:srgbClr val="212121"/>
                </a:solidFill>
                <a:effectLst/>
                <a:latin typeface="Roboto" panose="02000000000000000000" pitchFamily="2" charset="0"/>
              </a:rPr>
              <a:t>Most Families </a:t>
            </a:r>
            <a:r>
              <a:rPr lang="en-US" b="0" i="0" dirty="0" err="1">
                <a:solidFill>
                  <a:srgbClr val="212121"/>
                </a:solidFill>
                <a:effectLst/>
                <a:latin typeface="Roboto" panose="02000000000000000000" pitchFamily="2" charset="0"/>
              </a:rPr>
              <a:t>preffered</a:t>
            </a:r>
            <a:r>
              <a:rPr lang="en-US" b="0" i="0" dirty="0">
                <a:solidFill>
                  <a:srgbClr val="212121"/>
                </a:solidFill>
                <a:effectLst/>
                <a:latin typeface="Roboto" panose="02000000000000000000" pitchFamily="2" charset="0"/>
              </a:rPr>
              <a:t> Resort hotels compare to city hotels</a:t>
            </a:r>
          </a:p>
          <a:p>
            <a:pPr algn="l">
              <a:buFont typeface="+mj-lt"/>
              <a:buAutoNum type="arabicPeriod" startAt="2"/>
            </a:pPr>
            <a:r>
              <a:rPr lang="en-US" b="0" i="0" dirty="0">
                <a:solidFill>
                  <a:srgbClr val="212121"/>
                </a:solidFill>
                <a:effectLst/>
                <a:latin typeface="Roboto" panose="02000000000000000000" pitchFamily="2" charset="0"/>
              </a:rPr>
              <a:t>Customers prefer City hotel for longer stays over the Resort hotel.</a:t>
            </a:r>
          </a:p>
        </p:txBody>
      </p:sp>
      <p:sp>
        <p:nvSpPr>
          <p:cNvPr id="4" name="TextBox 3">
            <a:extLst>
              <a:ext uri="{FF2B5EF4-FFF2-40B4-BE49-F238E27FC236}">
                <a16:creationId xmlns:a16="http://schemas.microsoft.com/office/drawing/2014/main" id="{DD334F3C-823D-D76E-7C3E-D5E046CCFE60}"/>
              </a:ext>
            </a:extLst>
          </p:cNvPr>
          <p:cNvSpPr txBox="1"/>
          <p:nvPr/>
        </p:nvSpPr>
        <p:spPr>
          <a:xfrm>
            <a:off x="723569" y="275809"/>
            <a:ext cx="5128592" cy="584775"/>
          </a:xfrm>
          <a:prstGeom prst="rect">
            <a:avLst/>
          </a:prstGeom>
          <a:noFill/>
        </p:spPr>
        <p:txBody>
          <a:bodyPr wrap="square" rtlCol="0">
            <a:spAutoFit/>
          </a:bodyPr>
          <a:lstStyle/>
          <a:p>
            <a:r>
              <a:rPr lang="en-US" sz="3200" u="sng" dirty="0">
                <a:solidFill>
                  <a:schemeClr val="tx1"/>
                </a:solidFill>
              </a:rPr>
              <a:t>Conclusion:</a:t>
            </a:r>
          </a:p>
        </p:txBody>
      </p:sp>
    </p:spTree>
    <p:extLst>
      <p:ext uri="{BB962C8B-B14F-4D97-AF65-F5344CB8AC3E}">
        <p14:creationId xmlns:p14="http://schemas.microsoft.com/office/powerpoint/2010/main" val="106015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5BEF78-6C55-47B4-C149-C27A09DA18B1}"/>
              </a:ext>
            </a:extLst>
          </p:cNvPr>
          <p:cNvSpPr txBox="1"/>
          <p:nvPr/>
        </p:nvSpPr>
        <p:spPr>
          <a:xfrm>
            <a:off x="3021496" y="1863864"/>
            <a:ext cx="2234317" cy="923330"/>
          </a:xfrm>
          <a:prstGeom prst="rect">
            <a:avLst/>
          </a:prstGeom>
          <a:noFill/>
        </p:spPr>
        <p:txBody>
          <a:bodyPr wrap="square" rtlCol="0">
            <a:spAutoFit/>
          </a:bodyPr>
          <a:lstStyle/>
          <a:p>
            <a:r>
              <a:rPr lang="en-US" sz="5400" dirty="0">
                <a:solidFill>
                  <a:schemeClr val="tx1"/>
                </a:solidFill>
              </a:rPr>
              <a:t>Q &amp; A</a:t>
            </a:r>
          </a:p>
        </p:txBody>
      </p:sp>
    </p:spTree>
    <p:extLst>
      <p:ext uri="{BB962C8B-B14F-4D97-AF65-F5344CB8AC3E}">
        <p14:creationId xmlns:p14="http://schemas.microsoft.com/office/powerpoint/2010/main" val="302470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086ED3-32BC-47FB-924E-EB26C2875422}"/>
              </a:ext>
            </a:extLst>
          </p:cNvPr>
          <p:cNvSpPr/>
          <p:nvPr/>
        </p:nvSpPr>
        <p:spPr>
          <a:xfrm>
            <a:off x="2459885" y="2110085"/>
            <a:ext cx="42242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4579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D557-95DF-4673-BEBE-C35B1B6D7BBA}"/>
              </a:ext>
            </a:extLst>
          </p:cNvPr>
          <p:cNvSpPr>
            <a:spLocks noGrp="1"/>
          </p:cNvSpPr>
          <p:nvPr>
            <p:ph type="title"/>
          </p:nvPr>
        </p:nvSpPr>
        <p:spPr/>
        <p:txBody>
          <a:bodyPr/>
          <a:lstStyle/>
          <a:p>
            <a:r>
              <a:rPr lang="en-US" u="sng" dirty="0"/>
              <a:t>Problem Statement:</a:t>
            </a:r>
          </a:p>
        </p:txBody>
      </p:sp>
      <p:sp>
        <p:nvSpPr>
          <p:cNvPr id="3" name="Text Placeholder 2">
            <a:extLst>
              <a:ext uri="{FF2B5EF4-FFF2-40B4-BE49-F238E27FC236}">
                <a16:creationId xmlns:a16="http://schemas.microsoft.com/office/drawing/2014/main" id="{BD5A3AE3-FD58-46B1-A23C-CC0E46044FEF}"/>
              </a:ext>
            </a:extLst>
          </p:cNvPr>
          <p:cNvSpPr>
            <a:spLocks noGrp="1"/>
          </p:cNvSpPr>
          <p:nvPr>
            <p:ph type="body" idx="1"/>
          </p:nvPr>
        </p:nvSpPr>
        <p:spPr>
          <a:xfrm>
            <a:off x="311700" y="3227942"/>
            <a:ext cx="8520600" cy="1340932"/>
          </a:xfrm>
        </p:spPr>
        <p:txBody>
          <a:bodyPr/>
          <a:lstStyle/>
          <a:p>
            <a:pPr marL="114300" indent="0">
              <a:buNone/>
            </a:pPr>
            <a:r>
              <a:rPr lang="en-US" sz="1400" dirty="0">
                <a:solidFill>
                  <a:schemeClr val="accent2"/>
                </a:solidFill>
              </a:rPr>
              <a:t>Tourism is one of the world‘s most rapidly growing industries. Much of its growth is due to higher        disposable incomes, increased leisure time and falling costs of travel.</a:t>
            </a:r>
          </a:p>
          <a:p>
            <a:pPr marL="114300" indent="0">
              <a:buNone/>
            </a:pPr>
            <a:r>
              <a:rPr lang="en-US" sz="1400" dirty="0">
                <a:solidFill>
                  <a:schemeClr val="accent2"/>
                </a:solidFill>
              </a:rPr>
              <a:t>A hotel system manages information about rooms, reservations, customers, and customer billing. Hotel industry facing to analyze the problems like change in marketing trends and dynamics, housekeeping issues, customers’ expectations, Data security, mode of bookings etc...</a:t>
            </a:r>
          </a:p>
          <a:p>
            <a:pPr marL="114300" indent="0">
              <a:buNone/>
            </a:pPr>
            <a:r>
              <a:rPr lang="en-US" sz="1400" dirty="0">
                <a:solidFill>
                  <a:schemeClr val="accent2"/>
                </a:solidFill>
              </a:rPr>
              <a:t>We used the given data set to predict the future bookings using pandas data frame techniques.</a:t>
            </a:r>
          </a:p>
          <a:p>
            <a:pPr marL="114300" indent="0">
              <a:buNone/>
            </a:pPr>
            <a:r>
              <a:rPr lang="en-US" sz="1400" dirty="0">
                <a:solidFill>
                  <a:schemeClr val="accent2"/>
                </a:solidFill>
              </a:rPr>
              <a:t>We will  be using the data set available to analyze the factors affecting the hotel bookings.</a:t>
            </a:r>
          </a:p>
          <a:p>
            <a:pPr marL="114300" indent="0">
              <a:buNone/>
            </a:pPr>
            <a:endParaRPr lang="en-US" dirty="0"/>
          </a:p>
        </p:txBody>
      </p:sp>
      <p:pic>
        <p:nvPicPr>
          <p:cNvPr id="10" name="Picture 2" descr="How to Deal With Common Challenges in Hotel Industry in 2022?">
            <a:extLst>
              <a:ext uri="{FF2B5EF4-FFF2-40B4-BE49-F238E27FC236}">
                <a16:creationId xmlns:a16="http://schemas.microsoft.com/office/drawing/2014/main" id="{E6141EDE-5F4F-4B3E-BA9E-D4CB6C27D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44" y="985837"/>
            <a:ext cx="7194015" cy="224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9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681-ACF0-4DD3-BF33-F963807D13F6}"/>
              </a:ext>
            </a:extLst>
          </p:cNvPr>
          <p:cNvSpPr>
            <a:spLocks noGrp="1"/>
          </p:cNvSpPr>
          <p:nvPr>
            <p:ph type="title"/>
          </p:nvPr>
        </p:nvSpPr>
        <p:spPr/>
        <p:txBody>
          <a:bodyPr/>
          <a:lstStyle/>
          <a:p>
            <a:r>
              <a:rPr lang="en-US" u="sng" dirty="0"/>
              <a:t>Data Summary:</a:t>
            </a:r>
          </a:p>
        </p:txBody>
      </p:sp>
      <p:sp>
        <p:nvSpPr>
          <p:cNvPr id="14" name="Rectangle: Rounded Corners 13">
            <a:extLst>
              <a:ext uri="{FF2B5EF4-FFF2-40B4-BE49-F238E27FC236}">
                <a16:creationId xmlns:a16="http://schemas.microsoft.com/office/drawing/2014/main" id="{11F44A21-DA97-4D81-8EF8-ADA153C1C897}"/>
              </a:ext>
            </a:extLst>
          </p:cNvPr>
          <p:cNvSpPr/>
          <p:nvPr/>
        </p:nvSpPr>
        <p:spPr>
          <a:xfrm>
            <a:off x="3701667" y="1288973"/>
            <a:ext cx="1211856"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Hotel_data</a:t>
            </a:r>
            <a:endParaRPr lang="en-US" dirty="0"/>
          </a:p>
        </p:txBody>
      </p:sp>
      <p:sp>
        <p:nvSpPr>
          <p:cNvPr id="22" name="Rectangle: Rounded Corners 21">
            <a:extLst>
              <a:ext uri="{FF2B5EF4-FFF2-40B4-BE49-F238E27FC236}">
                <a16:creationId xmlns:a16="http://schemas.microsoft.com/office/drawing/2014/main" id="{92FCDB85-596E-4A54-8256-E9E16F2B5BF4}"/>
              </a:ext>
            </a:extLst>
          </p:cNvPr>
          <p:cNvSpPr/>
          <p:nvPr/>
        </p:nvSpPr>
        <p:spPr>
          <a:xfrm>
            <a:off x="311700" y="2720240"/>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23" name="Rectangle: Rounded Corners 22">
            <a:extLst>
              <a:ext uri="{FF2B5EF4-FFF2-40B4-BE49-F238E27FC236}">
                <a16:creationId xmlns:a16="http://schemas.microsoft.com/office/drawing/2014/main" id="{75F54253-E92E-4FC2-88EB-82DC58A72B91}"/>
              </a:ext>
            </a:extLst>
          </p:cNvPr>
          <p:cNvSpPr/>
          <p:nvPr/>
        </p:nvSpPr>
        <p:spPr>
          <a:xfrm>
            <a:off x="7429042" y="2139107"/>
            <a:ext cx="1211856"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adr</a:t>
            </a:r>
            <a:endParaRPr lang="en-US" dirty="0"/>
          </a:p>
        </p:txBody>
      </p:sp>
      <p:sp>
        <p:nvSpPr>
          <p:cNvPr id="24" name="Rectangle: Rounded Corners 23">
            <a:extLst>
              <a:ext uri="{FF2B5EF4-FFF2-40B4-BE49-F238E27FC236}">
                <a16:creationId xmlns:a16="http://schemas.microsoft.com/office/drawing/2014/main" id="{7D5D9772-E3B9-4F8A-9988-297D123A5AE3}"/>
              </a:ext>
            </a:extLst>
          </p:cNvPr>
          <p:cNvSpPr/>
          <p:nvPr/>
        </p:nvSpPr>
        <p:spPr>
          <a:xfrm>
            <a:off x="5793954" y="2139107"/>
            <a:ext cx="1211856"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family</a:t>
            </a:r>
          </a:p>
        </p:txBody>
      </p:sp>
      <p:sp>
        <p:nvSpPr>
          <p:cNvPr id="25" name="Rectangle: Rounded Corners 24">
            <a:extLst>
              <a:ext uri="{FF2B5EF4-FFF2-40B4-BE49-F238E27FC236}">
                <a16:creationId xmlns:a16="http://schemas.microsoft.com/office/drawing/2014/main" id="{D2A65B08-3A97-4C92-9F47-058ED8C878D6}"/>
              </a:ext>
            </a:extLst>
          </p:cNvPr>
          <p:cNvSpPr/>
          <p:nvPr/>
        </p:nvSpPr>
        <p:spPr>
          <a:xfrm>
            <a:off x="4158867" y="2140943"/>
            <a:ext cx="1211856"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meals</a:t>
            </a:r>
          </a:p>
        </p:txBody>
      </p:sp>
      <p:sp>
        <p:nvSpPr>
          <p:cNvPr id="26" name="Rectangle: Rounded Corners 25">
            <a:extLst>
              <a:ext uri="{FF2B5EF4-FFF2-40B4-BE49-F238E27FC236}">
                <a16:creationId xmlns:a16="http://schemas.microsoft.com/office/drawing/2014/main" id="{F05A9D0D-139A-4980-89D6-91392C8F713B}"/>
              </a:ext>
            </a:extLst>
          </p:cNvPr>
          <p:cNvSpPr/>
          <p:nvPr/>
        </p:nvSpPr>
        <p:spPr>
          <a:xfrm>
            <a:off x="2203373" y="2168485"/>
            <a:ext cx="1294260"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market_</a:t>
            </a:r>
          </a:p>
          <a:p>
            <a:pPr algn="ctr"/>
            <a:r>
              <a:rPr lang="en-US" dirty="0"/>
              <a:t>segment</a:t>
            </a:r>
          </a:p>
        </p:txBody>
      </p:sp>
      <p:sp>
        <p:nvSpPr>
          <p:cNvPr id="27" name="Rectangle: Rounded Corners 26">
            <a:extLst>
              <a:ext uri="{FF2B5EF4-FFF2-40B4-BE49-F238E27FC236}">
                <a16:creationId xmlns:a16="http://schemas.microsoft.com/office/drawing/2014/main" id="{C4532CE4-6E11-41E9-8FB1-8DD01D6CE54C}"/>
              </a:ext>
            </a:extLst>
          </p:cNvPr>
          <p:cNvSpPr/>
          <p:nvPr/>
        </p:nvSpPr>
        <p:spPr>
          <a:xfrm>
            <a:off x="311700" y="2172158"/>
            <a:ext cx="1211856"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hotel_type</a:t>
            </a:r>
            <a:endParaRPr lang="en-US" dirty="0"/>
          </a:p>
        </p:txBody>
      </p:sp>
      <p:sp>
        <p:nvSpPr>
          <p:cNvPr id="28" name="Rectangle: Rounded Corners 27">
            <a:extLst>
              <a:ext uri="{FF2B5EF4-FFF2-40B4-BE49-F238E27FC236}">
                <a16:creationId xmlns:a16="http://schemas.microsoft.com/office/drawing/2014/main" id="{7EBE92EE-EEB2-4C37-99F8-60EB27946D7F}"/>
              </a:ext>
            </a:extLst>
          </p:cNvPr>
          <p:cNvSpPr/>
          <p:nvPr/>
        </p:nvSpPr>
        <p:spPr>
          <a:xfrm>
            <a:off x="302518" y="320223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Resort</a:t>
            </a:r>
          </a:p>
        </p:txBody>
      </p:sp>
      <p:sp>
        <p:nvSpPr>
          <p:cNvPr id="29" name="Rectangle: Rounded Corners 28">
            <a:extLst>
              <a:ext uri="{FF2B5EF4-FFF2-40B4-BE49-F238E27FC236}">
                <a16:creationId xmlns:a16="http://schemas.microsoft.com/office/drawing/2014/main" id="{3AFAFC81-9EAC-4572-A376-30CA97151BE6}"/>
              </a:ext>
            </a:extLst>
          </p:cNvPr>
          <p:cNvSpPr/>
          <p:nvPr/>
        </p:nvSpPr>
        <p:spPr>
          <a:xfrm>
            <a:off x="4419600" y="274778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p>
        </p:txBody>
      </p:sp>
      <p:sp>
        <p:nvSpPr>
          <p:cNvPr id="30" name="Rectangle: Rounded Corners 29">
            <a:extLst>
              <a:ext uri="{FF2B5EF4-FFF2-40B4-BE49-F238E27FC236}">
                <a16:creationId xmlns:a16="http://schemas.microsoft.com/office/drawing/2014/main" id="{A6996020-7A61-4BA3-8D8C-6E9911977323}"/>
              </a:ext>
            </a:extLst>
          </p:cNvPr>
          <p:cNvSpPr/>
          <p:nvPr/>
        </p:nvSpPr>
        <p:spPr>
          <a:xfrm>
            <a:off x="2285777" y="4133172"/>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corporate</a:t>
            </a:r>
          </a:p>
        </p:txBody>
      </p:sp>
      <p:sp>
        <p:nvSpPr>
          <p:cNvPr id="31" name="Rectangle: Rounded Corners 30">
            <a:extLst>
              <a:ext uri="{FF2B5EF4-FFF2-40B4-BE49-F238E27FC236}">
                <a16:creationId xmlns:a16="http://schemas.microsoft.com/office/drawing/2014/main" id="{73047F0C-148E-47D9-889A-118CD2E02AE1}"/>
              </a:ext>
            </a:extLst>
          </p:cNvPr>
          <p:cNvSpPr/>
          <p:nvPr/>
        </p:nvSpPr>
        <p:spPr>
          <a:xfrm>
            <a:off x="2285777" y="3667705"/>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offline</a:t>
            </a:r>
          </a:p>
        </p:txBody>
      </p:sp>
      <p:sp>
        <p:nvSpPr>
          <p:cNvPr id="32" name="Rectangle: Rounded Corners 31">
            <a:extLst>
              <a:ext uri="{FF2B5EF4-FFF2-40B4-BE49-F238E27FC236}">
                <a16:creationId xmlns:a16="http://schemas.microsoft.com/office/drawing/2014/main" id="{22528BCC-131E-4F70-9355-DA128B419D83}"/>
              </a:ext>
            </a:extLst>
          </p:cNvPr>
          <p:cNvSpPr/>
          <p:nvPr/>
        </p:nvSpPr>
        <p:spPr>
          <a:xfrm>
            <a:off x="2285777" y="320223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p>
        </p:txBody>
      </p:sp>
      <p:sp>
        <p:nvSpPr>
          <p:cNvPr id="33" name="Rectangle: Rounded Corners 32">
            <a:extLst>
              <a:ext uri="{FF2B5EF4-FFF2-40B4-BE49-F238E27FC236}">
                <a16:creationId xmlns:a16="http://schemas.microsoft.com/office/drawing/2014/main" id="{012CA9D5-21C3-4F27-BC79-44FFEA2E1627}"/>
              </a:ext>
            </a:extLst>
          </p:cNvPr>
          <p:cNvSpPr/>
          <p:nvPr/>
        </p:nvSpPr>
        <p:spPr>
          <a:xfrm>
            <a:off x="2285777" y="274778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online</a:t>
            </a:r>
          </a:p>
        </p:txBody>
      </p:sp>
      <p:sp>
        <p:nvSpPr>
          <p:cNvPr id="34" name="Rectangle: Rounded Corners 33">
            <a:extLst>
              <a:ext uri="{FF2B5EF4-FFF2-40B4-BE49-F238E27FC236}">
                <a16:creationId xmlns:a16="http://schemas.microsoft.com/office/drawing/2014/main" id="{3FD15E6B-9D67-4BFE-9FA1-5DE1D2089DB3}"/>
              </a:ext>
            </a:extLst>
          </p:cNvPr>
          <p:cNvSpPr/>
          <p:nvPr/>
        </p:nvSpPr>
        <p:spPr>
          <a:xfrm>
            <a:off x="2285777" y="4598639"/>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groups</a:t>
            </a:r>
          </a:p>
        </p:txBody>
      </p:sp>
      <p:sp>
        <p:nvSpPr>
          <p:cNvPr id="35" name="Rectangle: Rounded Corners 34">
            <a:extLst>
              <a:ext uri="{FF2B5EF4-FFF2-40B4-BE49-F238E27FC236}">
                <a16:creationId xmlns:a16="http://schemas.microsoft.com/office/drawing/2014/main" id="{04204FEE-2469-4161-835C-55C66AC57C3D}"/>
              </a:ext>
            </a:extLst>
          </p:cNvPr>
          <p:cNvSpPr/>
          <p:nvPr/>
        </p:nvSpPr>
        <p:spPr>
          <a:xfrm>
            <a:off x="4414091" y="3169196"/>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36" name="Rectangle: Rounded Corners 35">
            <a:extLst>
              <a:ext uri="{FF2B5EF4-FFF2-40B4-BE49-F238E27FC236}">
                <a16:creationId xmlns:a16="http://schemas.microsoft.com/office/drawing/2014/main" id="{D5481DB9-A401-4881-AB38-4BFD2AEDC63B}"/>
              </a:ext>
            </a:extLst>
          </p:cNvPr>
          <p:cNvSpPr/>
          <p:nvPr/>
        </p:nvSpPr>
        <p:spPr>
          <a:xfrm>
            <a:off x="4419600" y="3667704"/>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HB</a:t>
            </a:r>
          </a:p>
        </p:txBody>
      </p:sp>
      <p:sp>
        <p:nvSpPr>
          <p:cNvPr id="37" name="Rectangle: Rounded Corners 36">
            <a:extLst>
              <a:ext uri="{FF2B5EF4-FFF2-40B4-BE49-F238E27FC236}">
                <a16:creationId xmlns:a16="http://schemas.microsoft.com/office/drawing/2014/main" id="{88F1A20A-B59D-4001-B552-29BFC3A1C407}"/>
              </a:ext>
            </a:extLst>
          </p:cNvPr>
          <p:cNvSpPr/>
          <p:nvPr/>
        </p:nvSpPr>
        <p:spPr>
          <a:xfrm>
            <a:off x="4421436" y="4112059"/>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t>
            </a:r>
          </a:p>
        </p:txBody>
      </p:sp>
      <p:sp>
        <p:nvSpPr>
          <p:cNvPr id="38" name="Rectangle: Rounded Corners 37">
            <a:extLst>
              <a:ext uri="{FF2B5EF4-FFF2-40B4-BE49-F238E27FC236}">
                <a16:creationId xmlns:a16="http://schemas.microsoft.com/office/drawing/2014/main" id="{E71E5B8E-6D8F-4C5E-BFC3-698EE65B6F55}"/>
              </a:ext>
            </a:extLst>
          </p:cNvPr>
          <p:cNvSpPr/>
          <p:nvPr/>
        </p:nvSpPr>
        <p:spPr>
          <a:xfrm>
            <a:off x="4421436" y="459863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undifened</a:t>
            </a:r>
            <a:endParaRPr lang="en-US" dirty="0"/>
          </a:p>
        </p:txBody>
      </p:sp>
      <p:sp>
        <p:nvSpPr>
          <p:cNvPr id="42" name="Rectangle: Rounded Corners 41">
            <a:extLst>
              <a:ext uri="{FF2B5EF4-FFF2-40B4-BE49-F238E27FC236}">
                <a16:creationId xmlns:a16="http://schemas.microsoft.com/office/drawing/2014/main" id="{7795B788-855B-4F5D-8B51-2B3F5975C699}"/>
              </a:ext>
            </a:extLst>
          </p:cNvPr>
          <p:cNvSpPr/>
          <p:nvPr/>
        </p:nvSpPr>
        <p:spPr>
          <a:xfrm>
            <a:off x="5896082" y="3684638"/>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babies</a:t>
            </a:r>
          </a:p>
        </p:txBody>
      </p:sp>
      <p:sp>
        <p:nvSpPr>
          <p:cNvPr id="43" name="Rectangle: Rounded Corners 42">
            <a:extLst>
              <a:ext uri="{FF2B5EF4-FFF2-40B4-BE49-F238E27FC236}">
                <a16:creationId xmlns:a16="http://schemas.microsoft.com/office/drawing/2014/main" id="{B3E7511E-DB63-41AC-98CF-9410C3DF21DA}"/>
              </a:ext>
            </a:extLst>
          </p:cNvPr>
          <p:cNvSpPr/>
          <p:nvPr/>
        </p:nvSpPr>
        <p:spPr>
          <a:xfrm>
            <a:off x="5890798" y="3193059"/>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children</a:t>
            </a:r>
          </a:p>
        </p:txBody>
      </p:sp>
      <p:sp>
        <p:nvSpPr>
          <p:cNvPr id="44" name="Rectangle: Rounded Corners 43">
            <a:extLst>
              <a:ext uri="{FF2B5EF4-FFF2-40B4-BE49-F238E27FC236}">
                <a16:creationId xmlns:a16="http://schemas.microsoft.com/office/drawing/2014/main" id="{F807F39A-7F07-4C6C-870D-AB0C2BF8D4D7}"/>
              </a:ext>
            </a:extLst>
          </p:cNvPr>
          <p:cNvSpPr/>
          <p:nvPr/>
        </p:nvSpPr>
        <p:spPr>
          <a:xfrm>
            <a:off x="5863032" y="2745035"/>
            <a:ext cx="804232" cy="36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52" name="Straight Connector 51">
            <a:extLst>
              <a:ext uri="{FF2B5EF4-FFF2-40B4-BE49-F238E27FC236}">
                <a16:creationId xmlns:a16="http://schemas.microsoft.com/office/drawing/2014/main" id="{8E5E6792-4C37-47A1-BD13-C29FFA310BB6}"/>
              </a:ext>
            </a:extLst>
          </p:cNvPr>
          <p:cNvCxnSpPr>
            <a:stCxn id="14" idx="2"/>
          </p:cNvCxnSpPr>
          <p:nvPr/>
        </p:nvCxnSpPr>
        <p:spPr>
          <a:xfrm>
            <a:off x="4307595" y="1652530"/>
            <a:ext cx="0" cy="242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106E01-CF00-4641-ACB2-6D342689D5A1}"/>
              </a:ext>
            </a:extLst>
          </p:cNvPr>
          <p:cNvCxnSpPr/>
          <p:nvPr/>
        </p:nvCxnSpPr>
        <p:spPr>
          <a:xfrm>
            <a:off x="815248" y="1894901"/>
            <a:ext cx="7072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43798F9-38A2-443D-9FB0-EB7D284857A5}"/>
              </a:ext>
            </a:extLst>
          </p:cNvPr>
          <p:cNvCxnSpPr/>
          <p:nvPr/>
        </p:nvCxnSpPr>
        <p:spPr>
          <a:xfrm>
            <a:off x="804231" y="1894901"/>
            <a:ext cx="0" cy="24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9D4F14-6262-455D-ADE4-05F7AF952939}"/>
              </a:ext>
            </a:extLst>
          </p:cNvPr>
          <p:cNvCxnSpPr>
            <a:endCxn id="26" idx="0"/>
          </p:cNvCxnSpPr>
          <p:nvPr/>
        </p:nvCxnSpPr>
        <p:spPr>
          <a:xfrm>
            <a:off x="2850503" y="1894901"/>
            <a:ext cx="0" cy="27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D5C4F6D-2468-43E2-B6ED-09C3C0FDF470}"/>
              </a:ext>
            </a:extLst>
          </p:cNvPr>
          <p:cNvCxnSpPr/>
          <p:nvPr/>
        </p:nvCxnSpPr>
        <p:spPr>
          <a:xfrm>
            <a:off x="6399882" y="1865523"/>
            <a:ext cx="0" cy="27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BB8DC5C-7A9D-4C8A-A4F9-688316363282}"/>
              </a:ext>
            </a:extLst>
          </p:cNvPr>
          <p:cNvCxnSpPr/>
          <p:nvPr/>
        </p:nvCxnSpPr>
        <p:spPr>
          <a:xfrm>
            <a:off x="7888077" y="1894901"/>
            <a:ext cx="0" cy="27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D74B6B-938E-4F1E-9FD7-FD8CA2BA7F75}"/>
              </a:ext>
            </a:extLst>
          </p:cNvPr>
          <p:cNvCxnSpPr/>
          <p:nvPr/>
        </p:nvCxnSpPr>
        <p:spPr>
          <a:xfrm>
            <a:off x="4764795" y="1887556"/>
            <a:ext cx="0" cy="27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BD69D048-55FD-4878-81DC-53B1F43E6D9D}"/>
              </a:ext>
            </a:extLst>
          </p:cNvPr>
          <p:cNvCxnSpPr>
            <a:stCxn id="27" idx="1"/>
            <a:endCxn id="22" idx="1"/>
          </p:cNvCxnSpPr>
          <p:nvPr/>
        </p:nvCxnSpPr>
        <p:spPr>
          <a:xfrm rot="10800000" flipV="1">
            <a:off x="311700" y="2353937"/>
            <a:ext cx="12700" cy="54808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D298577C-8BFD-441B-9120-4296FCA4797E}"/>
              </a:ext>
            </a:extLst>
          </p:cNvPr>
          <p:cNvCxnSpPr/>
          <p:nvPr/>
        </p:nvCxnSpPr>
        <p:spPr>
          <a:xfrm rot="10800000" flipV="1">
            <a:off x="2203373" y="2421426"/>
            <a:ext cx="12700" cy="54808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CF52E784-125C-4700-9830-8C75B799AD66}"/>
              </a:ext>
            </a:extLst>
          </p:cNvPr>
          <p:cNvCxnSpPr/>
          <p:nvPr/>
        </p:nvCxnSpPr>
        <p:spPr>
          <a:xfrm rot="10800000" flipV="1">
            <a:off x="4202183" y="2412245"/>
            <a:ext cx="12700" cy="54808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10FA484C-BC14-4F48-8D4B-BEC6002F8BD4}"/>
              </a:ext>
            </a:extLst>
          </p:cNvPr>
          <p:cNvCxnSpPr/>
          <p:nvPr/>
        </p:nvCxnSpPr>
        <p:spPr>
          <a:xfrm rot="10800000" flipV="1">
            <a:off x="5808796" y="2337865"/>
            <a:ext cx="12700" cy="54808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0" name="Connector: Elbow 4099">
            <a:extLst>
              <a:ext uri="{FF2B5EF4-FFF2-40B4-BE49-F238E27FC236}">
                <a16:creationId xmlns:a16="http://schemas.microsoft.com/office/drawing/2014/main" id="{1C479578-B0A5-4EC3-BFBC-F5DF8A4919ED}"/>
              </a:ext>
            </a:extLst>
          </p:cNvPr>
          <p:cNvCxnSpPr>
            <a:endCxn id="28" idx="1"/>
          </p:cNvCxnSpPr>
          <p:nvPr/>
        </p:nvCxnSpPr>
        <p:spPr>
          <a:xfrm rot="16200000" flipH="1">
            <a:off x="-27767" y="3053732"/>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27FD4CA-C2E0-4AF7-A1BD-79AD388AB9BA}"/>
              </a:ext>
            </a:extLst>
          </p:cNvPr>
          <p:cNvCxnSpPr/>
          <p:nvPr/>
        </p:nvCxnSpPr>
        <p:spPr>
          <a:xfrm rot="16200000" flipH="1">
            <a:off x="3880691" y="3526505"/>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03A4B493-5D25-4D41-8783-0B26A44EDEE6}"/>
              </a:ext>
            </a:extLst>
          </p:cNvPr>
          <p:cNvCxnSpPr/>
          <p:nvPr/>
        </p:nvCxnSpPr>
        <p:spPr>
          <a:xfrm rot="16200000" flipH="1">
            <a:off x="3870145" y="3070678"/>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9F0487F7-BDDB-4F0E-A3C1-1BBA6F0205EA}"/>
              </a:ext>
            </a:extLst>
          </p:cNvPr>
          <p:cNvCxnSpPr/>
          <p:nvPr/>
        </p:nvCxnSpPr>
        <p:spPr>
          <a:xfrm rot="16200000" flipH="1">
            <a:off x="1885788" y="4390790"/>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4D6ECA2B-6160-4AB0-86AC-AE8E3042AF7D}"/>
              </a:ext>
            </a:extLst>
          </p:cNvPr>
          <p:cNvCxnSpPr/>
          <p:nvPr/>
        </p:nvCxnSpPr>
        <p:spPr>
          <a:xfrm rot="16200000" flipH="1">
            <a:off x="1885788" y="3959336"/>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50F22D6-6F23-41DD-8495-B6EDFC501B29}"/>
              </a:ext>
            </a:extLst>
          </p:cNvPr>
          <p:cNvCxnSpPr/>
          <p:nvPr/>
        </p:nvCxnSpPr>
        <p:spPr>
          <a:xfrm rot="16200000" flipH="1">
            <a:off x="1867133" y="3527882"/>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CFB8B162-81DE-4B82-B1FC-064963ED5CB9}"/>
              </a:ext>
            </a:extLst>
          </p:cNvPr>
          <p:cNvCxnSpPr/>
          <p:nvPr/>
        </p:nvCxnSpPr>
        <p:spPr>
          <a:xfrm rot="16200000" flipH="1">
            <a:off x="1863905" y="3096428"/>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A611027-0263-48ED-B123-F2DB3EF63A41}"/>
              </a:ext>
            </a:extLst>
          </p:cNvPr>
          <p:cNvCxnSpPr/>
          <p:nvPr/>
        </p:nvCxnSpPr>
        <p:spPr>
          <a:xfrm rot="16200000" flipH="1">
            <a:off x="5478511" y="3431070"/>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E2427D24-5904-452B-9FED-A6EB326D40B3}"/>
              </a:ext>
            </a:extLst>
          </p:cNvPr>
          <p:cNvCxnSpPr/>
          <p:nvPr/>
        </p:nvCxnSpPr>
        <p:spPr>
          <a:xfrm rot="16200000" flipH="1">
            <a:off x="5467743" y="2982114"/>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11E53C9-1FD7-45AB-BCFA-6B3C3D72FEEC}"/>
              </a:ext>
            </a:extLst>
          </p:cNvPr>
          <p:cNvCxnSpPr/>
          <p:nvPr/>
        </p:nvCxnSpPr>
        <p:spPr>
          <a:xfrm rot="16200000" flipH="1">
            <a:off x="3878248" y="4492746"/>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21208964-93F0-439F-91CF-279E3F611DA3}"/>
              </a:ext>
            </a:extLst>
          </p:cNvPr>
          <p:cNvCxnSpPr/>
          <p:nvPr/>
        </p:nvCxnSpPr>
        <p:spPr>
          <a:xfrm rot="16200000" flipH="1">
            <a:off x="3884598" y="4031489"/>
            <a:ext cx="457204" cy="20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EEC5-7FEB-40D0-84FB-9E7B492507A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77F28EB-B21E-4BE9-976E-9B1362C30509}"/>
              </a:ext>
            </a:extLst>
          </p:cNvPr>
          <p:cNvSpPr>
            <a:spLocks noGrp="1"/>
          </p:cNvSpPr>
          <p:nvPr>
            <p:ph type="body" idx="1"/>
          </p:nvPr>
        </p:nvSpPr>
        <p:spPr/>
        <p:txBody>
          <a:bodyPr/>
          <a:lstStyle/>
          <a:p>
            <a:pPr marL="114300" indent="0">
              <a:buNone/>
            </a:pPr>
            <a:r>
              <a:rPr lang="en-US" sz="1400" dirty="0" err="1">
                <a:solidFill>
                  <a:schemeClr val="accent2"/>
                </a:solidFill>
                <a:latin typeface="+mj-lt"/>
              </a:rPr>
              <a:t>hotel_type:In</a:t>
            </a:r>
            <a:r>
              <a:rPr lang="en-US" sz="1400" dirty="0">
                <a:solidFill>
                  <a:schemeClr val="accent2"/>
                </a:solidFill>
                <a:latin typeface="+mj-lt"/>
              </a:rPr>
              <a:t> the given dataset hotels are classified into two types city and resort hotels.</a:t>
            </a:r>
          </a:p>
          <a:p>
            <a:pPr marL="114300" indent="0">
              <a:buNone/>
            </a:pPr>
            <a:r>
              <a:rPr lang="en-US" sz="1400" dirty="0" err="1">
                <a:solidFill>
                  <a:schemeClr val="accent2"/>
                </a:solidFill>
                <a:latin typeface="+mj-lt"/>
              </a:rPr>
              <a:t>Is_canceled:total</a:t>
            </a:r>
            <a:r>
              <a:rPr lang="en-US" sz="1400" dirty="0">
                <a:solidFill>
                  <a:schemeClr val="accent2"/>
                </a:solidFill>
                <a:latin typeface="+mj-lt"/>
              </a:rPr>
              <a:t> number of bookings are canceled.</a:t>
            </a:r>
          </a:p>
          <a:p>
            <a:pPr marL="114300" indent="0">
              <a:buNone/>
            </a:pPr>
            <a:r>
              <a:rPr lang="en-US" sz="1400" dirty="0" err="1">
                <a:solidFill>
                  <a:schemeClr val="accent2"/>
                </a:solidFill>
                <a:latin typeface="+mj-lt"/>
              </a:rPr>
              <a:t>lead_time</a:t>
            </a:r>
            <a:r>
              <a:rPr lang="en-US" sz="1400" dirty="0">
                <a:solidFill>
                  <a:schemeClr val="accent2"/>
                </a:solidFill>
                <a:latin typeface="+mj-lt"/>
              </a:rPr>
              <a:t>: </a:t>
            </a:r>
            <a:r>
              <a:rPr lang="en-US" sz="1400" i="0" dirty="0">
                <a:solidFill>
                  <a:srgbClr val="202124"/>
                </a:solidFill>
                <a:effectLst/>
                <a:latin typeface="+mj-lt"/>
              </a:rPr>
              <a:t>the number of days between the time a guest books their room and the time they are scheduled to arrive at the hotel.</a:t>
            </a:r>
            <a:endParaRPr lang="en-US" sz="1400" i="0" dirty="0">
              <a:solidFill>
                <a:schemeClr val="accent2"/>
              </a:solidFill>
              <a:effectLst/>
              <a:latin typeface="+mj-lt"/>
            </a:endParaRPr>
          </a:p>
          <a:p>
            <a:pPr marL="114300" indent="0">
              <a:buNone/>
            </a:pPr>
            <a:r>
              <a:rPr lang="en-US" sz="1400" dirty="0" err="1">
                <a:solidFill>
                  <a:schemeClr val="accent2"/>
                </a:solidFill>
                <a:latin typeface="+mj-lt"/>
              </a:rPr>
              <a:t>booking_changes:</a:t>
            </a:r>
            <a:r>
              <a:rPr lang="en-US" sz="1400" i="0" dirty="0" err="1">
                <a:solidFill>
                  <a:srgbClr val="202124"/>
                </a:solidFill>
                <a:effectLst/>
                <a:latin typeface="+mj-lt"/>
              </a:rPr>
              <a:t>any</a:t>
            </a:r>
            <a:r>
              <a:rPr lang="en-US" sz="1400" i="0" dirty="0">
                <a:solidFill>
                  <a:srgbClr val="202124"/>
                </a:solidFill>
                <a:effectLst/>
                <a:latin typeface="+mj-lt"/>
              </a:rPr>
              <a:t> change required by the Client in the travel and/ or arrival date, any increase or reduction in the number of rooms booked, and/ or any services required after the date of Confirmation.</a:t>
            </a:r>
          </a:p>
          <a:p>
            <a:pPr marL="114300" indent="0">
              <a:buNone/>
            </a:pPr>
            <a:r>
              <a:rPr lang="en-US" sz="1400" dirty="0" err="1">
                <a:solidFill>
                  <a:srgbClr val="202124"/>
                </a:solidFill>
                <a:latin typeface="+mj-lt"/>
              </a:rPr>
              <a:t>market_segment:mode</a:t>
            </a:r>
            <a:r>
              <a:rPr lang="en-US" sz="1400" dirty="0">
                <a:solidFill>
                  <a:srgbClr val="202124"/>
                </a:solidFill>
                <a:latin typeface="+mj-lt"/>
              </a:rPr>
              <a:t>/platform of booking done by the </a:t>
            </a:r>
            <a:r>
              <a:rPr lang="en-US" sz="1400" dirty="0" err="1">
                <a:solidFill>
                  <a:srgbClr val="202124"/>
                </a:solidFill>
                <a:latin typeface="+mj-lt"/>
              </a:rPr>
              <a:t>customer.like,online</a:t>
            </a:r>
            <a:r>
              <a:rPr lang="en-US" sz="1400" dirty="0">
                <a:solidFill>
                  <a:srgbClr val="202124"/>
                </a:solidFill>
                <a:latin typeface="+mj-lt"/>
              </a:rPr>
              <a:t>, offline etc..</a:t>
            </a:r>
          </a:p>
          <a:p>
            <a:pPr marL="114300" indent="0">
              <a:buNone/>
            </a:pPr>
            <a:r>
              <a:rPr lang="en-US" sz="1400" dirty="0" err="1">
                <a:solidFill>
                  <a:srgbClr val="202124"/>
                </a:solidFill>
                <a:latin typeface="+mj-lt"/>
              </a:rPr>
              <a:t>Adr:</a:t>
            </a:r>
            <a:r>
              <a:rPr lang="en-US" sz="1400" b="0" i="0" dirty="0" err="1">
                <a:solidFill>
                  <a:srgbClr val="202124"/>
                </a:solidFill>
                <a:effectLst/>
                <a:latin typeface="+mj-lt"/>
              </a:rPr>
              <a:t>It</a:t>
            </a:r>
            <a:r>
              <a:rPr lang="en-US" sz="1400" b="0" i="0" dirty="0">
                <a:solidFill>
                  <a:srgbClr val="202124"/>
                </a:solidFill>
                <a:effectLst/>
                <a:latin typeface="+mj-lt"/>
              </a:rPr>
              <a:t> stands for </a:t>
            </a:r>
            <a:r>
              <a:rPr lang="en-US" sz="1400" i="0" dirty="0">
                <a:solidFill>
                  <a:srgbClr val="202124"/>
                </a:solidFill>
                <a:effectLst/>
                <a:latin typeface="+mj-lt"/>
              </a:rPr>
              <a:t>average daily rate, </a:t>
            </a:r>
            <a:r>
              <a:rPr lang="en-US" sz="1400" b="0" i="0" dirty="0">
                <a:solidFill>
                  <a:srgbClr val="202124"/>
                </a:solidFill>
                <a:effectLst/>
                <a:latin typeface="+mj-lt"/>
              </a:rPr>
              <a:t>and it's used to measure the average revenue that a hotel receives for each occupied guest room per day. By measuring the ADR for your property, you're able to see the average rate that comes from all occupied rooms.</a:t>
            </a:r>
          </a:p>
          <a:p>
            <a:pPr marL="114300" indent="0">
              <a:buNone/>
            </a:pPr>
            <a:r>
              <a:rPr lang="en-US" sz="1400" dirty="0" err="1">
                <a:solidFill>
                  <a:srgbClr val="202124"/>
                </a:solidFill>
                <a:latin typeface="+mj-lt"/>
              </a:rPr>
              <a:t>Stays_in_weekend_night:Number</a:t>
            </a:r>
            <a:r>
              <a:rPr lang="en-US" sz="1400" dirty="0">
                <a:solidFill>
                  <a:srgbClr val="202124"/>
                </a:solidFill>
                <a:latin typeface="+mj-lt"/>
              </a:rPr>
              <a:t> of people booked and stayed for weekend nights.</a:t>
            </a:r>
          </a:p>
          <a:p>
            <a:pPr marL="114300" indent="0">
              <a:buNone/>
            </a:pPr>
            <a:r>
              <a:rPr lang="en-US" sz="1400" dirty="0" err="1">
                <a:solidFill>
                  <a:srgbClr val="202124"/>
                </a:solidFill>
                <a:latin typeface="+mj-lt"/>
              </a:rPr>
              <a:t>Reservation_type:describes</a:t>
            </a:r>
            <a:r>
              <a:rPr lang="en-US" sz="1400" dirty="0">
                <a:solidFill>
                  <a:srgbClr val="202124"/>
                </a:solidFill>
                <a:latin typeface="+mj-lt"/>
              </a:rPr>
              <a:t> about room type which customers are </a:t>
            </a:r>
            <a:r>
              <a:rPr lang="en-US" sz="1400" dirty="0" err="1">
                <a:solidFill>
                  <a:srgbClr val="202124"/>
                </a:solidFill>
                <a:latin typeface="+mj-lt"/>
              </a:rPr>
              <a:t>booked.ie,A,B,C,D</a:t>
            </a:r>
            <a:r>
              <a:rPr lang="en-US" sz="1400" dirty="0">
                <a:solidFill>
                  <a:srgbClr val="202124"/>
                </a:solidFill>
                <a:latin typeface="+mj-lt"/>
              </a:rPr>
              <a:t>,..</a:t>
            </a:r>
          </a:p>
          <a:p>
            <a:pPr marL="114300" indent="0">
              <a:buNone/>
            </a:pPr>
            <a:endParaRPr lang="en-US" sz="1400" dirty="0">
              <a:solidFill>
                <a:srgbClr val="202124"/>
              </a:solidFill>
              <a:latin typeface="+mn-lt"/>
            </a:endParaRPr>
          </a:p>
          <a:p>
            <a:pPr marL="114300" indent="0">
              <a:buNone/>
            </a:pPr>
            <a:endParaRPr lang="en-US" dirty="0">
              <a:solidFill>
                <a:schemeClr val="accent2"/>
              </a:solidFill>
            </a:endParaRPr>
          </a:p>
        </p:txBody>
      </p:sp>
    </p:spTree>
    <p:extLst>
      <p:ext uri="{BB962C8B-B14F-4D97-AF65-F5344CB8AC3E}">
        <p14:creationId xmlns:p14="http://schemas.microsoft.com/office/powerpoint/2010/main" val="127092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F72525-6EE5-0EC5-B7DF-10515345B383}"/>
              </a:ext>
            </a:extLst>
          </p:cNvPr>
          <p:cNvSpPr txBox="1"/>
          <p:nvPr/>
        </p:nvSpPr>
        <p:spPr>
          <a:xfrm>
            <a:off x="457200" y="516795"/>
            <a:ext cx="7858125" cy="4069960"/>
          </a:xfrm>
          <a:prstGeom prst="rect">
            <a:avLst/>
          </a:prstGeom>
          <a:noFill/>
        </p:spPr>
        <p:txBody>
          <a:bodyPr wrap="square">
            <a:spAutoFit/>
          </a:bodyPr>
          <a:lstStyle/>
          <a:p>
            <a:pPr marL="114300" marR="0" lvl="0" algn="l" defTabSz="914400" rtl="0" eaLnBrk="1" fontAlgn="auto" latinLnBrk="0" hangingPunct="1">
              <a:lnSpc>
                <a:spcPct val="115000"/>
              </a:lnSpc>
              <a:spcBef>
                <a:spcPts val="0"/>
              </a:spcBef>
              <a:spcAft>
                <a:spcPts val="0"/>
              </a:spcAft>
              <a:buClr>
                <a:srgbClr val="F5FDFF"/>
              </a:buClr>
              <a:buSzPts val="1800"/>
              <a:tabLst/>
              <a:defRPr/>
            </a:pPr>
            <a:r>
              <a:rPr kumimoji="0" lang="en-US" sz="2800" i="0" u="none" strike="noStrike" kern="0" cap="none" spc="0" normalizeH="0" baseline="0" noProof="0" dirty="0">
                <a:ln>
                  <a:noFill/>
                </a:ln>
                <a:solidFill>
                  <a:srgbClr val="FF0000"/>
                </a:solidFill>
                <a:effectLst/>
                <a:uLnTx/>
                <a:uFillTx/>
                <a:latin typeface="+mj-lt"/>
                <a:cs typeface="Arial"/>
                <a:sym typeface="Arial"/>
              </a:rPr>
              <a:t>    </a:t>
            </a:r>
            <a:r>
              <a:rPr kumimoji="0" lang="en-US" sz="2800" i="0" u="sng" strike="noStrike" kern="0" cap="none" spc="0" normalizeH="0" baseline="0" noProof="0" dirty="0">
                <a:ln>
                  <a:noFill/>
                </a:ln>
                <a:solidFill>
                  <a:schemeClr val="tx1"/>
                </a:solidFill>
                <a:effectLst/>
                <a:uLnTx/>
                <a:uFillTx/>
                <a:latin typeface="+mj-lt"/>
                <a:cs typeface="Arial"/>
                <a:sym typeface="Arial"/>
              </a:rPr>
              <a:t>Data cleaning:</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800" b="0" i="0" u="none" strike="noStrike" kern="0" cap="none" spc="0" normalizeH="0" baseline="0" noProof="0" dirty="0">
              <a:ln>
                <a:noFill/>
              </a:ln>
              <a:solidFill>
                <a:srgbClr val="212121"/>
              </a:solidFill>
              <a:effectLst/>
              <a:uLnTx/>
              <a:uFillTx/>
              <a:latin typeface="Roboto" panose="02000000000000000000" pitchFamily="2" charset="0"/>
              <a:cs typeface="Arial"/>
              <a:sym typeface="Arial"/>
            </a:endParaRPr>
          </a:p>
          <a:p>
            <a:pPr marL="114300" marR="0" lvl="0" algn="l" defTabSz="914400" rtl="0" eaLnBrk="1" fontAlgn="auto" latinLnBrk="0" hangingPunct="1">
              <a:lnSpc>
                <a:spcPct val="115000"/>
              </a:lnSpc>
              <a:spcBef>
                <a:spcPts val="0"/>
              </a:spcBef>
              <a:spcAft>
                <a:spcPts val="0"/>
              </a:spcAft>
              <a:buClr>
                <a:srgbClr val="F5FDFF"/>
              </a:buClr>
              <a:buSzPts val="1800"/>
              <a:tabLst/>
              <a:defRPr/>
            </a:pPr>
            <a:r>
              <a:rPr kumimoji="0" lang="en-US" sz="1800" b="0" i="0" u="none" strike="noStrike" kern="0" cap="none" spc="0" normalizeH="0" baseline="0" noProof="0" dirty="0">
                <a:ln>
                  <a:noFill/>
                </a:ln>
                <a:solidFill>
                  <a:srgbClr val="212121"/>
                </a:solidFill>
                <a:effectLst/>
                <a:uLnTx/>
                <a:uFillTx/>
                <a:latin typeface="+mj-lt"/>
                <a:cs typeface="Arial"/>
                <a:sym typeface="Arial"/>
              </a:rPr>
              <a:t>Data cleaning is the very first important fundamental thing which every data scientist must know. It is the process of finding the inaccurate, incorrect and irrelevant or missing part of a data and then, modifying the data according to our necessity.</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800" b="0" i="0" u="none" strike="noStrike" kern="0" cap="none" spc="0" normalizeH="0" baseline="0" noProof="0" dirty="0">
              <a:ln>
                <a:noFill/>
              </a:ln>
              <a:solidFill>
                <a:srgbClr val="212121"/>
              </a:solidFill>
              <a:effectLst/>
              <a:uLnTx/>
              <a:uFillTx/>
              <a:latin typeface="+mj-lt"/>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r>
              <a:rPr kumimoji="0" lang="en-US" sz="1800" b="1" i="0" u="none" strike="noStrike" kern="0" cap="none" spc="0" normalizeH="0" baseline="0" noProof="0" dirty="0">
                <a:ln>
                  <a:noFill/>
                </a:ln>
                <a:solidFill>
                  <a:srgbClr val="212121"/>
                </a:solidFill>
                <a:effectLst/>
                <a:uLnTx/>
                <a:uFillTx/>
                <a:latin typeface="+mj-lt"/>
                <a:cs typeface="Arial"/>
                <a:sym typeface="Arial"/>
              </a:rPr>
              <a:t>Steps:</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r>
              <a:rPr kumimoji="0" lang="en-US" sz="1800" b="0" i="0" u="none" strike="noStrike" kern="0" cap="none" spc="0" normalizeH="0" baseline="0" noProof="0" dirty="0">
                <a:ln>
                  <a:noFill/>
                </a:ln>
                <a:solidFill>
                  <a:srgbClr val="212121"/>
                </a:solidFill>
                <a:effectLst/>
                <a:uLnTx/>
                <a:uFillTx/>
                <a:latin typeface="+mj-lt"/>
                <a:cs typeface="Arial"/>
                <a:sym typeface="Arial"/>
              </a:rPr>
              <a:t>1.Remove duplicate rows.</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r>
              <a:rPr kumimoji="0" lang="en-US" sz="1800" b="0" i="0" u="none" strike="noStrike" kern="0" cap="none" spc="0" normalizeH="0" baseline="0" noProof="0" dirty="0">
                <a:ln>
                  <a:noFill/>
                </a:ln>
                <a:solidFill>
                  <a:srgbClr val="212121"/>
                </a:solidFill>
                <a:effectLst/>
                <a:uLnTx/>
                <a:uFillTx/>
                <a:latin typeface="+mj-lt"/>
                <a:cs typeface="Arial"/>
                <a:sym typeface="Arial"/>
              </a:rPr>
              <a:t>2.Removing NULL values by replacing zero.</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r>
              <a:rPr kumimoji="0" lang="en-US" sz="1800" b="0" i="0" u="none" strike="noStrike" kern="0" cap="none" spc="0" normalizeH="0" baseline="0" noProof="0" dirty="0">
                <a:ln>
                  <a:noFill/>
                </a:ln>
                <a:solidFill>
                  <a:srgbClr val="212121"/>
                </a:solidFill>
                <a:effectLst/>
                <a:uLnTx/>
                <a:uFillTx/>
                <a:latin typeface="+mj-lt"/>
                <a:cs typeface="Arial"/>
                <a:sym typeface="Arial"/>
              </a:rPr>
              <a:t>3.Converting datatypes.</a:t>
            </a:r>
          </a:p>
          <a:p>
            <a:pPr marL="457200" marR="0" lvl="0" indent="-342900" algn="l" defTabSz="914400" rtl="0" eaLnBrk="1" fontAlgn="auto" latinLnBrk="0" hangingPunct="1">
              <a:lnSpc>
                <a:spcPct val="115000"/>
              </a:lnSpc>
              <a:spcBef>
                <a:spcPts val="0"/>
              </a:spcBef>
              <a:spcAft>
                <a:spcPts val="0"/>
              </a:spcAft>
              <a:buClr>
                <a:srgbClr val="F5FDFF"/>
              </a:buClr>
              <a:buSzPts val="1800"/>
              <a:buFont typeface="+mj-lt"/>
              <a:buAutoNum type="arabicPeriod"/>
              <a:tabLst/>
              <a:defRPr/>
            </a:pPr>
            <a:r>
              <a:rPr kumimoji="0" lang="en-US" sz="1800" b="0" i="0" u="none" strike="noStrike" kern="0" cap="none" spc="0" normalizeH="0" baseline="0" noProof="0" dirty="0">
                <a:ln>
                  <a:noFill/>
                </a:ln>
                <a:solidFill>
                  <a:srgbClr val="212121"/>
                </a:solidFill>
                <a:effectLst/>
                <a:uLnTx/>
                <a:uFillTx/>
                <a:latin typeface="+mj-lt"/>
                <a:cs typeface="Arial"/>
                <a:sym typeface="Arial"/>
              </a:rPr>
              <a:t>4.Adding new columns if necessary.</a:t>
            </a:r>
          </a:p>
        </p:txBody>
      </p:sp>
      <p:pic>
        <p:nvPicPr>
          <p:cNvPr id="6146" name="Picture 2" descr="5 Advantages of Data Cleansing - Invensis Technologies">
            <a:extLst>
              <a:ext uri="{FF2B5EF4-FFF2-40B4-BE49-F238E27FC236}">
                <a16:creationId xmlns:a16="http://schemas.microsoft.com/office/drawing/2014/main" id="{C1B26EE3-6E9B-496D-95F2-4DF3869C8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090" y="2653631"/>
            <a:ext cx="25146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47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EA1FE2-6BCF-F48A-6157-812D45291ED1}"/>
              </a:ext>
            </a:extLst>
          </p:cNvPr>
          <p:cNvPicPr>
            <a:picLocks noChangeAspect="1"/>
          </p:cNvPicPr>
          <p:nvPr/>
        </p:nvPicPr>
        <p:blipFill>
          <a:blip r:embed="rId2"/>
          <a:stretch>
            <a:fillRect/>
          </a:stretch>
        </p:blipFill>
        <p:spPr>
          <a:xfrm>
            <a:off x="559790" y="1202714"/>
            <a:ext cx="8638781" cy="3383573"/>
          </a:xfrm>
          <a:prstGeom prst="rect">
            <a:avLst/>
          </a:prstGeom>
        </p:spPr>
      </p:pic>
      <p:sp>
        <p:nvSpPr>
          <p:cNvPr id="3" name="TextBox 2">
            <a:extLst>
              <a:ext uri="{FF2B5EF4-FFF2-40B4-BE49-F238E27FC236}">
                <a16:creationId xmlns:a16="http://schemas.microsoft.com/office/drawing/2014/main" id="{7CC2F129-5484-207A-94AB-E7780D665AB1}"/>
              </a:ext>
            </a:extLst>
          </p:cNvPr>
          <p:cNvSpPr txBox="1"/>
          <p:nvPr/>
        </p:nvSpPr>
        <p:spPr>
          <a:xfrm>
            <a:off x="678656" y="400050"/>
            <a:ext cx="5229225" cy="584775"/>
          </a:xfrm>
          <a:prstGeom prst="rect">
            <a:avLst/>
          </a:prstGeom>
          <a:noFill/>
        </p:spPr>
        <p:txBody>
          <a:bodyPr wrap="square" rtlCol="0">
            <a:spAutoFit/>
          </a:bodyPr>
          <a:lstStyle/>
          <a:p>
            <a:r>
              <a:rPr kumimoji="0" lang="en-US" sz="3200" b="0" i="0" u="none" strike="noStrike" kern="0" cap="none" spc="0" normalizeH="0" baseline="0" noProof="0" dirty="0">
                <a:ln>
                  <a:noFill/>
                </a:ln>
                <a:solidFill>
                  <a:srgbClr val="CC0000"/>
                </a:solidFill>
                <a:effectLst/>
                <a:uLnTx/>
                <a:uFillTx/>
                <a:latin typeface="Arial"/>
                <a:cs typeface="Arial"/>
                <a:sym typeface="Arial"/>
              </a:rPr>
              <a:t> </a:t>
            </a:r>
            <a:r>
              <a:rPr kumimoji="0" lang="en-US" sz="3200" b="0" i="0" u="sng" strike="noStrike" kern="0" cap="none" spc="0" normalizeH="0" baseline="0" noProof="0" dirty="0">
                <a:ln>
                  <a:noFill/>
                </a:ln>
                <a:solidFill>
                  <a:srgbClr val="CC0000"/>
                </a:solidFill>
                <a:effectLst/>
                <a:uLnTx/>
                <a:uFillTx/>
                <a:latin typeface="Arial"/>
                <a:cs typeface="Arial"/>
                <a:sym typeface="Arial"/>
              </a:rPr>
              <a:t>Data Visualization:</a:t>
            </a:r>
            <a:endParaRPr lang="en-US" sz="3200" u="sng" dirty="0"/>
          </a:p>
        </p:txBody>
      </p:sp>
    </p:spTree>
    <p:extLst>
      <p:ext uri="{BB962C8B-B14F-4D97-AF65-F5344CB8AC3E}">
        <p14:creationId xmlns:p14="http://schemas.microsoft.com/office/powerpoint/2010/main" val="67177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9AD380-89EA-1ED6-10F4-FCFCD79B544F}"/>
              </a:ext>
            </a:extLst>
          </p:cNvPr>
          <p:cNvPicPr>
            <a:picLocks noChangeAspect="1"/>
          </p:cNvPicPr>
          <p:nvPr/>
        </p:nvPicPr>
        <p:blipFill>
          <a:blip r:embed="rId2"/>
          <a:stretch>
            <a:fillRect/>
          </a:stretch>
        </p:blipFill>
        <p:spPr>
          <a:xfrm>
            <a:off x="411584" y="1698214"/>
            <a:ext cx="7129463" cy="2482429"/>
          </a:xfrm>
          <a:prstGeom prst="rect">
            <a:avLst/>
          </a:prstGeom>
        </p:spPr>
      </p:pic>
      <p:sp>
        <p:nvSpPr>
          <p:cNvPr id="6" name="TextBox 5">
            <a:extLst>
              <a:ext uri="{FF2B5EF4-FFF2-40B4-BE49-F238E27FC236}">
                <a16:creationId xmlns:a16="http://schemas.microsoft.com/office/drawing/2014/main" id="{73AC71E0-5C4A-6CB9-27E4-77F495AE4641}"/>
              </a:ext>
            </a:extLst>
          </p:cNvPr>
          <p:cNvSpPr txBox="1"/>
          <p:nvPr/>
        </p:nvSpPr>
        <p:spPr>
          <a:xfrm>
            <a:off x="267889" y="3632573"/>
            <a:ext cx="7608094" cy="1453155"/>
          </a:xfrm>
          <a:prstGeom prst="rect">
            <a:avLst/>
          </a:prstGeom>
          <a:noFill/>
        </p:spPr>
        <p:txBody>
          <a:bodyPr wrap="square">
            <a:spAutoFit/>
          </a:bodyPr>
          <a:lstStyle/>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300" b="0" i="0" u="none" strike="noStrike" kern="0" cap="none" spc="0" normalizeH="0" baseline="0" noProof="0" dirty="0">
              <a:ln>
                <a:noFill/>
              </a:ln>
              <a:solidFill>
                <a:schemeClr val="accent2"/>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endParaRPr kumimoji="0" lang="en-US" sz="1300" b="0" i="0" u="none" strike="noStrike" kern="0" cap="none" spc="0" normalizeH="0" baseline="0" noProof="0" dirty="0">
              <a:ln>
                <a:noFill/>
              </a:ln>
              <a:solidFill>
                <a:schemeClr val="accent2"/>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F5FDFF"/>
              </a:buClr>
              <a:buSzPts val="1800"/>
              <a:buFont typeface="Arial"/>
              <a:buChar char="●"/>
              <a:tabLst/>
              <a:defRPr/>
            </a:pPr>
            <a:r>
              <a:rPr kumimoji="0" lang="en-US" sz="1300" b="0" i="0" u="none" strike="noStrike" kern="0" cap="none" spc="0" normalizeH="0" baseline="0" noProof="0" dirty="0">
                <a:ln>
                  <a:noFill/>
                </a:ln>
                <a:solidFill>
                  <a:schemeClr val="accent2"/>
                </a:solidFill>
                <a:effectLst/>
                <a:uLnTx/>
                <a:uFillTx/>
                <a:latin typeface="Arial"/>
                <a:cs typeface="Arial"/>
                <a:sym typeface="Arial"/>
              </a:rPr>
              <a:t>Arrival of guests is high in countries with code PRT,GBR,FRA,DEU,ESP. Portugal, Great Britain, France, Germany, Spain are the top countries ,most guests come from these 5 countries. We can conclude that country 'PRT' made huge number of bookings as compared to other countries. </a:t>
            </a:r>
          </a:p>
        </p:txBody>
      </p:sp>
      <p:sp>
        <p:nvSpPr>
          <p:cNvPr id="7" name="TextBox 6">
            <a:extLst>
              <a:ext uri="{FF2B5EF4-FFF2-40B4-BE49-F238E27FC236}">
                <a16:creationId xmlns:a16="http://schemas.microsoft.com/office/drawing/2014/main" id="{68B3DCF9-3D70-AC36-C645-050F91F3E705}"/>
              </a:ext>
            </a:extLst>
          </p:cNvPr>
          <p:cNvSpPr txBox="1"/>
          <p:nvPr/>
        </p:nvSpPr>
        <p:spPr>
          <a:xfrm>
            <a:off x="642938" y="414337"/>
            <a:ext cx="7700961" cy="2092881"/>
          </a:xfrm>
          <a:prstGeom prst="rect">
            <a:avLst/>
          </a:prstGeom>
          <a:noFill/>
        </p:spPr>
        <p:txBody>
          <a:bodyPr wrap="square" rtlCol="0">
            <a:spAutoFit/>
          </a:bodyPr>
          <a:lstStyle/>
          <a:p>
            <a:r>
              <a:rPr lang="en-US" sz="2600" u="sng" dirty="0">
                <a:solidFill>
                  <a:schemeClr val="tx1"/>
                </a:solidFill>
              </a:rPr>
              <a:t>EDA:</a:t>
            </a:r>
          </a:p>
          <a:p>
            <a:endParaRPr lang="en-US" sz="2600" u="sng" dirty="0">
              <a:solidFill>
                <a:schemeClr val="tx1"/>
              </a:solidFill>
            </a:endParaRPr>
          </a:p>
          <a:p>
            <a:r>
              <a:rPr lang="en-US" sz="2600" dirty="0">
                <a:solidFill>
                  <a:schemeClr val="tx1"/>
                </a:solidFill>
              </a:rPr>
              <a:t>Countries from which the customers visited hotel</a:t>
            </a:r>
          </a:p>
          <a:p>
            <a:endParaRPr lang="en-US" sz="2600" dirty="0">
              <a:solidFill>
                <a:schemeClr val="tx1"/>
              </a:solidFill>
            </a:endParaRPr>
          </a:p>
          <a:p>
            <a:endParaRPr lang="en-US" sz="2600" dirty="0">
              <a:solidFill>
                <a:schemeClr val="tx1"/>
              </a:solidFill>
            </a:endParaRPr>
          </a:p>
        </p:txBody>
      </p:sp>
    </p:spTree>
    <p:extLst>
      <p:ext uri="{BB962C8B-B14F-4D97-AF65-F5344CB8AC3E}">
        <p14:creationId xmlns:p14="http://schemas.microsoft.com/office/powerpoint/2010/main" val="424689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335756"/>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a:extLst>
              <a:ext uri="{FF2B5EF4-FFF2-40B4-BE49-F238E27FC236}">
                <a16:creationId xmlns:a16="http://schemas.microsoft.com/office/drawing/2014/main" id="{C8034600-9DC3-FEEC-35E4-5DE95D1F4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33" y="1224963"/>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86F333-1332-107D-7827-8D7A8DE477DB}"/>
              </a:ext>
            </a:extLst>
          </p:cNvPr>
          <p:cNvSpPr txBox="1"/>
          <p:nvPr/>
        </p:nvSpPr>
        <p:spPr>
          <a:xfrm>
            <a:off x="1064419" y="321480"/>
            <a:ext cx="5707856" cy="523220"/>
          </a:xfrm>
          <a:prstGeom prst="rect">
            <a:avLst/>
          </a:prstGeom>
          <a:noFill/>
          <a:effectLst>
            <a:glow rad="63500">
              <a:schemeClr val="accent1">
                <a:satMod val="175000"/>
                <a:alpha val="40000"/>
              </a:schemeClr>
            </a:glow>
          </a:effectLst>
        </p:spPr>
        <p:txBody>
          <a:bodyPr wrap="square" rtlCol="0">
            <a:spAutoFit/>
          </a:bodyPr>
          <a:lstStyle/>
          <a:p>
            <a:r>
              <a:rPr lang="en-US" sz="2800" dirty="0">
                <a:solidFill>
                  <a:schemeClr val="tx2">
                    <a:lumMod val="50000"/>
                  </a:schemeClr>
                </a:solidFill>
              </a:rPr>
              <a:t>Hotels with the cancellation rates</a:t>
            </a:r>
          </a:p>
        </p:txBody>
      </p:sp>
      <p:sp>
        <p:nvSpPr>
          <p:cNvPr id="5" name="TextBox 4">
            <a:extLst>
              <a:ext uri="{FF2B5EF4-FFF2-40B4-BE49-F238E27FC236}">
                <a16:creationId xmlns:a16="http://schemas.microsoft.com/office/drawing/2014/main" id="{4E96B41E-8DDB-45EE-75A6-76237D20631A}"/>
              </a:ext>
            </a:extLst>
          </p:cNvPr>
          <p:cNvSpPr txBox="1"/>
          <p:nvPr/>
        </p:nvSpPr>
        <p:spPr>
          <a:xfrm>
            <a:off x="4542832" y="1469220"/>
            <a:ext cx="3900488" cy="3108543"/>
          </a:xfrm>
          <a:prstGeom prst="rect">
            <a:avLst/>
          </a:prstGeom>
          <a:noFill/>
        </p:spPr>
        <p:txBody>
          <a:bodyPr wrap="square" rtlCol="0">
            <a:spAutoFit/>
          </a:bodyPr>
          <a:lstStyle/>
          <a:p>
            <a:pPr marL="285750" indent="-285750">
              <a:buFont typeface="Wingdings" panose="05000000000000000000" pitchFamily="2" charset="2"/>
              <a:buChar char="§"/>
            </a:pPr>
            <a:r>
              <a:rPr lang="en-US" dirty="0"/>
              <a:t>Using Seaborn, we have visualized the data for cancellations rates for the Resort and City Hotels.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plot shows us that City hotels has more cancellation than the Resort Hotels which is around 40%.</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So from this data, we can observe that customers city hotels should improve the services to avoid the cancellation.</a:t>
            </a: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1349</Words>
  <Application>Microsoft Office PowerPoint</Application>
  <PresentationFormat>On-screen Show (16:9)</PresentationFormat>
  <Paragraphs>148</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vt:lpstr>
      <vt:lpstr>Roboto</vt:lpstr>
      <vt:lpstr>Montserrat</vt:lpstr>
      <vt:lpstr>-apple-system</vt:lpstr>
      <vt:lpstr>Wingdings</vt:lpstr>
      <vt:lpstr>Simple Light</vt:lpstr>
      <vt:lpstr>    </vt:lpstr>
      <vt:lpstr>Outline:</vt:lpstr>
      <vt:lpstr>Problem Statement:</vt:lpstr>
      <vt:lpstr>Data Summary:</vt:lpstr>
      <vt:lpstr>PowerPoint Presentation</vt:lpstr>
      <vt:lpstr>PowerPoint Presentation</vt:lpstr>
      <vt:lpstr>PowerPoint Presentation</vt:lpstr>
      <vt:lpstr>PowerPoint Presentation</vt:lpstr>
      <vt:lpstr>   </vt:lpstr>
      <vt:lpstr>       Problem with Cancellations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Tips to Improve: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Pendse Pratik</dc:creator>
  <cp:lastModifiedBy>satishrpatil333@gmail.com</cp:lastModifiedBy>
  <cp:revision>6</cp:revision>
  <dcterms:modified xsi:type="dcterms:W3CDTF">2022-09-25T14:53:38Z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9374dd-2437-4816-8d63-bf9cc1b578e5_Enabled">
    <vt:lpwstr>true</vt:lpwstr>
  </property>
  <property fmtid="{D5CDD505-2E9C-101B-9397-08002B2CF9AE}" pid="3" name="MSIP_Label_029374dd-2437-4816-8d63-bf9cc1b578e5_SetDate">
    <vt:lpwstr>2022-09-24T10:34:15Z</vt:lpwstr>
  </property>
  <property fmtid="{D5CDD505-2E9C-101B-9397-08002B2CF9AE}" pid="4" name="MSIP_Label_029374dd-2437-4816-8d63-bf9cc1b578e5_Method">
    <vt:lpwstr>Privileged</vt:lpwstr>
  </property>
  <property fmtid="{D5CDD505-2E9C-101B-9397-08002B2CF9AE}" pid="5" name="MSIP_Label_029374dd-2437-4816-8d63-bf9cc1b578e5_Name">
    <vt:lpwstr>Public</vt:lpwstr>
  </property>
  <property fmtid="{D5CDD505-2E9C-101B-9397-08002B2CF9AE}" pid="6" name="MSIP_Label_029374dd-2437-4816-8d63-bf9cc1b578e5_SiteId">
    <vt:lpwstr>39b03722-b836-496a-85ec-850f0957ca6b</vt:lpwstr>
  </property>
  <property fmtid="{D5CDD505-2E9C-101B-9397-08002B2CF9AE}" pid="7" name="MSIP_Label_029374dd-2437-4816-8d63-bf9cc1b578e5_ActionId">
    <vt:lpwstr>ae8ce5c2-cda6-40fc-94c1-49cc989592c2</vt:lpwstr>
  </property>
  <property fmtid="{D5CDD505-2E9C-101B-9397-08002B2CF9AE}" pid="8" name="MSIP_Label_029374dd-2437-4816-8d63-bf9cc1b578e5_ContentBits">
    <vt:lpwstr>2</vt:lpwstr>
  </property>
</Properties>
</file>