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2BAD99A-CA8B-4C23-81D8-C7EF03E6E93F}"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1859555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AD99A-CA8B-4C23-81D8-C7EF03E6E93F}"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40056113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AD99A-CA8B-4C23-81D8-C7EF03E6E93F}"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1860133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2BAD99A-CA8B-4C23-81D8-C7EF03E6E93F}"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267045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2BAD99A-CA8B-4C23-81D8-C7EF03E6E93F}"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117999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2BAD99A-CA8B-4C23-81D8-C7EF03E6E93F}"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2806312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2BAD99A-CA8B-4C23-81D8-C7EF03E6E93F}" type="datetimeFigureOut">
              <a:rPr lang="en-US" smtClean="0"/>
              <a:t>6/11/2025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1789599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2BAD99A-CA8B-4C23-81D8-C7EF03E6E93F}" type="datetimeFigureOut">
              <a:rPr lang="en-US" smtClean="0"/>
              <a:t>6/11/2025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2942891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BAD99A-CA8B-4C23-81D8-C7EF03E6E93F}" type="datetimeFigureOut">
              <a:rPr lang="en-US" smtClean="0"/>
              <a:t>6/11/2025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204587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AD99A-CA8B-4C23-81D8-C7EF03E6E93F}"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191763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AD99A-CA8B-4C23-81D8-C7EF03E6E93F}" type="datetimeFigureOut">
              <a:rPr lang="en-US" smtClean="0"/>
              <a:t>6/11/2025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0937AE-4A5A-49D7-8820-0543C37785AF}" type="slidenum">
              <a:rPr lang="en-US" smtClean="0"/>
              <a:t>‹#›</a:t>
            </a:fld>
            <a:endParaRPr lang="en-US"/>
          </a:p>
        </p:txBody>
      </p:sp>
    </p:spTree>
    <p:extLst>
      <p:ext uri="{BB962C8B-B14F-4D97-AF65-F5344CB8AC3E}">
        <p14:creationId xmlns:p14="http://schemas.microsoft.com/office/powerpoint/2010/main" val="3894508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BAD99A-CA8B-4C23-81D8-C7EF03E6E93F}" type="datetimeFigureOut">
              <a:rPr lang="en-US" smtClean="0"/>
              <a:t>6/11/2025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0937AE-4A5A-49D7-8820-0543C37785AF}" type="slidenum">
              <a:rPr lang="en-US" smtClean="0"/>
              <a:t>‹#›</a:t>
            </a:fld>
            <a:endParaRPr lang="en-US"/>
          </a:p>
        </p:txBody>
      </p:sp>
    </p:spTree>
    <p:extLst>
      <p:ext uri="{BB962C8B-B14F-4D97-AF65-F5344CB8AC3E}">
        <p14:creationId xmlns:p14="http://schemas.microsoft.com/office/powerpoint/2010/main" val="768658232"/>
      </p:ext>
    </p:extLst>
  </p:cSld>
  <p:clrMap bg1="lt1" tx1="dk1" bg2="lt2" tx2="dk2" accent1="accent1" accent2="accent2" accent3="accent3" accent4="accent4" accent5="accent5" accent6="accent6" hlink="hlink" folHlink="folHlink"/>
  <p:sldLayoutIdLst>
    <p:sldLayoutId id="2147483840" r:id="rId1"/>
    <p:sldLayoutId id="2147483841" r:id="rId2"/>
    <p:sldLayoutId id="2147483842" r:id="rId3"/>
    <p:sldLayoutId id="2147483843" r:id="rId4"/>
    <p:sldLayoutId id="2147483844" r:id="rId5"/>
    <p:sldLayoutId id="2147483845" r:id="rId6"/>
    <p:sldLayoutId id="2147483846" r:id="rId7"/>
    <p:sldLayoutId id="2147483847" r:id="rId8"/>
    <p:sldLayoutId id="2147483848" r:id="rId9"/>
    <p:sldLayoutId id="2147483849" r:id="rId10"/>
    <p:sldLayoutId id="21474838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D781A-2765-C923-04CA-7B33E719CF9B}"/>
              </a:ext>
            </a:extLst>
          </p:cNvPr>
          <p:cNvSpPr>
            <a:spLocks noGrp="1"/>
          </p:cNvSpPr>
          <p:nvPr>
            <p:ph type="ctrTitle"/>
          </p:nvPr>
        </p:nvSpPr>
        <p:spPr/>
        <p:txBody>
          <a:bodyPr/>
          <a:lstStyle/>
          <a:p>
            <a:r>
              <a:rPr lang="en-US" b="1" dirty="0"/>
              <a:t>Data Report</a:t>
            </a:r>
          </a:p>
        </p:txBody>
      </p:sp>
      <p:sp>
        <p:nvSpPr>
          <p:cNvPr id="3" name="Subtitle 2">
            <a:extLst>
              <a:ext uri="{FF2B5EF4-FFF2-40B4-BE49-F238E27FC236}">
                <a16:creationId xmlns:a16="http://schemas.microsoft.com/office/drawing/2014/main" id="{269BCD9A-F29D-5C5F-E111-CE4FB3D847B2}"/>
              </a:ext>
            </a:extLst>
          </p:cNvPr>
          <p:cNvSpPr>
            <a:spLocks noGrp="1"/>
          </p:cNvSpPr>
          <p:nvPr>
            <p:ph type="subTitle" idx="1"/>
          </p:nvPr>
        </p:nvSpPr>
        <p:spPr/>
        <p:txBody>
          <a:bodyPr/>
          <a:lstStyle/>
          <a:p>
            <a:r>
              <a:rPr lang="en-US" dirty="0"/>
              <a:t>Marketing Analytics Project Insights </a:t>
            </a:r>
            <a:r>
              <a:rPr lang="en-US"/>
              <a:t>for the year </a:t>
            </a:r>
            <a:r>
              <a:rPr lang="en-US" dirty="0"/>
              <a:t>2024</a:t>
            </a:r>
          </a:p>
        </p:txBody>
      </p:sp>
    </p:spTree>
    <p:extLst>
      <p:ext uri="{BB962C8B-B14F-4D97-AF65-F5344CB8AC3E}">
        <p14:creationId xmlns:p14="http://schemas.microsoft.com/office/powerpoint/2010/main" val="3724666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16059-59CF-716B-4482-2358EAEE1A6C}"/>
              </a:ext>
            </a:extLst>
          </p:cNvPr>
          <p:cNvSpPr>
            <a:spLocks noGrp="1"/>
          </p:cNvSpPr>
          <p:nvPr>
            <p:ph type="title"/>
          </p:nvPr>
        </p:nvSpPr>
        <p:spPr/>
        <p:txBody>
          <a:bodyPr/>
          <a:lstStyle/>
          <a:p>
            <a:r>
              <a:rPr lang="en-US" b="1" dirty="0"/>
              <a:t>Overview</a:t>
            </a:r>
          </a:p>
        </p:txBody>
      </p:sp>
      <p:pic>
        <p:nvPicPr>
          <p:cNvPr id="19" name="Content Placeholder 18">
            <a:extLst>
              <a:ext uri="{FF2B5EF4-FFF2-40B4-BE49-F238E27FC236}">
                <a16:creationId xmlns:a16="http://schemas.microsoft.com/office/drawing/2014/main" id="{D71A299B-347B-FCD4-F27D-FDB06D399FDA}"/>
              </a:ext>
            </a:extLst>
          </p:cNvPr>
          <p:cNvPicPr>
            <a:picLocks noGrp="1" noChangeAspect="1"/>
          </p:cNvPicPr>
          <p:nvPr>
            <p:ph idx="1"/>
          </p:nvPr>
        </p:nvPicPr>
        <p:blipFill>
          <a:blip r:embed="rId2"/>
          <a:stretch>
            <a:fillRect/>
          </a:stretch>
        </p:blipFill>
        <p:spPr>
          <a:xfrm>
            <a:off x="2486077" y="1825625"/>
            <a:ext cx="7219846" cy="4351338"/>
          </a:xfrm>
        </p:spPr>
      </p:pic>
      <p:sp>
        <p:nvSpPr>
          <p:cNvPr id="23" name="TextBox 22">
            <a:extLst>
              <a:ext uri="{FF2B5EF4-FFF2-40B4-BE49-F238E27FC236}">
                <a16:creationId xmlns:a16="http://schemas.microsoft.com/office/drawing/2014/main" id="{39CE2B67-9039-D7EC-D281-50CE848F98A6}"/>
              </a:ext>
            </a:extLst>
          </p:cNvPr>
          <p:cNvSpPr txBox="1"/>
          <p:nvPr/>
        </p:nvSpPr>
        <p:spPr>
          <a:xfrm>
            <a:off x="331693" y="1446414"/>
            <a:ext cx="4814047" cy="5049716"/>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en-US" sz="1200" b="1" dirty="0"/>
              <a:t>Reduced Customer Engagement: </a:t>
            </a:r>
          </a:p>
          <a:p>
            <a:pPr marL="628650" lvl="1" indent="-171450">
              <a:lnSpc>
                <a:spcPct val="150000"/>
              </a:lnSpc>
              <a:buFont typeface="Courier New" panose="02070309020205020404" pitchFamily="49" charset="0"/>
              <a:buChar char="o"/>
            </a:pPr>
            <a:r>
              <a:rPr lang="en-US" sz="1200" dirty="0"/>
              <a:t>Overall engagement, measured by views, declined throughout the year. This steady drop signals that we might need to rethink our content strategy to maintain and grow audience interest. </a:t>
            </a:r>
          </a:p>
          <a:p>
            <a:pPr marL="171450" indent="-171450">
              <a:lnSpc>
                <a:spcPct val="150000"/>
              </a:lnSpc>
              <a:buFont typeface="Arial" panose="020B0604020202020204" pitchFamily="34" charset="0"/>
              <a:buChar char="•"/>
            </a:pPr>
            <a:r>
              <a:rPr lang="en-US" sz="1200" b="1" dirty="0"/>
              <a:t>Decreased Conversion Rate: </a:t>
            </a:r>
          </a:p>
          <a:p>
            <a:pPr marL="628650" lvl="1" indent="-171450">
              <a:lnSpc>
                <a:spcPct val="150000"/>
              </a:lnSpc>
              <a:buFont typeface="Courier New" panose="02070309020205020404" pitchFamily="49" charset="0"/>
              <a:buChar char="o"/>
            </a:pPr>
            <a:r>
              <a:rPr lang="en-US" sz="1200" dirty="0"/>
              <a:t>Saw a significant recovery in December, hitting 10.3%, after a sharp drop to 5.1% in October. This suggests some seasonal factors at play, or perhaps specific campaigns that drove higher conversions at year-end. </a:t>
            </a:r>
          </a:p>
          <a:p>
            <a:pPr marL="628650" lvl="1" indent="-171450">
              <a:lnSpc>
                <a:spcPct val="150000"/>
              </a:lnSpc>
              <a:buFont typeface="Courier New" panose="02070309020205020404" pitchFamily="49" charset="0"/>
              <a:buChar char="o"/>
            </a:pPr>
            <a:r>
              <a:rPr lang="en-US" sz="1200" dirty="0"/>
              <a:t>Although clicks and likes were relatively low compared to the number of views, the click-through rate was solid at 15.37%. This suggests that while the broader audience isn’t engaging as much, the core group of engaged users are still highly interested. </a:t>
            </a:r>
          </a:p>
          <a:p>
            <a:pPr marL="171450" indent="-171450">
              <a:lnSpc>
                <a:spcPct val="150000"/>
              </a:lnSpc>
              <a:buFont typeface="Arial" panose="020B0604020202020204" pitchFamily="34" charset="0"/>
              <a:buChar char="•"/>
            </a:pPr>
            <a:r>
              <a:rPr lang="en-US" sz="1200" b="1" dirty="0"/>
              <a:t>Customer Feedback Analysis:</a:t>
            </a:r>
          </a:p>
          <a:p>
            <a:pPr marL="628650" lvl="1" indent="-171450">
              <a:lnSpc>
                <a:spcPct val="150000"/>
              </a:lnSpc>
              <a:buFont typeface="Courier New" panose="02070309020205020404" pitchFamily="49" charset="0"/>
              <a:buChar char="o"/>
            </a:pPr>
            <a:r>
              <a:rPr lang="en-US" sz="1200" dirty="0"/>
              <a:t>Ratings stayed steady, averaging around 3.7. </a:t>
            </a:r>
          </a:p>
          <a:p>
            <a:pPr marL="628650" lvl="1" indent="-171450">
              <a:lnSpc>
                <a:spcPct val="150000"/>
              </a:lnSpc>
              <a:buFont typeface="Courier New" panose="02070309020205020404" pitchFamily="49" charset="0"/>
              <a:buChar char="o"/>
            </a:pPr>
            <a:r>
              <a:rPr lang="en-US" sz="1200" dirty="0"/>
              <a:t>Although stable, the average rating is below the target of 4.0, suggesting a need for focused improvements in customer satisfaction for products below 3.5</a:t>
            </a:r>
          </a:p>
        </p:txBody>
      </p:sp>
    </p:spTree>
    <p:extLst>
      <p:ext uri="{BB962C8B-B14F-4D97-AF65-F5344CB8AC3E}">
        <p14:creationId xmlns:p14="http://schemas.microsoft.com/office/powerpoint/2010/main" val="3022655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349DC-1344-0882-D32F-D5F850CA6280}"/>
              </a:ext>
            </a:extLst>
          </p:cNvPr>
          <p:cNvSpPr>
            <a:spLocks noGrp="1"/>
          </p:cNvSpPr>
          <p:nvPr>
            <p:ph type="title"/>
          </p:nvPr>
        </p:nvSpPr>
        <p:spPr/>
        <p:txBody>
          <a:bodyPr/>
          <a:lstStyle/>
          <a:p>
            <a:r>
              <a:rPr lang="en-US" b="1" dirty="0"/>
              <a:t>Deceased Conversion Rates</a:t>
            </a:r>
          </a:p>
        </p:txBody>
      </p:sp>
      <p:sp>
        <p:nvSpPr>
          <p:cNvPr id="3" name="Content Placeholder 2">
            <a:extLst>
              <a:ext uri="{FF2B5EF4-FFF2-40B4-BE49-F238E27FC236}">
                <a16:creationId xmlns:a16="http://schemas.microsoft.com/office/drawing/2014/main" id="{73753A24-ACB2-C994-E48C-CF4AEDBD003A}"/>
              </a:ext>
            </a:extLst>
          </p:cNvPr>
          <p:cNvSpPr>
            <a:spLocks noGrp="1"/>
          </p:cNvSpPr>
          <p:nvPr>
            <p:ph idx="1"/>
          </p:nvPr>
        </p:nvSpPr>
        <p:spPr>
          <a:xfrm>
            <a:off x="536543" y="1690688"/>
            <a:ext cx="4343400" cy="4652963"/>
          </a:xfrm>
        </p:spPr>
        <p:txBody>
          <a:bodyPr>
            <a:normAutofit/>
          </a:bodyPr>
          <a:lstStyle/>
          <a:p>
            <a:pPr>
              <a:lnSpc>
                <a:spcPct val="160000"/>
              </a:lnSpc>
            </a:pPr>
            <a:r>
              <a:rPr lang="en-US" sz="1000" b="1" dirty="0"/>
              <a:t>General Conversion Trend:</a:t>
            </a:r>
          </a:p>
          <a:p>
            <a:pPr lvl="1">
              <a:lnSpc>
                <a:spcPct val="160000"/>
              </a:lnSpc>
              <a:buFont typeface="Courier New" panose="02070309020205020404" pitchFamily="49" charset="0"/>
              <a:buChar char="o"/>
            </a:pPr>
            <a:r>
              <a:rPr lang="en-US" sz="1000" dirty="0"/>
              <a:t>Throughout the year, conversion rates varied, with higher number of products converting successfully in few months like February and July. This suggests that while some products had strong peaks, there is a potential to improve conversions in lower-performing months throughout the targeted interventions.</a:t>
            </a:r>
          </a:p>
          <a:p>
            <a:pPr>
              <a:lnSpc>
                <a:spcPct val="160000"/>
              </a:lnSpc>
            </a:pPr>
            <a:r>
              <a:rPr lang="en-US" sz="1000" b="1" dirty="0"/>
              <a:t>Lowest Conversion Month:</a:t>
            </a:r>
          </a:p>
          <a:p>
            <a:pPr lvl="1">
              <a:lnSpc>
                <a:spcPct val="160000"/>
              </a:lnSpc>
              <a:buFont typeface="Courier New" panose="02070309020205020404" pitchFamily="49" charset="0"/>
              <a:buChar char="o"/>
            </a:pPr>
            <a:r>
              <a:rPr lang="en-US" sz="1000" dirty="0"/>
              <a:t>May experienced the lowest overall conversion rate at 4.5% with no products standing out significantly in terms of conversion. This indicates a potential need to revisit marketing strategies or promotions during this period to boost the performance.</a:t>
            </a:r>
          </a:p>
          <a:p>
            <a:pPr>
              <a:lnSpc>
                <a:spcPct val="160000"/>
              </a:lnSpc>
            </a:pPr>
            <a:r>
              <a:rPr lang="en-US" sz="1000" b="1" dirty="0"/>
              <a:t>Highest Conversion Rates:</a:t>
            </a:r>
          </a:p>
          <a:p>
            <a:pPr lvl="1">
              <a:lnSpc>
                <a:spcPct val="160000"/>
              </a:lnSpc>
              <a:buFont typeface="Courier New" panose="02070309020205020404" pitchFamily="49" charset="0"/>
              <a:buChar char="o"/>
            </a:pPr>
            <a:r>
              <a:rPr lang="en-US" sz="1000" dirty="0"/>
              <a:t>January recorded the highest overall conversion rate at 19.6% driven significantly by the Ski Boots with a remarkable 150.0% conversion. This indicates a strong start to the year, likely fueled by seasonal demand and effective marketing strategies.</a:t>
            </a:r>
          </a:p>
        </p:txBody>
      </p:sp>
      <p:pic>
        <p:nvPicPr>
          <p:cNvPr id="7" name="Picture 6">
            <a:extLst>
              <a:ext uri="{FF2B5EF4-FFF2-40B4-BE49-F238E27FC236}">
                <a16:creationId xmlns:a16="http://schemas.microsoft.com/office/drawing/2014/main" id="{20379CB0-1595-7E7C-AB9F-8F478B040477}"/>
              </a:ext>
            </a:extLst>
          </p:cNvPr>
          <p:cNvPicPr>
            <a:picLocks noChangeAspect="1"/>
          </p:cNvPicPr>
          <p:nvPr/>
        </p:nvPicPr>
        <p:blipFill>
          <a:blip r:embed="rId2"/>
          <a:stretch>
            <a:fillRect/>
          </a:stretch>
        </p:blipFill>
        <p:spPr>
          <a:xfrm>
            <a:off x="5052767" y="1690688"/>
            <a:ext cx="6942009" cy="4320988"/>
          </a:xfrm>
          <a:prstGeom prst="rect">
            <a:avLst/>
          </a:prstGeom>
        </p:spPr>
      </p:pic>
    </p:spTree>
    <p:extLst>
      <p:ext uri="{BB962C8B-B14F-4D97-AF65-F5344CB8AC3E}">
        <p14:creationId xmlns:p14="http://schemas.microsoft.com/office/powerpoint/2010/main" val="435113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813A-87BF-27CA-B516-7A7EBFE9FCAF}"/>
              </a:ext>
            </a:extLst>
          </p:cNvPr>
          <p:cNvSpPr>
            <a:spLocks noGrp="1"/>
          </p:cNvSpPr>
          <p:nvPr>
            <p:ph type="title"/>
          </p:nvPr>
        </p:nvSpPr>
        <p:spPr/>
        <p:txBody>
          <a:bodyPr/>
          <a:lstStyle/>
          <a:p>
            <a:r>
              <a:rPr lang="en-US" b="1" dirty="0"/>
              <a:t>Reduced Customer Engagement</a:t>
            </a:r>
          </a:p>
        </p:txBody>
      </p:sp>
      <p:sp>
        <p:nvSpPr>
          <p:cNvPr id="3" name="Content Placeholder 2">
            <a:extLst>
              <a:ext uri="{FF2B5EF4-FFF2-40B4-BE49-F238E27FC236}">
                <a16:creationId xmlns:a16="http://schemas.microsoft.com/office/drawing/2014/main" id="{67960B43-07BC-4D8E-85B3-1816AEFFD308}"/>
              </a:ext>
            </a:extLst>
          </p:cNvPr>
          <p:cNvSpPr>
            <a:spLocks noGrp="1"/>
          </p:cNvSpPr>
          <p:nvPr>
            <p:ph idx="1"/>
          </p:nvPr>
        </p:nvSpPr>
        <p:spPr>
          <a:xfrm>
            <a:off x="564822" y="1589956"/>
            <a:ext cx="3966882" cy="4351338"/>
          </a:xfrm>
        </p:spPr>
        <p:txBody>
          <a:bodyPr>
            <a:normAutofit/>
          </a:bodyPr>
          <a:lstStyle/>
          <a:p>
            <a:pPr>
              <a:lnSpc>
                <a:spcPct val="150000"/>
              </a:lnSpc>
            </a:pPr>
            <a:r>
              <a:rPr lang="en-US" sz="1200" b="1" dirty="0"/>
              <a:t>Declining Views:</a:t>
            </a:r>
          </a:p>
          <a:p>
            <a:pPr lvl="1">
              <a:lnSpc>
                <a:spcPct val="150000"/>
              </a:lnSpc>
              <a:buFont typeface="Courier New" panose="02070309020205020404" pitchFamily="49" charset="0"/>
              <a:buChar char="o"/>
            </a:pPr>
            <a:r>
              <a:rPr lang="en-US" sz="1200" dirty="0"/>
              <a:t>Views peaked in February and July but declined from August onwards indicating reduced audience engagement in the later half of the year.</a:t>
            </a:r>
          </a:p>
          <a:p>
            <a:pPr>
              <a:lnSpc>
                <a:spcPct val="150000"/>
              </a:lnSpc>
            </a:pPr>
            <a:r>
              <a:rPr lang="en-US" sz="1200" b="1" dirty="0"/>
              <a:t>Low Interaction Rate:</a:t>
            </a:r>
          </a:p>
          <a:p>
            <a:pPr lvl="1">
              <a:lnSpc>
                <a:spcPct val="150000"/>
              </a:lnSpc>
              <a:buFont typeface="Courier New" panose="02070309020205020404" pitchFamily="49" charset="0"/>
              <a:buChar char="o"/>
            </a:pPr>
            <a:r>
              <a:rPr lang="en-US" sz="1200" dirty="0"/>
              <a:t>Clicks and likes remained consistently low compared to views suggesting the need for more engaging content or stronger calls to action.</a:t>
            </a:r>
          </a:p>
          <a:p>
            <a:pPr>
              <a:lnSpc>
                <a:spcPct val="150000"/>
              </a:lnSpc>
            </a:pPr>
            <a:r>
              <a:rPr lang="en-US" sz="1200" b="1" dirty="0"/>
              <a:t>Content Type Performance:</a:t>
            </a:r>
          </a:p>
          <a:p>
            <a:pPr lvl="1">
              <a:lnSpc>
                <a:spcPct val="150000"/>
              </a:lnSpc>
              <a:buFont typeface="Courier New" panose="02070309020205020404" pitchFamily="49" charset="0"/>
              <a:buChar char="o"/>
            </a:pPr>
            <a:r>
              <a:rPr lang="en-US" sz="1200" dirty="0"/>
              <a:t>Blog content drove the most views, specially in April and July, while social media and video content maintained a steady but slightly lower engagement.</a:t>
            </a:r>
          </a:p>
        </p:txBody>
      </p:sp>
      <p:pic>
        <p:nvPicPr>
          <p:cNvPr id="5" name="Picture 4">
            <a:extLst>
              <a:ext uri="{FF2B5EF4-FFF2-40B4-BE49-F238E27FC236}">
                <a16:creationId xmlns:a16="http://schemas.microsoft.com/office/drawing/2014/main" id="{C50D9979-F4CC-5B35-36AF-A849A2489074}"/>
              </a:ext>
            </a:extLst>
          </p:cNvPr>
          <p:cNvPicPr>
            <a:picLocks noChangeAspect="1"/>
          </p:cNvPicPr>
          <p:nvPr/>
        </p:nvPicPr>
        <p:blipFill>
          <a:blip r:embed="rId2"/>
          <a:stretch>
            <a:fillRect/>
          </a:stretch>
        </p:blipFill>
        <p:spPr>
          <a:xfrm>
            <a:off x="4597692" y="1577788"/>
            <a:ext cx="7334331" cy="4262773"/>
          </a:xfrm>
          <a:prstGeom prst="rect">
            <a:avLst/>
          </a:prstGeom>
        </p:spPr>
      </p:pic>
    </p:spTree>
    <p:extLst>
      <p:ext uri="{BB962C8B-B14F-4D97-AF65-F5344CB8AC3E}">
        <p14:creationId xmlns:p14="http://schemas.microsoft.com/office/powerpoint/2010/main" val="3009804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A6D05-7A61-7EA2-2C2E-C1D9D53E0722}"/>
              </a:ext>
            </a:extLst>
          </p:cNvPr>
          <p:cNvSpPr>
            <a:spLocks noGrp="1"/>
          </p:cNvSpPr>
          <p:nvPr>
            <p:ph type="title"/>
          </p:nvPr>
        </p:nvSpPr>
        <p:spPr/>
        <p:txBody>
          <a:bodyPr/>
          <a:lstStyle/>
          <a:p>
            <a:r>
              <a:rPr lang="en-US" b="1" dirty="0"/>
              <a:t>Customer Feedback Analysis</a:t>
            </a:r>
          </a:p>
        </p:txBody>
      </p:sp>
      <p:sp>
        <p:nvSpPr>
          <p:cNvPr id="3" name="Content Placeholder 2">
            <a:extLst>
              <a:ext uri="{FF2B5EF4-FFF2-40B4-BE49-F238E27FC236}">
                <a16:creationId xmlns:a16="http://schemas.microsoft.com/office/drawing/2014/main" id="{25ECD842-858B-B892-2C81-CA14B7BD5470}"/>
              </a:ext>
            </a:extLst>
          </p:cNvPr>
          <p:cNvSpPr>
            <a:spLocks noGrp="1"/>
          </p:cNvSpPr>
          <p:nvPr>
            <p:ph idx="1"/>
          </p:nvPr>
        </p:nvSpPr>
        <p:spPr>
          <a:xfrm>
            <a:off x="583676" y="1404593"/>
            <a:ext cx="4403104" cy="5088281"/>
          </a:xfrm>
        </p:spPr>
        <p:txBody>
          <a:bodyPr>
            <a:normAutofit/>
          </a:bodyPr>
          <a:lstStyle/>
          <a:p>
            <a:pPr>
              <a:lnSpc>
                <a:spcPct val="150000"/>
              </a:lnSpc>
            </a:pPr>
            <a:r>
              <a:rPr lang="en-US" sz="1100" b="1" dirty="0"/>
              <a:t>Customer Ratings Distribution:</a:t>
            </a:r>
          </a:p>
          <a:p>
            <a:pPr lvl="1">
              <a:lnSpc>
                <a:spcPct val="150000"/>
              </a:lnSpc>
              <a:buFont typeface="Courier New" panose="02070309020205020404" pitchFamily="49" charset="0"/>
              <a:buChar char="o"/>
            </a:pPr>
            <a:r>
              <a:rPr lang="en-US" sz="1100" dirty="0"/>
              <a:t>The majority of customer reviews are in the higher ratings, with 140 reviews at 4 stars, 135 reviews at 5 stars, indicating overall positive feedback. Lower ratings (1 or 2 stars) account for a smaller proportion with 26 reviews at 1 star and 57 reviews at 2 stars.</a:t>
            </a:r>
          </a:p>
          <a:p>
            <a:pPr>
              <a:lnSpc>
                <a:spcPct val="150000"/>
              </a:lnSpc>
            </a:pPr>
            <a:r>
              <a:rPr lang="en-US" sz="1100" b="1" dirty="0"/>
              <a:t>Sentiment Analysis:</a:t>
            </a:r>
          </a:p>
          <a:p>
            <a:pPr lvl="1">
              <a:lnSpc>
                <a:spcPct val="150000"/>
              </a:lnSpc>
              <a:buFont typeface="Courier New" panose="02070309020205020404" pitchFamily="49" charset="0"/>
              <a:buChar char="o"/>
            </a:pPr>
            <a:r>
              <a:rPr lang="en-US" sz="1100" dirty="0"/>
              <a:t>Positive sentiment dominates with 275 reviews, reflecting a generally satisfied customer base. Negative sentiment is present in 82 reviews with a similar number of mixed and neutral sentiments, suggesting areas for improvement, but overall strong customer approval.</a:t>
            </a:r>
          </a:p>
          <a:p>
            <a:pPr>
              <a:lnSpc>
                <a:spcPct val="150000"/>
              </a:lnSpc>
            </a:pPr>
            <a:r>
              <a:rPr lang="en-US" sz="1100" b="1" dirty="0"/>
              <a:t>Opportunity for improvement:</a:t>
            </a:r>
          </a:p>
          <a:p>
            <a:pPr lvl="1">
              <a:lnSpc>
                <a:spcPct val="150000"/>
              </a:lnSpc>
              <a:buFont typeface="Courier New" panose="02070309020205020404" pitchFamily="49" charset="0"/>
              <a:buChar char="o"/>
            </a:pPr>
            <a:r>
              <a:rPr lang="en-US" sz="1100" dirty="0"/>
              <a:t>The presence of mixed positive and mixed negative suggests that there are opportunities to convert those mixed experiences into more clearly positive ones, potentially boosting overall ratings. Addressing the specific concerns in mixed reviews could elevate customer satisfaction.</a:t>
            </a:r>
          </a:p>
        </p:txBody>
      </p:sp>
      <p:pic>
        <p:nvPicPr>
          <p:cNvPr id="5" name="Picture 4">
            <a:extLst>
              <a:ext uri="{FF2B5EF4-FFF2-40B4-BE49-F238E27FC236}">
                <a16:creationId xmlns:a16="http://schemas.microsoft.com/office/drawing/2014/main" id="{89CE1A7D-C066-614D-A2DF-A94932F735A2}"/>
              </a:ext>
            </a:extLst>
          </p:cNvPr>
          <p:cNvPicPr>
            <a:picLocks noChangeAspect="1"/>
          </p:cNvPicPr>
          <p:nvPr/>
        </p:nvPicPr>
        <p:blipFill>
          <a:blip r:embed="rId2"/>
          <a:stretch>
            <a:fillRect/>
          </a:stretch>
        </p:blipFill>
        <p:spPr>
          <a:xfrm>
            <a:off x="4986780" y="1404593"/>
            <a:ext cx="6975834" cy="4845377"/>
          </a:xfrm>
          <a:prstGeom prst="rect">
            <a:avLst/>
          </a:prstGeom>
        </p:spPr>
      </p:pic>
    </p:spTree>
    <p:extLst>
      <p:ext uri="{BB962C8B-B14F-4D97-AF65-F5344CB8AC3E}">
        <p14:creationId xmlns:p14="http://schemas.microsoft.com/office/powerpoint/2010/main" val="8924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34ECE-D448-258C-E722-638F5CE64050}"/>
              </a:ext>
            </a:extLst>
          </p:cNvPr>
          <p:cNvSpPr>
            <a:spLocks noGrp="1"/>
          </p:cNvSpPr>
          <p:nvPr>
            <p:ph type="title"/>
          </p:nvPr>
        </p:nvSpPr>
        <p:spPr/>
        <p:txBody>
          <a:bodyPr/>
          <a:lstStyle/>
          <a:p>
            <a:r>
              <a:rPr lang="en-US" b="1" dirty="0"/>
              <a:t>Goals and Insights</a:t>
            </a:r>
          </a:p>
        </p:txBody>
      </p:sp>
      <p:sp>
        <p:nvSpPr>
          <p:cNvPr id="3" name="Content Placeholder 2">
            <a:extLst>
              <a:ext uri="{FF2B5EF4-FFF2-40B4-BE49-F238E27FC236}">
                <a16:creationId xmlns:a16="http://schemas.microsoft.com/office/drawing/2014/main" id="{4D88FFF9-FD70-569C-7814-2BDD4C44AC96}"/>
              </a:ext>
            </a:extLst>
          </p:cNvPr>
          <p:cNvSpPr>
            <a:spLocks noGrp="1"/>
          </p:cNvSpPr>
          <p:nvPr>
            <p:ph idx="1"/>
          </p:nvPr>
        </p:nvSpPr>
        <p:spPr/>
        <p:txBody>
          <a:bodyPr numCol="1">
            <a:normAutofit/>
          </a:bodyPr>
          <a:lstStyle/>
          <a:p>
            <a:pPr>
              <a:lnSpc>
                <a:spcPct val="150000"/>
              </a:lnSpc>
            </a:pPr>
            <a:r>
              <a:rPr lang="en-US" sz="1600" b="1" dirty="0"/>
              <a:t>Increase Conversion Rates:</a:t>
            </a:r>
          </a:p>
          <a:p>
            <a:pPr lvl="1">
              <a:lnSpc>
                <a:spcPct val="150000"/>
              </a:lnSpc>
              <a:buFont typeface="Courier New" panose="02070309020205020404" pitchFamily="49" charset="0"/>
              <a:buChar char="o"/>
            </a:pPr>
            <a:r>
              <a:rPr lang="en-US" sz="1400" b="1" dirty="0"/>
              <a:t>Goal: </a:t>
            </a:r>
            <a:r>
              <a:rPr lang="en-US" sz="1400" dirty="0"/>
              <a:t> Identify factors impacting conversion rates and provide recommendation to improve it.</a:t>
            </a:r>
          </a:p>
          <a:p>
            <a:pPr lvl="1">
              <a:lnSpc>
                <a:spcPct val="150000"/>
              </a:lnSpc>
              <a:buFont typeface="Courier New" panose="02070309020205020404" pitchFamily="49" charset="0"/>
              <a:buChar char="o"/>
            </a:pPr>
            <a:r>
              <a:rPr lang="en-US" sz="1400" b="1" dirty="0"/>
              <a:t>Insight: </a:t>
            </a:r>
            <a:r>
              <a:rPr lang="en-US" sz="1400" dirty="0"/>
              <a:t>Highlight key stages where visitors drop-off and suggest improvements to optimize the conversion funnel.</a:t>
            </a:r>
          </a:p>
          <a:p>
            <a:pPr>
              <a:lnSpc>
                <a:spcPct val="150000"/>
              </a:lnSpc>
            </a:pPr>
            <a:r>
              <a:rPr lang="en-US" sz="1600" b="1" dirty="0"/>
              <a:t>Enhance Customer Engagement:</a:t>
            </a:r>
          </a:p>
          <a:p>
            <a:pPr lvl="1">
              <a:lnSpc>
                <a:spcPct val="150000"/>
              </a:lnSpc>
              <a:buFont typeface="Courier New" panose="02070309020205020404" pitchFamily="49" charset="0"/>
              <a:buChar char="o"/>
            </a:pPr>
            <a:r>
              <a:rPr lang="en-US" sz="1400" b="1" dirty="0"/>
              <a:t>Goal: </a:t>
            </a:r>
            <a:r>
              <a:rPr lang="en-US" sz="1400" dirty="0"/>
              <a:t>Determine which type of content drive the highest engagement.</a:t>
            </a:r>
          </a:p>
          <a:p>
            <a:pPr lvl="1">
              <a:lnSpc>
                <a:spcPct val="150000"/>
              </a:lnSpc>
              <a:buFont typeface="Courier New" panose="02070309020205020404" pitchFamily="49" charset="0"/>
              <a:buChar char="o"/>
            </a:pPr>
            <a:r>
              <a:rPr lang="en-US" sz="1400" b="1" dirty="0"/>
              <a:t>Impact: </a:t>
            </a:r>
            <a:r>
              <a:rPr lang="en-US" sz="1400" dirty="0"/>
              <a:t>Analyze interaction levels with different types of marketing content to inform better content strategies.</a:t>
            </a:r>
          </a:p>
          <a:p>
            <a:pPr>
              <a:lnSpc>
                <a:spcPct val="150000"/>
              </a:lnSpc>
            </a:pPr>
            <a:r>
              <a:rPr lang="en-US" sz="1600" b="1" dirty="0"/>
              <a:t>Improve Customer Feedback Scores:</a:t>
            </a:r>
          </a:p>
          <a:p>
            <a:pPr lvl="1">
              <a:lnSpc>
                <a:spcPct val="150000"/>
              </a:lnSpc>
              <a:buFont typeface="Courier New" panose="02070309020205020404" pitchFamily="49" charset="0"/>
              <a:buChar char="o"/>
            </a:pPr>
            <a:r>
              <a:rPr lang="en-US" sz="1400" b="1" dirty="0"/>
              <a:t>Goal: </a:t>
            </a:r>
            <a:r>
              <a:rPr lang="en-US" sz="1400" dirty="0"/>
              <a:t>Understand common themes in the customer reviews and provide actionable insights.</a:t>
            </a:r>
          </a:p>
          <a:p>
            <a:pPr lvl="1">
              <a:lnSpc>
                <a:spcPct val="150000"/>
              </a:lnSpc>
              <a:buFont typeface="Courier New" panose="02070309020205020404" pitchFamily="49" charset="0"/>
              <a:buChar char="o"/>
            </a:pPr>
            <a:r>
              <a:rPr lang="en-US" sz="1400" b="1" dirty="0"/>
              <a:t>Insight: </a:t>
            </a:r>
            <a:r>
              <a:rPr lang="en-US" sz="1400" dirty="0"/>
              <a:t>Identify recuring positive and negative feedback to guide product and service improvements.</a:t>
            </a:r>
          </a:p>
        </p:txBody>
      </p:sp>
    </p:spTree>
    <p:extLst>
      <p:ext uri="{BB962C8B-B14F-4D97-AF65-F5344CB8AC3E}">
        <p14:creationId xmlns:p14="http://schemas.microsoft.com/office/powerpoint/2010/main" val="4184500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B9BB6-F29D-6F2C-9B6B-18B38BEAF5C0}"/>
              </a:ext>
            </a:extLst>
          </p:cNvPr>
          <p:cNvSpPr>
            <a:spLocks noGrp="1"/>
          </p:cNvSpPr>
          <p:nvPr>
            <p:ph type="title"/>
          </p:nvPr>
        </p:nvSpPr>
        <p:spPr/>
        <p:txBody>
          <a:bodyPr/>
          <a:lstStyle/>
          <a:p>
            <a:r>
              <a:rPr lang="en-US" b="1" dirty="0"/>
              <a:t>Actions</a:t>
            </a:r>
          </a:p>
        </p:txBody>
      </p:sp>
      <p:sp>
        <p:nvSpPr>
          <p:cNvPr id="3" name="Content Placeholder 2">
            <a:extLst>
              <a:ext uri="{FF2B5EF4-FFF2-40B4-BE49-F238E27FC236}">
                <a16:creationId xmlns:a16="http://schemas.microsoft.com/office/drawing/2014/main" id="{50233FBD-067B-CD5F-BD51-38F38AD33BEE}"/>
              </a:ext>
            </a:extLst>
          </p:cNvPr>
          <p:cNvSpPr>
            <a:spLocks noGrp="1"/>
          </p:cNvSpPr>
          <p:nvPr>
            <p:ph idx="1"/>
          </p:nvPr>
        </p:nvSpPr>
        <p:spPr>
          <a:xfrm>
            <a:off x="838200" y="1401418"/>
            <a:ext cx="10515600" cy="4744857"/>
          </a:xfrm>
        </p:spPr>
        <p:txBody>
          <a:bodyPr>
            <a:noAutofit/>
          </a:bodyPr>
          <a:lstStyle/>
          <a:p>
            <a:pPr>
              <a:lnSpc>
                <a:spcPct val="150000"/>
              </a:lnSpc>
            </a:pPr>
            <a:r>
              <a:rPr lang="en-US" sz="1800" b="1" dirty="0"/>
              <a:t>Increase Conversion Rates:</a:t>
            </a:r>
          </a:p>
          <a:p>
            <a:pPr lvl="1">
              <a:lnSpc>
                <a:spcPct val="150000"/>
              </a:lnSpc>
              <a:buFont typeface="Courier New" panose="02070309020205020404" pitchFamily="49" charset="0"/>
              <a:buChar char="o"/>
            </a:pPr>
            <a:r>
              <a:rPr lang="en-US" sz="1400" b="1" dirty="0"/>
              <a:t>Target High-Performance Product Categories: </a:t>
            </a:r>
            <a:r>
              <a:rPr lang="en-US" sz="1400" dirty="0"/>
              <a:t>Focus marketing efforts on products with demonstrated high conversion rates, such as Kayaks, Ski boots and Baseball Gloves. Implement seasonal promotions or personalized campaigns during peak months (e.g. January and September) to capitalize on these trends.</a:t>
            </a:r>
          </a:p>
          <a:p>
            <a:pPr>
              <a:lnSpc>
                <a:spcPct val="150000"/>
              </a:lnSpc>
            </a:pPr>
            <a:r>
              <a:rPr lang="en-US" sz="1800" b="1" dirty="0"/>
              <a:t>Enhance Customer Engagement:</a:t>
            </a:r>
          </a:p>
          <a:p>
            <a:pPr lvl="1">
              <a:lnSpc>
                <a:spcPct val="150000"/>
              </a:lnSpc>
              <a:buFont typeface="Courier New" panose="02070309020205020404" pitchFamily="49" charset="0"/>
              <a:buChar char="o"/>
            </a:pPr>
            <a:r>
              <a:rPr lang="en-US" sz="1400" b="1" dirty="0"/>
              <a:t>Revitalize Content Strategies: </a:t>
            </a:r>
            <a:r>
              <a:rPr lang="en-US" sz="1400" dirty="0"/>
              <a:t>To turn around declining views and low interaction rates, experiment with engaging content format such as interactive video or user-generated content. Additionally, boost engagement by optimizing call-to-action placement in social media and blog content, particularly during historically lower engagement months (September to December).</a:t>
            </a:r>
          </a:p>
          <a:p>
            <a:pPr>
              <a:lnSpc>
                <a:spcPct val="150000"/>
              </a:lnSpc>
            </a:pPr>
            <a:r>
              <a:rPr lang="en-US" sz="1800" b="1" dirty="0"/>
              <a:t>Improve Customer Feedback Scores:</a:t>
            </a:r>
          </a:p>
          <a:p>
            <a:pPr lvl="1">
              <a:lnSpc>
                <a:spcPct val="150000"/>
              </a:lnSpc>
              <a:buFont typeface="Courier New" panose="02070309020205020404" pitchFamily="49" charset="0"/>
              <a:buChar char="o"/>
            </a:pPr>
            <a:r>
              <a:rPr lang="en-US" sz="1400" b="1" dirty="0"/>
              <a:t>Address Mixed and Negative Feedbacks: </a:t>
            </a:r>
            <a:r>
              <a:rPr lang="en-US" sz="1400" dirty="0"/>
              <a:t>Implement a feedback loop when mixed and negative reviews are analyzed to identify common issues. Develop improvement plans to address these concerns. Consider following with dissatisfied customers to resolve issue and encourage re-rating, aiming to move average ratings closer to the 4.0 target.</a:t>
            </a:r>
          </a:p>
        </p:txBody>
      </p:sp>
    </p:spTree>
    <p:extLst>
      <p:ext uri="{BB962C8B-B14F-4D97-AF65-F5344CB8AC3E}">
        <p14:creationId xmlns:p14="http://schemas.microsoft.com/office/powerpoint/2010/main" val="2751396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267</TotalTime>
  <Words>831</Words>
  <Application>Microsoft Office PowerPoint</Application>
  <PresentationFormat>Widescreen</PresentationFormat>
  <Paragraphs>49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Courier New</vt:lpstr>
      <vt:lpstr>Office Theme</vt:lpstr>
      <vt:lpstr>Data Report</vt:lpstr>
      <vt:lpstr>Overview</vt:lpstr>
      <vt:lpstr>Deceased Conversion Rates</vt:lpstr>
      <vt:lpstr>Reduced Customer Engagement</vt:lpstr>
      <vt:lpstr>Customer Feedback Analysis</vt:lpstr>
      <vt:lpstr>Goals and Insights</vt:lpstr>
      <vt:lpstr>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Anushree Chopde</dc:creator>
  <cp:lastModifiedBy>Anushree Chopde</cp:lastModifiedBy>
  <cp:revision>26</cp:revision>
  <dcterms:created xsi:type="dcterms:W3CDTF">2025-06-10T23:23:36Z</dcterms:created>
  <dcterms:modified xsi:type="dcterms:W3CDTF">2025-06-11T16:26:33Z</dcterms:modified>
</cp:coreProperties>
</file>