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E5CE-1280-549E-BE74-4B71420B5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65E43-2CF1-AF3B-2EE6-4A323247F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9353-FA46-BB7F-657F-2C2A1CFC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D7B-52E9-4861-9CC2-591F43A8AD1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2587-95EE-0C37-22F7-8492B549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BA56A-FEEC-7C20-4CF5-08B9BCCF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9C7-C377-4BEB-B39C-5D7811B5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7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F5957-284B-95C2-7519-700471DB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9BF9F-BAED-1DEE-340E-B66682660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8CDCA-600F-5F69-E427-52B9E2AC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D7B-52E9-4861-9CC2-591F43A8AD1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9FB65-827E-3256-BD71-9CA4B69A4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3CD7F-AA9F-C48D-B004-166299BC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9C7-C377-4BEB-B39C-5D7811B5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5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CBAFD-7921-5F42-BBD0-156937ADF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668B0-DABD-BDED-F205-3073B6D8F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097C-C9A8-9BCB-E37D-068D92C4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D7B-52E9-4861-9CC2-591F43A8AD1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FBB25-11FE-DF66-A5E3-B9DA137A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880B-F485-16C4-9261-10CBB294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9C7-C377-4BEB-B39C-5D7811B5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1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8227-78C9-21A3-36E8-A95E3721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E9EBB-5625-2F22-8342-14C55BF4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14EC7-B691-DFE6-53BB-A5660DBF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D7B-52E9-4861-9CC2-591F43A8AD1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80D67-207C-C848-A0EE-8A83F95E2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8262A-5B6E-DCFE-CA0C-9ACEADD7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9C7-C377-4BEB-B39C-5D7811B5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8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8A0-7795-300C-9E97-30BB6D8E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4D599-6210-5879-515B-E35869D8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F4203-DC77-6A3A-57D1-EDFB19CA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D7B-52E9-4861-9CC2-591F43A8AD1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50797-B41F-9EDA-EB38-2D4F3DA2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53020-49E3-62EB-223A-34A136EE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9C7-C377-4BEB-B39C-5D7811B5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32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1B07A-AFC1-F7BE-A4EC-BB20A29E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466E-413B-44B2-AA6A-194B084C0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F0043-AB14-C6C0-B164-8FF18F841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22924-1C02-55F1-D045-3B4D8D2F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D7B-52E9-4861-9CC2-591F43A8AD1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05ED2-6672-5674-EEB2-4EE329FCF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34F52-0616-969C-F532-759F18F8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9C7-C377-4BEB-B39C-5D7811B5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45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EB72-F631-81BD-EC8C-F7D1EEC92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76C79-E4E6-9919-9983-34CC28727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28E8F-0C23-EC9F-4EFE-EA1CBAD8E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400BD-E219-BD2E-BDED-C569B1213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43287-74B6-9443-38E4-41EB18DDA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2C846C-E133-016B-A23A-608705264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D7B-52E9-4861-9CC2-591F43A8AD1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E9CAE-F15E-1DAF-2715-C7C3E02BE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361E4-1C36-DEE1-583E-4D32BBA0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9C7-C377-4BEB-B39C-5D7811B5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1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EF84-18EF-683E-BDA5-06EBA732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41E44-12FD-2F5D-56DF-FC1C5105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D7B-52E9-4861-9CC2-591F43A8AD1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81563-9003-B0E7-7F0E-ACBB52D31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A25F6-B023-40C5-4894-188C354C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9C7-C377-4BEB-B39C-5D7811B5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7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6C712-4453-6F7C-AC09-48C40F1C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D7B-52E9-4861-9CC2-591F43A8AD1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2BC61-2B0E-4BDF-7F51-BD986BFC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181C4-4021-7A5D-56EC-3A952C2E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9C7-C377-4BEB-B39C-5D7811B5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5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FB88-2E53-E5D9-83CF-0A69827AB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E2EEC-F4B4-58E1-71F4-E31AC5EFD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C80614-3E4A-BBD4-3EF9-32110FB82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2E650-FDEB-0E39-3816-0E8907BB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D7B-52E9-4861-9CC2-591F43A8AD1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8EBC1-42C0-EF7F-41D9-DAF3F103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AAA1-37F8-F4BC-362A-C114F3AC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9C7-C377-4BEB-B39C-5D7811B5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6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0DFE-F304-B97F-F5D9-06A6C07A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C1AC7-1BED-C671-2966-D7ECAAB10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04E97-E6AE-39E9-8068-59850DC43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D48F4-B6E0-051D-D0F6-0930F013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9D7B-52E9-4861-9CC2-591F43A8AD1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26C16-F449-4BA9-D5DF-006FC4DA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584CC-D983-996E-E984-40D4BB51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5C9C7-C377-4BEB-B39C-5D7811B5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4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8A02E-6207-B7E5-4EDE-2F31D89F4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DB88C-275E-1068-CDD4-66351277A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05FDB-0973-261E-4F7C-AAFE2EC1B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49D7B-52E9-4861-9CC2-591F43A8AD1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E8640-2203-65F9-557A-5C027CACF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1B873-9ED9-2A1A-0A9B-F8BEC0756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5C9C7-C377-4BEB-B39C-5D7811B5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2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75FA-AEDC-07BE-F9E5-4324058E81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Marketing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8E8ED-6BF6-9BDC-260F-ABACACA81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63007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7664-7D69-77AF-CE20-67BEF095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55FC9-4867-3C14-B323-1EACBBF71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ShopEasy</a:t>
            </a:r>
            <a:r>
              <a:rPr lang="en-US" sz="1800" dirty="0"/>
              <a:t> is an </a:t>
            </a:r>
            <a:r>
              <a:rPr lang="en-US" sz="1800" u="sng" dirty="0"/>
              <a:t>online retail business</a:t>
            </a:r>
            <a:r>
              <a:rPr lang="en-US" sz="1800" dirty="0"/>
              <a:t> facing </a:t>
            </a:r>
            <a:r>
              <a:rPr lang="en-US" sz="1800" u="sng" dirty="0"/>
              <a:t>reduced customer engagement and conversion rates</a:t>
            </a:r>
            <a:r>
              <a:rPr lang="en-US" sz="1800" dirty="0"/>
              <a:t> despite launching several </a:t>
            </a:r>
            <a:r>
              <a:rPr lang="en-US" sz="1800" u="sng" dirty="0"/>
              <a:t>new online marketing campaigns</a:t>
            </a:r>
            <a:r>
              <a:rPr lang="en-US" sz="1800" dirty="0"/>
              <a:t>. They are reaching to help </a:t>
            </a:r>
            <a:r>
              <a:rPr lang="en-US" sz="1800" u="sng" dirty="0"/>
              <a:t>conduct a detailed analysis</a:t>
            </a:r>
            <a:r>
              <a:rPr lang="en-US" sz="1800" dirty="0"/>
              <a:t> and </a:t>
            </a:r>
            <a:r>
              <a:rPr lang="en-US" sz="1800" u="sng" dirty="0"/>
              <a:t>identify areas for improvement</a:t>
            </a:r>
            <a:r>
              <a:rPr lang="en-US" sz="1800" dirty="0"/>
              <a:t> in their marketing strategies.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Key Points:</a:t>
            </a:r>
          </a:p>
          <a:p>
            <a:pPr lvl="1"/>
            <a:r>
              <a:rPr lang="en-US" sz="1400" b="1" dirty="0"/>
              <a:t>Decreased Conversion Rate: </a:t>
            </a:r>
            <a:r>
              <a:rPr lang="en-US" sz="1400" dirty="0"/>
              <a:t> </a:t>
            </a:r>
            <a:r>
              <a:rPr lang="en-US" sz="1400" u="sng" dirty="0"/>
              <a:t>Fewer site visitors are converting</a:t>
            </a:r>
            <a:r>
              <a:rPr lang="en-US" sz="1400" dirty="0"/>
              <a:t> to paying customers.</a:t>
            </a:r>
            <a:endParaRPr lang="en-US" sz="1400" b="1" dirty="0"/>
          </a:p>
          <a:p>
            <a:pPr lvl="1"/>
            <a:r>
              <a:rPr lang="en-US" sz="1400" b="1" dirty="0"/>
              <a:t>Reduced Customer Engagement: </a:t>
            </a:r>
            <a:r>
              <a:rPr lang="en-US" sz="1400" dirty="0"/>
              <a:t> The </a:t>
            </a:r>
            <a:r>
              <a:rPr lang="en-US" sz="1400" u="sng" dirty="0"/>
              <a:t>number of customer interactions</a:t>
            </a:r>
            <a:r>
              <a:rPr lang="en-US" sz="1400" dirty="0"/>
              <a:t> and </a:t>
            </a:r>
            <a:r>
              <a:rPr lang="en-US" sz="1400" u="sng" dirty="0"/>
              <a:t>engagement with the site</a:t>
            </a:r>
            <a:r>
              <a:rPr lang="en-US" sz="1400" dirty="0"/>
              <a:t> and marketing content has </a:t>
            </a:r>
            <a:r>
              <a:rPr lang="en-US" sz="1400" u="sng" dirty="0"/>
              <a:t>declined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High Marketing Expenses: </a:t>
            </a:r>
            <a:r>
              <a:rPr lang="en-US" sz="1400" dirty="0"/>
              <a:t>Significant investment in </a:t>
            </a:r>
            <a:r>
              <a:rPr lang="en-US" sz="1400" u="sng" dirty="0"/>
              <a:t>marketing campaigns are not yielding expected returns</a:t>
            </a:r>
            <a:r>
              <a:rPr lang="en-US" sz="1400" dirty="0"/>
              <a:t>.</a:t>
            </a:r>
          </a:p>
          <a:p>
            <a:pPr lvl="1"/>
            <a:r>
              <a:rPr lang="en-US" sz="1400" b="1" dirty="0"/>
              <a:t>Need for Customer Feedback Analysis: </a:t>
            </a:r>
            <a:r>
              <a:rPr lang="en-US" sz="1400" u="sng" dirty="0"/>
              <a:t>Understanding customer opinions about products and services is crucial</a:t>
            </a:r>
            <a:r>
              <a:rPr lang="en-US" sz="1400" dirty="0"/>
              <a:t> for improving engagement and conversions.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268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EB111-1491-2DBB-0592-217855C6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Performance Indicators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DB3EC-B759-EBAA-744D-A580B5D31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Conversion Rate: </a:t>
            </a:r>
            <a:r>
              <a:rPr lang="en-US" sz="2400" dirty="0"/>
              <a:t>Percentage of website visitors who make a purchase.</a:t>
            </a:r>
          </a:p>
          <a:p>
            <a:endParaRPr lang="en-US" sz="2400" dirty="0"/>
          </a:p>
          <a:p>
            <a:r>
              <a:rPr lang="en-US" sz="2400" b="1" dirty="0"/>
              <a:t>Customer Engagement Rate: </a:t>
            </a:r>
            <a:r>
              <a:rPr lang="en-US" sz="2400" dirty="0"/>
              <a:t>Level of interaction with marketing content (clicks, likes, comments).</a:t>
            </a:r>
          </a:p>
          <a:p>
            <a:endParaRPr lang="en-US" sz="2400" dirty="0"/>
          </a:p>
          <a:p>
            <a:r>
              <a:rPr lang="en-US" sz="2400" b="1" dirty="0"/>
              <a:t>Average Order Value (AOV): </a:t>
            </a:r>
            <a:r>
              <a:rPr lang="en-US" sz="2400" dirty="0"/>
              <a:t>Average amount spent by a customer per transaction.</a:t>
            </a:r>
          </a:p>
          <a:p>
            <a:endParaRPr lang="en-US" sz="2400" dirty="0"/>
          </a:p>
          <a:p>
            <a:r>
              <a:rPr lang="en-US" sz="2400" b="1" dirty="0"/>
              <a:t>Customer Feedback Score: </a:t>
            </a:r>
            <a:r>
              <a:rPr lang="en-US" sz="2400" dirty="0"/>
              <a:t>Average rating from customer reviews.</a:t>
            </a:r>
          </a:p>
        </p:txBody>
      </p:sp>
    </p:spTree>
    <p:extLst>
      <p:ext uri="{BB962C8B-B14F-4D97-AF65-F5344CB8AC3E}">
        <p14:creationId xmlns:p14="http://schemas.microsoft.com/office/powerpoint/2010/main" val="168544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ACCB-825A-E095-2D79-BBB3DF66D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Sources and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12740-62FD-3400-43B8-237D8890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Fact Tables:</a:t>
            </a:r>
          </a:p>
          <a:p>
            <a:r>
              <a:rPr lang="en-US" sz="2400" b="1" dirty="0"/>
              <a:t>Customer Journey Table: </a:t>
            </a:r>
            <a:r>
              <a:rPr lang="en-US" sz="2400" dirty="0"/>
              <a:t> Track customer movement through the website to analyze the conversion funnel.</a:t>
            </a:r>
          </a:p>
          <a:p>
            <a:r>
              <a:rPr lang="en-US" sz="2400" b="1" dirty="0"/>
              <a:t>Engagement Data Table: </a:t>
            </a:r>
            <a:r>
              <a:rPr lang="en-US" sz="2400" dirty="0"/>
              <a:t>Measure engagement with different types of content.</a:t>
            </a:r>
          </a:p>
          <a:p>
            <a:r>
              <a:rPr lang="en-US" sz="2400" b="1" dirty="0"/>
              <a:t>Customer Reviews Table: </a:t>
            </a:r>
            <a:r>
              <a:rPr lang="en-US" sz="2400" dirty="0"/>
              <a:t>Analyze customer feedback to identify common themes and sentiment.</a:t>
            </a:r>
          </a:p>
          <a:p>
            <a:pPr marL="0" indent="0">
              <a:buNone/>
            </a:pPr>
            <a:r>
              <a:rPr lang="en-US" sz="2400" b="1" dirty="0"/>
              <a:t>Dimension Tables:</a:t>
            </a:r>
          </a:p>
          <a:p>
            <a:r>
              <a:rPr lang="en-US" sz="2400" b="1" dirty="0"/>
              <a:t>Customer Table: </a:t>
            </a:r>
            <a:r>
              <a:rPr lang="en-US" sz="2400" dirty="0"/>
              <a:t>Provide additional information about customers</a:t>
            </a:r>
            <a:r>
              <a:rPr lang="en-US" sz="2400" b="1" dirty="0"/>
              <a:t>.</a:t>
            </a:r>
          </a:p>
          <a:p>
            <a:r>
              <a:rPr lang="en-US" sz="2400" b="1" dirty="0"/>
              <a:t>Geography Table: </a:t>
            </a:r>
            <a:r>
              <a:rPr lang="en-US" sz="2400" dirty="0"/>
              <a:t>Provide additional geographic information about customers.</a:t>
            </a:r>
          </a:p>
          <a:p>
            <a:r>
              <a:rPr lang="en-US" sz="2400" b="1" dirty="0"/>
              <a:t>Products Table: </a:t>
            </a:r>
            <a:r>
              <a:rPr lang="en-US" sz="2400" dirty="0"/>
              <a:t>Provide additional information about products.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972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96AD-40AE-F1A2-BF0A-CB5487C3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8FF95-1A14-AD05-96D1-A91373A1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Increase Conversion Rates:</a:t>
            </a:r>
          </a:p>
          <a:p>
            <a:pPr lvl="1"/>
            <a:r>
              <a:rPr lang="en-US" sz="1800" b="1" dirty="0"/>
              <a:t>Goals: </a:t>
            </a:r>
            <a:r>
              <a:rPr lang="en-US" sz="1800" dirty="0"/>
              <a:t>Identify factors impacting the conversion rate and provide recommendations to improve it.</a:t>
            </a:r>
          </a:p>
          <a:p>
            <a:pPr lvl="1"/>
            <a:r>
              <a:rPr lang="en-US" sz="1800" b="1" dirty="0"/>
              <a:t>Insight: </a:t>
            </a:r>
            <a:r>
              <a:rPr lang="en-US" sz="1800" dirty="0"/>
              <a:t>Highlight key strategies where visitors drop off and suggest improvements to optimize the conversion funnel.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Enhance Customer Engagement:</a:t>
            </a:r>
          </a:p>
          <a:p>
            <a:pPr lvl="1"/>
            <a:r>
              <a:rPr lang="en-US" sz="1800" b="1" dirty="0"/>
              <a:t>Goal: </a:t>
            </a:r>
            <a:r>
              <a:rPr lang="en-US" sz="1800" dirty="0"/>
              <a:t>Determine which type of content drive the highest engagement.</a:t>
            </a:r>
          </a:p>
          <a:p>
            <a:pPr lvl="1"/>
            <a:r>
              <a:rPr lang="en-US" sz="1800" b="1" dirty="0"/>
              <a:t>Insight: </a:t>
            </a:r>
            <a:r>
              <a:rPr lang="en-US" sz="1800" dirty="0"/>
              <a:t>Analyze interaction levels with different types of marketing content to inform better content strategies.</a:t>
            </a:r>
          </a:p>
          <a:p>
            <a:pPr lvl="1"/>
            <a:endParaRPr lang="en-US" sz="1800" dirty="0"/>
          </a:p>
          <a:p>
            <a:r>
              <a:rPr lang="en-US" sz="2000" b="1" dirty="0"/>
              <a:t>Improve Customer Feedback Scores:</a:t>
            </a:r>
          </a:p>
          <a:p>
            <a:pPr lvl="1"/>
            <a:r>
              <a:rPr lang="en-US" sz="1800" b="1" dirty="0"/>
              <a:t>Goal: </a:t>
            </a:r>
            <a:r>
              <a:rPr lang="en-US" sz="1800" dirty="0"/>
              <a:t>Understand common theme in customer reviews and provide actionable insights.</a:t>
            </a:r>
          </a:p>
          <a:p>
            <a:pPr lvl="1"/>
            <a:r>
              <a:rPr lang="en-US" sz="1800" b="1" dirty="0"/>
              <a:t>Insight: </a:t>
            </a:r>
            <a:r>
              <a:rPr lang="en-US" sz="1800" dirty="0"/>
              <a:t>Identify recurring positive and negative feedback to guide product and service improvements.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90420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366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Marketing Strategies</vt:lpstr>
      <vt:lpstr>Introduction To Business Problem</vt:lpstr>
      <vt:lpstr>Key Performance Indicators (KPIs)</vt:lpstr>
      <vt:lpstr>Data Sources and Tables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Anushree Chopde</dc:creator>
  <cp:lastModifiedBy>Anushree Chopde</cp:lastModifiedBy>
  <cp:revision>16</cp:revision>
  <dcterms:created xsi:type="dcterms:W3CDTF">2025-05-28T23:23:25Z</dcterms:created>
  <dcterms:modified xsi:type="dcterms:W3CDTF">2025-06-11T16:22:50Z</dcterms:modified>
</cp:coreProperties>
</file>