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58" r:id="rId4"/>
    <p:sldId id="262" r:id="rId5"/>
    <p:sldId id="261" r:id="rId6"/>
    <p:sldId id="263" r:id="rId7"/>
    <p:sldId id="260" r:id="rId8"/>
    <p:sldId id="259" r:id="rId9"/>
  </p:sldIdLst>
  <p:sldSz cx="12192000" cy="6858000"/>
  <p:notesSz cx="6858000" cy="9144000"/>
  <p:embeddedFontLst>
    <p:embeddedFont>
      <p:font typeface="Arial Black" panose="020B0A04020102020204" pitchFamily="34" charset="0"/>
      <p:bold r:id="rId11"/>
    </p:embeddedFont>
    <p:embeddedFont>
      <p:font typeface="Lato Black" panose="020F0502020204030203" pitchFamily="34" charset="0"/>
      <p:bold r:id="rId12"/>
      <p:boldItalic r:id="rId13"/>
    </p:embeddedFont>
    <p:embeddedFont>
      <p:font typeface="Libre Baskerville" panose="02000000000000000000" pitchFamily="2" charset="0"/>
      <p:regular r:id="rId14"/>
      <p:bold r:id="rId15"/>
      <p: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1357314" y="3717986"/>
            <a:ext cx="9886950" cy="646290"/>
          </a:xfrm>
          <a:prstGeom prst="rect">
            <a:avLst/>
          </a:prstGeom>
          <a:noFill/>
          <a:ln>
            <a:noFill/>
          </a:ln>
        </p:spPr>
        <p:txBody>
          <a:bodyPr spcFirstLastPara="1" wrap="square" lIns="91425" tIns="45700" rIns="91425" bIns="45700" anchor="t" anchorCtr="0">
            <a:spAutoFit/>
          </a:bodyPr>
          <a:lstStyle/>
          <a:p>
            <a:pPr algn="ctr"/>
            <a:r>
              <a:rPr lang="en-US" altLang="en-GB" sz="3600" b="1" dirty="0">
                <a:solidFill>
                  <a:schemeClr val="tx1"/>
                </a:solidFill>
                <a:effectLst>
                  <a:outerShdw blurRad="38100" dist="19050" dir="2700000" algn="tl" rotWithShape="0">
                    <a:schemeClr val="dk1">
                      <a:alpha val="40000"/>
                    </a:schemeClr>
                  </a:outerShdw>
                </a:effectLst>
                <a:latin typeface="Arial Black" panose="020B0A04020102020204" pitchFamily="34" charset="0"/>
                <a:sym typeface="+mn-ea"/>
              </a:rPr>
              <a:t> Exploratory Data Analysis</a:t>
            </a:r>
            <a:r>
              <a:rPr lang="en-GB" sz="3600" b="1" dirty="0">
                <a:solidFill>
                  <a:schemeClr val="tx1"/>
                </a:solidFill>
                <a:effectLst>
                  <a:outerShdw blurRad="38100" dist="19050" dir="2700000" algn="tl" rotWithShape="0">
                    <a:schemeClr val="dk1">
                      <a:alpha val="40000"/>
                    </a:schemeClr>
                  </a:outerShdw>
                </a:effectLst>
                <a:latin typeface="Arial Black" panose="020B0A04020102020204" pitchFamily="34" charset="0"/>
                <a:sym typeface="+mn-ea"/>
              </a:rPr>
              <a:t> </a:t>
            </a:r>
            <a:r>
              <a:rPr lang="en-US" altLang="en-GB" sz="3600" b="1" dirty="0">
                <a:solidFill>
                  <a:schemeClr val="tx1"/>
                </a:solidFill>
                <a:effectLst>
                  <a:outerShdw blurRad="38100" dist="19050" dir="2700000" algn="tl" rotWithShape="0">
                    <a:schemeClr val="dk1">
                      <a:alpha val="40000"/>
                    </a:schemeClr>
                  </a:outerShdw>
                </a:effectLst>
                <a:latin typeface="Arial Black" panose="020B0A04020102020204" pitchFamily="34" charset="0"/>
                <a:sym typeface="+mn-ea"/>
              </a:rPr>
              <a:t>on</a:t>
            </a:r>
            <a:r>
              <a:rPr lang="en-GB" sz="3600" b="1" dirty="0">
                <a:solidFill>
                  <a:schemeClr val="tx1"/>
                </a:solidFill>
                <a:effectLst>
                  <a:outerShdw blurRad="38100" dist="19050" dir="2700000" algn="tl" rotWithShape="0">
                    <a:schemeClr val="dk1">
                      <a:alpha val="40000"/>
                    </a:schemeClr>
                  </a:outerShdw>
                </a:effectLst>
                <a:latin typeface="Arial Black" panose="020B0A04020102020204" pitchFamily="34" charset="0"/>
                <a:sym typeface="+mn-ea"/>
              </a:rPr>
              <a:t> AMCAT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52100" y="1427759"/>
            <a:ext cx="7007400" cy="2031285"/>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IN" sz="1800" b="1" dirty="0">
                <a:solidFill>
                  <a:schemeClr val="dk1"/>
                </a:solidFill>
                <a:latin typeface="Calibri"/>
                <a:ea typeface="Calibri"/>
                <a:cs typeface="Calibri"/>
                <a:sym typeface="Calibri"/>
              </a:rPr>
              <a:t>Name : Anushree K</a:t>
            </a:r>
          </a:p>
          <a:p>
            <a:pPr marR="0" lvl="0" algn="l" rtl="0">
              <a:spcBef>
                <a:spcPts val="0"/>
              </a:spcBef>
              <a:spcAft>
                <a:spcPts val="0"/>
              </a:spcAft>
              <a:buClr>
                <a:schemeClr val="dk1"/>
              </a:buClr>
              <a:buSzPts val="1800"/>
            </a:pPr>
            <a:endParaRPr lang="en-IN" sz="1800" b="1"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r>
              <a:rPr lang="en-IN" sz="1800" b="1" dirty="0">
                <a:solidFill>
                  <a:schemeClr val="dk1"/>
                </a:solidFill>
                <a:latin typeface="Calibri"/>
                <a:ea typeface="Calibri"/>
                <a:cs typeface="Calibri"/>
                <a:sym typeface="Calibri"/>
              </a:rPr>
              <a:t>Specialization: Master of Science in Statistics</a:t>
            </a:r>
          </a:p>
          <a:p>
            <a:pPr marR="0" lvl="0" algn="l" rtl="0">
              <a:spcBef>
                <a:spcPts val="0"/>
              </a:spcBef>
              <a:spcAft>
                <a:spcPts val="0"/>
              </a:spcAft>
              <a:buClr>
                <a:schemeClr val="dk1"/>
              </a:buClr>
              <a:buSzPts val="1800"/>
            </a:pPr>
            <a:endParaRPr lang="en-IN" sz="1800" b="1"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r>
              <a:rPr lang="en-IN" sz="1800" b="1" dirty="0">
                <a:solidFill>
                  <a:schemeClr val="dk1"/>
                </a:solidFill>
                <a:latin typeface="Calibri"/>
                <a:ea typeface="Calibri"/>
                <a:cs typeface="Calibri"/>
                <a:sym typeface="Calibri"/>
              </a:rPr>
              <a:t>Any Work Experience : Fresher</a:t>
            </a:r>
          </a:p>
          <a:p>
            <a:pPr marR="0" lvl="0" algn="l" rtl="0">
              <a:spcBef>
                <a:spcPts val="0"/>
              </a:spcBef>
              <a:spcAft>
                <a:spcPts val="0"/>
              </a:spcAft>
              <a:buClr>
                <a:schemeClr val="dk1"/>
              </a:buClr>
              <a:buSzPts val="1800"/>
            </a:pPr>
            <a:endParaRPr lang="en-IN" sz="1800" b="1"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endParaRPr sz="1800" b="1"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4"/>
          <p:cNvSpPr txBox="1">
            <a:spLocks noGrp="1"/>
          </p:cNvSpPr>
          <p:nvPr>
            <p:ph type="body" idx="1"/>
          </p:nvPr>
        </p:nvSpPr>
        <p:spPr>
          <a:xfrm>
            <a:off x="341979" y="233105"/>
            <a:ext cx="11573795" cy="6253420"/>
          </a:xfrm>
          <a:prstGeom prst="rect">
            <a:avLst/>
          </a:prstGeom>
          <a:noFill/>
          <a:ln>
            <a:noFill/>
          </a:ln>
        </p:spPr>
        <p:txBody>
          <a:bodyPr spcFirstLastPara="1" wrap="square" lIns="91425" tIns="45700" rIns="91425" bIns="45700" anchor="t" anchorCtr="0">
            <a:normAutofit fontScale="92500" lnSpcReduction="10000"/>
          </a:bodyPr>
          <a:lstStyle/>
          <a:p>
            <a:pPr marL="114300" indent="0" algn="l">
              <a:buNone/>
            </a:pPr>
            <a:r>
              <a:rPr lang="en-IN" sz="2200" b="1" i="0" u="none" strike="noStrike" baseline="0" dirty="0">
                <a:solidFill>
                  <a:srgbClr val="FF0000"/>
                </a:solidFill>
                <a:latin typeface="Times New Roman" panose="02020603050405020304" pitchFamily="18" charset="0"/>
              </a:rPr>
              <a:t>Objective of the Project:</a:t>
            </a:r>
          </a:p>
          <a:p>
            <a:pPr marL="114300" indent="0" algn="l">
              <a:buNone/>
            </a:pPr>
            <a:r>
              <a:rPr lang="en-US" sz="1800" b="0" i="0" u="none" strike="noStrike" baseline="0" dirty="0">
                <a:solidFill>
                  <a:srgbClr val="000000"/>
                </a:solidFill>
                <a:latin typeface="ArialMT"/>
              </a:rPr>
              <a:t>•  </a:t>
            </a:r>
            <a:r>
              <a:rPr lang="en-US" sz="1800" b="0" i="0" u="none" strike="noStrike" baseline="0" dirty="0">
                <a:solidFill>
                  <a:srgbClr val="000000"/>
                </a:solidFill>
                <a:latin typeface="Times New Roman" panose="02020603050405020304" pitchFamily="18" charset="0"/>
              </a:rPr>
              <a:t>The objective of this project is to perform Exploratory Data Analysis (EDA) on the AMEO dataset to gain</a:t>
            </a:r>
          </a:p>
          <a:p>
            <a:pPr marL="114300" indent="0" algn="l">
              <a:buNone/>
            </a:pPr>
            <a:r>
              <a:rPr lang="en-US" sz="1800" b="0" i="0" u="none" strike="noStrike" baseline="0" dirty="0">
                <a:solidFill>
                  <a:srgbClr val="000000"/>
                </a:solidFill>
                <a:latin typeface="Times New Roman" panose="02020603050405020304" pitchFamily="18" charset="0"/>
              </a:rPr>
              <a:t>   insights into the employment outcomes of engineering graduates. Through data visualization and analysis, we</a:t>
            </a:r>
          </a:p>
          <a:p>
            <a:pPr marL="114300" indent="0" algn="l">
              <a:buNone/>
            </a:pPr>
            <a:r>
              <a:rPr lang="en-US" sz="1800" b="0" i="0" u="none" strike="noStrike" baseline="0" dirty="0">
                <a:solidFill>
                  <a:srgbClr val="000000"/>
                </a:solidFill>
                <a:latin typeface="Times New Roman" panose="02020603050405020304" pitchFamily="18" charset="0"/>
              </a:rPr>
              <a:t>   aim to understand salary distributions, job titles, job locations, skill assessments, and other relevant factors</a:t>
            </a:r>
          </a:p>
          <a:p>
            <a:pPr marL="114300" indent="0" algn="l">
              <a:buNone/>
            </a:pPr>
            <a:r>
              <a:rPr lang="en-IN" sz="1800" b="0" i="0" u="none" strike="noStrike" baseline="0" dirty="0">
                <a:solidFill>
                  <a:srgbClr val="000000"/>
                </a:solidFill>
                <a:latin typeface="Times New Roman" panose="02020603050405020304" pitchFamily="18" charset="0"/>
              </a:rPr>
              <a:t>   impacting the employment landscape.</a:t>
            </a:r>
          </a:p>
          <a:p>
            <a:pPr marL="114300" indent="0" algn="l">
              <a:buNone/>
            </a:pPr>
            <a:endParaRPr lang="en-IN" sz="1800" b="0" i="0" u="none" strike="noStrike" baseline="0" dirty="0">
              <a:solidFill>
                <a:srgbClr val="000000"/>
              </a:solidFill>
              <a:latin typeface="Times New Roman" panose="02020603050405020304" pitchFamily="18" charset="0"/>
            </a:endParaRPr>
          </a:p>
          <a:p>
            <a:pPr marL="114300" indent="0" algn="l">
              <a:buNone/>
            </a:pPr>
            <a:r>
              <a:rPr lang="en-US" sz="2200" b="1" i="0" dirty="0">
                <a:solidFill>
                  <a:srgbClr val="FF0000"/>
                </a:solidFill>
                <a:effectLst/>
                <a:latin typeface="Times New Roman" panose="02020603050405020304" pitchFamily="18" charset="0"/>
                <a:cs typeface="Times New Roman" panose="02020603050405020304" pitchFamily="18" charset="0"/>
              </a:rPr>
              <a:t>Data Description:</a:t>
            </a:r>
          </a:p>
          <a:p>
            <a:pPr algn="l">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The dataset is derived from the Aspiring Mind Employment Outcome 2015 (AMEO) study, focusing on employment outcomes among engineering graduates. It includes information on various aspects such as salary, job titles, job locations, standardized scores in cognitive, technical, and personality skills, and demographic features. The dataset contains approximately 4000 data points with around 40 independent variables, comprising both continuous and categorical data.</a:t>
            </a:r>
          </a:p>
          <a:p>
            <a:pPr marL="114300" indent="0" algn="l">
              <a:buNone/>
            </a:pPr>
            <a:endParaRPr lang="en-US" sz="1800" dirty="0">
              <a:effectLst/>
              <a:latin typeface="Times New Roman" panose="02020603050405020304" pitchFamily="18" charset="0"/>
              <a:cs typeface="Times New Roman" panose="02020603050405020304" pitchFamily="18" charset="0"/>
            </a:endParaRPr>
          </a:p>
          <a:p>
            <a:pPr marL="114300" indent="0" algn="l">
              <a:buNone/>
            </a:pPr>
            <a:r>
              <a:rPr lang="en-US" sz="2200" b="1" i="0" dirty="0">
                <a:solidFill>
                  <a:srgbClr val="FF0000"/>
                </a:solidFill>
                <a:effectLst/>
                <a:latin typeface="Times New Roman" panose="02020603050405020304" pitchFamily="18" charset="0"/>
                <a:cs typeface="Times New Roman" panose="02020603050405020304" pitchFamily="18" charset="0"/>
              </a:rPr>
              <a:t>Objectives:</a:t>
            </a:r>
          </a:p>
          <a:p>
            <a:pPr marL="114300" indent="0" algn="l">
              <a:buNone/>
            </a:pPr>
            <a:endParaRPr lang="en-US" sz="1800" b="1" i="0" dirty="0">
              <a:solidFill>
                <a:srgbClr val="FF0000"/>
              </a:solidFill>
              <a:effectLst/>
              <a:latin typeface="Times New Roman" panose="02020603050405020304" pitchFamily="18" charset="0"/>
              <a:cs typeface="Times New Roman" panose="02020603050405020304" pitchFamily="18" charset="0"/>
            </a:endParaRPr>
          </a:p>
          <a:p>
            <a:pPr marL="114300" indent="0" algn="l">
              <a:buNone/>
            </a:pPr>
            <a:r>
              <a:rPr lang="en-US" sz="1800" i="0" dirty="0">
                <a:effectLst/>
                <a:latin typeface="Times New Roman" panose="02020603050405020304" pitchFamily="18" charset="0"/>
                <a:cs typeface="Times New Roman" panose="02020603050405020304" pitchFamily="18" charset="0"/>
              </a:rPr>
              <a:t>1. Explore employment outcomes, focusing on salary, job titles, and locations.</a:t>
            </a:r>
          </a:p>
          <a:p>
            <a:pPr marL="114300" indent="0" algn="l">
              <a:buNone/>
            </a:pPr>
            <a:r>
              <a:rPr lang="en-US" sz="1800" i="0" dirty="0">
                <a:effectLst/>
                <a:latin typeface="Times New Roman" panose="02020603050405020304" pitchFamily="18" charset="0"/>
                <a:cs typeface="Times New Roman" panose="02020603050405020304" pitchFamily="18" charset="0"/>
              </a:rPr>
              <a:t>2. Understand data distribution and identify outliers.</a:t>
            </a:r>
          </a:p>
          <a:p>
            <a:pPr marL="114300" indent="0" algn="l">
              <a:buNone/>
            </a:pPr>
            <a:r>
              <a:rPr lang="en-US" sz="1800" i="0" dirty="0">
                <a:effectLst/>
                <a:latin typeface="Times New Roman" panose="02020603050405020304" pitchFamily="18" charset="0"/>
                <a:cs typeface="Times New Roman" panose="02020603050405020304" pitchFamily="18" charset="0"/>
              </a:rPr>
              <a:t>3. Investigate relationships between variables.</a:t>
            </a:r>
          </a:p>
          <a:p>
            <a:pPr marL="114300" indent="0" algn="l">
              <a:buNone/>
            </a:pPr>
            <a:r>
              <a:rPr lang="en-US" sz="1800" i="0" dirty="0">
                <a:effectLst/>
                <a:latin typeface="Times New Roman" panose="02020603050405020304" pitchFamily="18" charset="0"/>
                <a:cs typeface="Times New Roman" panose="02020603050405020304" pitchFamily="18" charset="0"/>
              </a:rPr>
              <a:t>4. Address research questions regarding salary and gender-specialization preferences.</a:t>
            </a:r>
          </a:p>
          <a:p>
            <a:pPr marL="114300" indent="0" algn="l">
              <a:buNone/>
            </a:pPr>
            <a:r>
              <a:rPr lang="en-US" sz="1800" i="0" dirty="0">
                <a:effectLst/>
                <a:latin typeface="Times New Roman" panose="02020603050405020304" pitchFamily="18" charset="0"/>
                <a:cs typeface="Times New Roman" panose="02020603050405020304" pitchFamily="18" charset="0"/>
              </a:rPr>
              <a:t>5. Provide actionable insights for career development, recruitment, and education in the engineering domain.</a:t>
            </a:r>
          </a:p>
          <a:p>
            <a:pPr marL="114300" indent="0" algn="l">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7E9A9-F183-32EF-543A-47EA8B3294B0}"/>
              </a:ext>
            </a:extLst>
          </p:cNvPr>
          <p:cNvSpPr>
            <a:spLocks noGrp="1"/>
          </p:cNvSpPr>
          <p:nvPr>
            <p:ph type="title"/>
          </p:nvPr>
        </p:nvSpPr>
        <p:spPr>
          <a:xfrm>
            <a:off x="285750" y="142875"/>
            <a:ext cx="11068050" cy="1547813"/>
          </a:xfrm>
        </p:spPr>
        <p:txBody>
          <a:bodyPr>
            <a:normAutofit/>
          </a:bodyPr>
          <a:lstStyle/>
          <a:p>
            <a:r>
              <a:rPr lang="en-IN" sz="2400" b="1" dirty="0">
                <a:solidFill>
                  <a:srgbClr val="FF0000"/>
                </a:solidFill>
                <a:latin typeface="Times New Roman" panose="02020603050405020304" pitchFamily="18" charset="0"/>
                <a:cs typeface="Times New Roman" panose="02020603050405020304" pitchFamily="18" charset="0"/>
              </a:rPr>
              <a:t>Univariate</a:t>
            </a:r>
            <a:br>
              <a:rPr lang="en-IN" sz="2400" b="1" dirty="0">
                <a:solidFill>
                  <a:srgbClr val="FF0000"/>
                </a:solidFill>
                <a:latin typeface="Times New Roman" panose="02020603050405020304" pitchFamily="18" charset="0"/>
                <a:cs typeface="Times New Roman" panose="02020603050405020304" pitchFamily="18" charset="0"/>
              </a:rPr>
            </a:br>
            <a:br>
              <a:rPr lang="en-IN" sz="2400" b="1" dirty="0">
                <a:solidFill>
                  <a:srgbClr val="FF0000"/>
                </a:solidFill>
                <a:latin typeface="Times New Roman" panose="02020603050405020304" pitchFamily="18" charset="0"/>
                <a:cs typeface="Times New Roman" panose="02020603050405020304" pitchFamily="18" charset="0"/>
              </a:rPr>
            </a:br>
            <a:r>
              <a:rPr lang="en-IN" sz="2000" b="1" dirty="0">
                <a:solidFill>
                  <a:srgbClr val="FF0000"/>
                </a:solidFill>
                <a:latin typeface="Times New Roman" panose="02020603050405020304" pitchFamily="18" charset="0"/>
                <a:cs typeface="Times New Roman" panose="02020603050405020304" pitchFamily="18" charset="0"/>
              </a:rPr>
              <a:t>For Categorical Data:</a:t>
            </a:r>
            <a:br>
              <a:rPr lang="en-IN" sz="2400" b="1" dirty="0">
                <a:solidFill>
                  <a:srgbClr val="FF0000"/>
                </a:solidFill>
                <a:latin typeface="Times New Roman" panose="02020603050405020304" pitchFamily="18" charset="0"/>
                <a:cs typeface="Times New Roman" panose="02020603050405020304" pitchFamily="18" charset="0"/>
              </a:rPr>
            </a:br>
            <a:r>
              <a:rPr lang="en-IN" sz="2400" b="1" dirty="0">
                <a:solidFill>
                  <a:srgbClr val="FF0000"/>
                </a:solidFill>
                <a:latin typeface="Times New Roman" panose="02020603050405020304" pitchFamily="18" charset="0"/>
                <a:cs typeface="Times New Roman" panose="02020603050405020304" pitchFamily="18" charset="0"/>
              </a:rPr>
              <a:t> </a:t>
            </a:r>
          </a:p>
        </p:txBody>
      </p:sp>
      <p:pic>
        <p:nvPicPr>
          <p:cNvPr id="1026" name="Picture 2">
            <a:extLst>
              <a:ext uri="{FF2B5EF4-FFF2-40B4-BE49-F238E27FC236}">
                <a16:creationId xmlns:a16="http://schemas.microsoft.com/office/drawing/2014/main" id="{9C1AE03F-F73C-F0BB-F2C4-B3BCCF449D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7350" y="1314450"/>
            <a:ext cx="5524500" cy="36242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E2F37F1-76BA-1EBC-5AB8-33F348719692}"/>
              </a:ext>
            </a:extLst>
          </p:cNvPr>
          <p:cNvSpPr txBox="1"/>
          <p:nvPr/>
        </p:nvSpPr>
        <p:spPr>
          <a:xfrm>
            <a:off x="500063" y="5055394"/>
            <a:ext cx="11068050" cy="1477328"/>
          </a:xfrm>
          <a:prstGeom prst="rect">
            <a:avLst/>
          </a:prstGeom>
          <a:noFill/>
        </p:spPr>
        <p:txBody>
          <a:bodyPr wrap="square" rtlCol="0">
            <a:spAutoFit/>
          </a:bodyPr>
          <a:lstStyle/>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The </a:t>
            </a:r>
            <a:r>
              <a:rPr lang="en-US" sz="1800" b="1" dirty="0" err="1">
                <a:latin typeface="Times New Roman" panose="02020603050405020304" pitchFamily="18" charset="0"/>
                <a:cs typeface="Times New Roman" panose="02020603050405020304" pitchFamily="18" charset="0"/>
              </a:rPr>
              <a:t>countplot</a:t>
            </a:r>
            <a:r>
              <a:rPr lang="en-US" sz="1800" b="1" dirty="0">
                <a:latin typeface="Times New Roman" panose="02020603050405020304" pitchFamily="18" charset="0"/>
                <a:cs typeface="Times New Roman" panose="02020603050405020304" pitchFamily="18" charset="0"/>
              </a:rPr>
              <a:t> illustrates that most employees hold a degree in BTech/BE, while a few have an MSc degree. Additionally, this plot provides insight into the distribution of various degree streams.</a:t>
            </a:r>
          </a:p>
          <a:p>
            <a:pPr marL="285750" indent="-285750">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Most of them work in  Software Engineering, while the fewest work as Java Developers.</a:t>
            </a:r>
          </a:p>
          <a:p>
            <a:pPr marL="285750" indent="-285750">
              <a:buFont typeface="Arial" panose="020B0604020202020204" pitchFamily="34" charset="0"/>
              <a:buChar char="•"/>
            </a:pPr>
            <a:endParaRPr lang="en-IN" sz="1800" b="1" dirty="0">
              <a:latin typeface="Times New Roman" panose="02020603050405020304" pitchFamily="18" charset="0"/>
              <a:cs typeface="Times New Roman" panose="02020603050405020304" pitchFamily="18" charset="0"/>
            </a:endParaRPr>
          </a:p>
        </p:txBody>
      </p:sp>
      <p:pic>
        <p:nvPicPr>
          <p:cNvPr id="1030" name="Picture 6">
            <a:extLst>
              <a:ext uri="{FF2B5EF4-FFF2-40B4-BE49-F238E27FC236}">
                <a16:creationId xmlns:a16="http://schemas.microsoft.com/office/drawing/2014/main" id="{73B7ECDA-0D3B-7B5F-9A68-3A8CB75336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75" y="1314451"/>
            <a:ext cx="5524500" cy="3624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770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1B89FB-CBA4-288B-6D7F-9684550A8941}"/>
              </a:ext>
            </a:extLst>
          </p:cNvPr>
          <p:cNvSpPr txBox="1"/>
          <p:nvPr/>
        </p:nvSpPr>
        <p:spPr>
          <a:xfrm>
            <a:off x="200025" y="357188"/>
            <a:ext cx="11758613" cy="400110"/>
          </a:xfrm>
          <a:prstGeom prst="rect">
            <a:avLst/>
          </a:prstGeom>
          <a:noFill/>
        </p:spPr>
        <p:txBody>
          <a:bodyPr wrap="square" rtlCol="0">
            <a:spAutoFit/>
          </a:bodyPr>
          <a:lstStyle/>
          <a:p>
            <a:r>
              <a:rPr lang="en-IN" sz="2000" dirty="0">
                <a:solidFill>
                  <a:srgbClr val="FF0000"/>
                </a:solidFill>
                <a:latin typeface="Times New Roman" panose="02020603050405020304" pitchFamily="18" charset="0"/>
                <a:cs typeface="Times New Roman" panose="02020603050405020304" pitchFamily="18" charset="0"/>
              </a:rPr>
              <a:t>For Numerical Data</a:t>
            </a:r>
          </a:p>
        </p:txBody>
      </p:sp>
      <p:pic>
        <p:nvPicPr>
          <p:cNvPr id="2054" name="Picture 6">
            <a:extLst>
              <a:ext uri="{FF2B5EF4-FFF2-40B4-BE49-F238E27FC236}">
                <a16:creationId xmlns:a16="http://schemas.microsoft.com/office/drawing/2014/main" id="{5AFD5306-9268-56D3-5956-7A07C8EC7D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 y="900173"/>
            <a:ext cx="5457825" cy="351632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B146A3D-2A77-99C7-5187-804B0E792E0B}"/>
              </a:ext>
            </a:extLst>
          </p:cNvPr>
          <p:cNvSpPr txBox="1"/>
          <p:nvPr/>
        </p:nvSpPr>
        <p:spPr>
          <a:xfrm>
            <a:off x="314325" y="4743450"/>
            <a:ext cx="11044238"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This histogram </a:t>
            </a:r>
            <a:r>
              <a:rPr lang="en-US" sz="2000" dirty="0" err="1">
                <a:latin typeface="Times New Roman" panose="02020603050405020304" pitchFamily="18" charset="0"/>
                <a:cs typeface="Times New Roman" panose="02020603050405020304" pitchFamily="18" charset="0"/>
              </a:rPr>
              <a:t>revelas</a:t>
            </a:r>
            <a:r>
              <a:rPr lang="en-US" sz="2000" dirty="0">
                <a:latin typeface="Times New Roman" panose="02020603050405020304" pitchFamily="18" charset="0"/>
                <a:cs typeface="Times New Roman" panose="02020603050405020304" pitchFamily="18" charset="0"/>
              </a:rPr>
              <a:t> that majority of employees are completed their </a:t>
            </a:r>
            <a:r>
              <a:rPr lang="en-US" sz="2000" dirty="0" err="1">
                <a:latin typeface="Times New Roman" panose="02020603050405020304" pitchFamily="18" charset="0"/>
                <a:cs typeface="Times New Roman" panose="02020603050405020304" pitchFamily="18" charset="0"/>
              </a:rPr>
              <a:t>GraduationYear</a:t>
            </a:r>
            <a:r>
              <a:rPr lang="en-US" sz="2000" dirty="0">
                <a:latin typeface="Times New Roman" panose="02020603050405020304" pitchFamily="18" charset="0"/>
                <a:cs typeface="Times New Roman" panose="02020603050405020304" pitchFamily="18" charset="0"/>
              </a:rPr>
              <a:t> in the year 2013</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1819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DE230-A9DD-D954-AC4F-BAA3B8493426}"/>
              </a:ext>
            </a:extLst>
          </p:cNvPr>
          <p:cNvSpPr>
            <a:spLocks noGrp="1"/>
          </p:cNvSpPr>
          <p:nvPr>
            <p:ph type="title"/>
          </p:nvPr>
        </p:nvSpPr>
        <p:spPr>
          <a:xfrm>
            <a:off x="200025" y="228601"/>
            <a:ext cx="11153775" cy="1462088"/>
          </a:xfrm>
        </p:spPr>
        <p:txBody>
          <a:bodyPr>
            <a:normAutofit/>
          </a:bodyPr>
          <a:lstStyle/>
          <a:p>
            <a:r>
              <a:rPr lang="en-IN" sz="2400" b="1" dirty="0">
                <a:solidFill>
                  <a:srgbClr val="FF0000"/>
                </a:solidFill>
                <a:latin typeface="Times New Roman" panose="02020603050405020304" pitchFamily="18" charset="0"/>
                <a:cs typeface="Times New Roman" panose="02020603050405020304" pitchFamily="18" charset="0"/>
              </a:rPr>
              <a:t>Bivariate Analysis</a:t>
            </a:r>
            <a:br>
              <a:rPr lang="en-IN" sz="2400" b="1" dirty="0">
                <a:solidFill>
                  <a:srgbClr val="FF0000"/>
                </a:solidFill>
                <a:latin typeface="Times New Roman" panose="02020603050405020304" pitchFamily="18" charset="0"/>
                <a:cs typeface="Times New Roman" panose="02020603050405020304" pitchFamily="18" charset="0"/>
              </a:rPr>
            </a:br>
            <a:br>
              <a:rPr lang="en-IN" sz="2400" b="1" dirty="0">
                <a:solidFill>
                  <a:srgbClr val="FF0000"/>
                </a:solidFill>
                <a:latin typeface="Times New Roman" panose="02020603050405020304" pitchFamily="18" charset="0"/>
                <a:cs typeface="Times New Roman" panose="02020603050405020304" pitchFamily="18" charset="0"/>
              </a:rPr>
            </a:br>
            <a:r>
              <a:rPr lang="en-IN" sz="2000" b="1" dirty="0">
                <a:solidFill>
                  <a:srgbClr val="FF0000"/>
                </a:solidFill>
                <a:latin typeface="Times New Roman" panose="02020603050405020304" pitchFamily="18" charset="0"/>
                <a:cs typeface="Times New Roman" panose="02020603050405020304" pitchFamily="18" charset="0"/>
              </a:rPr>
              <a:t>Numerical VS Numerical</a:t>
            </a:r>
            <a:endParaRPr lang="en-IN" sz="2400" b="1" dirty="0">
              <a:solidFill>
                <a:srgbClr val="FF0000"/>
              </a:solidFill>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B154AA5D-D9A3-27B8-FE0C-C937BE6DAB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6" y="1690689"/>
            <a:ext cx="6619875" cy="34099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581118E-F0FC-6C10-E1FF-77C44E39831B}"/>
              </a:ext>
            </a:extLst>
          </p:cNvPr>
          <p:cNvSpPr txBox="1"/>
          <p:nvPr/>
        </p:nvSpPr>
        <p:spPr>
          <a:xfrm>
            <a:off x="457200" y="5386388"/>
            <a:ext cx="11287125" cy="923330"/>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The scatter plot shows salary versus college GPA. Clusters of dots suggest similar salaries across GPAs at lower levels, while fewer dots are scattered at higher salaries, indicating a trend of fewer individuals earning higher incomes regardless of GPA.</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1092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9418C8-FA4B-9887-E850-61120612F3D7}"/>
              </a:ext>
            </a:extLst>
          </p:cNvPr>
          <p:cNvSpPr txBox="1"/>
          <p:nvPr/>
        </p:nvSpPr>
        <p:spPr>
          <a:xfrm>
            <a:off x="314325" y="471488"/>
            <a:ext cx="11630025" cy="3908762"/>
          </a:xfrm>
          <a:prstGeom prst="rect">
            <a:avLst/>
          </a:prstGeom>
          <a:noFill/>
        </p:spPr>
        <p:txBody>
          <a:bodyPr wrap="square" rtlCol="0">
            <a:spAutoFit/>
          </a:bodyPr>
          <a:lstStyle/>
          <a:p>
            <a:pPr algn="l"/>
            <a:r>
              <a:rPr lang="en-US" sz="2000" b="1" i="0" dirty="0">
                <a:solidFill>
                  <a:srgbClr val="FF0000"/>
                </a:solidFill>
                <a:effectLst/>
                <a:latin typeface="Times New Roman" panose="02020603050405020304" pitchFamily="18" charset="0"/>
                <a:cs typeface="Times New Roman" panose="02020603050405020304" pitchFamily="18" charset="0"/>
              </a:rPr>
              <a:t>Conclusion:</a:t>
            </a:r>
          </a:p>
          <a:p>
            <a:pPr algn="l"/>
            <a:endParaRPr lang="en-US" sz="1800" b="1" i="0" dirty="0">
              <a:solidFill>
                <a:srgbClr val="FF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The dataset highlights a gender imbalance, underscoring the necessity for diversity initiatives in the workforce.</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Technical skills, particularly in Computer Science and Engineering, are in high demand based on the prevalence of related degrees.</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Job roles vary widely, with Software Engineer being the most common, followed by Developer.</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Educational board preferences influence policies, with a preference for State Boards, CBSE, and ICSE.</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Technical expertise is crucial, as evidenced by the prevalence of Bachelor of Technology/Engineering graduates.</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Managerial and technical positions are the highest-earning roles.</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College tier impacts earnings, with Tier-1 graduates earning more.</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Gender-based salary differences exist, though further analysis is needed for clarity.</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 The data did not support the claim about recent graduates' earnings in Computer Science Engineering.</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There's no significant link between gender and specialization preference, challenging assumptions about their correlation.</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6037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527</Words>
  <Application>Microsoft Office PowerPoint</Application>
  <PresentationFormat>Widescreen</PresentationFormat>
  <Paragraphs>44</Paragraphs>
  <Slides>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Calibri</vt:lpstr>
      <vt:lpstr>Times New Roman</vt:lpstr>
      <vt:lpstr>Arial Black</vt:lpstr>
      <vt:lpstr>Lato Black</vt:lpstr>
      <vt:lpstr>Libre Baskerville</vt:lpstr>
      <vt:lpstr>ArialMT</vt:lpstr>
      <vt:lpstr>Arial</vt:lpstr>
      <vt:lpstr>Office Theme</vt:lpstr>
      <vt:lpstr>PowerPoint Presentation</vt:lpstr>
      <vt:lpstr>PowerPoint Presentation</vt:lpstr>
      <vt:lpstr>PowerPoint Presentation</vt:lpstr>
      <vt:lpstr>Univariate  For Categorical Data:  </vt:lpstr>
      <vt:lpstr>PowerPoint Presentation</vt:lpstr>
      <vt:lpstr>Bivariate Analysis  Numerical VS Numerical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ANUSHREE K</cp:lastModifiedBy>
  <cp:revision>1</cp:revision>
  <dcterms:created xsi:type="dcterms:W3CDTF">2021-02-16T05:19:01Z</dcterms:created>
  <dcterms:modified xsi:type="dcterms:W3CDTF">2024-10-04T06:51:50Z</dcterms:modified>
</cp:coreProperties>
</file>