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Version control is a system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that records changes to a file or set of files over time so that you can recall spe-</a:t>
            </a:r>
          </a:p>
          <a:p>
            <a:pPr lvl="0">
              <a:spcBef>
                <a:spcPts val="0"/>
              </a:spcBef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cific versions later. 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39575" y="1135866"/>
            <a:ext cx="4756200" cy="45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860600" y="0"/>
            <a:ext cx="7283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2586875" y="2154133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 rot="10800000">
            <a:off x="822625" y="879500"/>
            <a:ext cx="10635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896725" y="879500"/>
            <a:ext cx="9894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22625" y="0"/>
            <a:ext cx="1063500" cy="10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490825" y="1088000"/>
            <a:ext cx="58560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90825" y="3303200"/>
            <a:ext cx="58560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0" y="6220766"/>
            <a:ext cx="9144000" cy="6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49300" y="446033"/>
            <a:ext cx="7407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49300" y="1529900"/>
            <a:ext cx="74070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571247" y="190683"/>
            <a:ext cx="11433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 rot="-5400000">
            <a:off x="857271" y="-94943"/>
            <a:ext cx="5715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 rot="-5400000">
            <a:off x="-1297625" y="2647766"/>
            <a:ext cx="54189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2601000" y="691833"/>
            <a:ext cx="5913300" cy="5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-29" y="0"/>
            <a:ext cx="9144000" cy="23220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7116575" y="290000"/>
            <a:ext cx="23175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24475" y="197633"/>
            <a:ext cx="52449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24475" y="2560600"/>
            <a:ext cx="84948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deschool.com/learn/git" TargetMode="External"/><Relationship Id="rId4" Type="http://schemas.openxmlformats.org/officeDocument/2006/relationships/hyperlink" Target="https://www.udacity.com/course/how-to-use-git-and-github--ud775" TargetMode="External"/><Relationship Id="rId5" Type="http://schemas.openxmlformats.org/officeDocument/2006/relationships/hyperlink" Target="https://www.codecademy.com/learn/learn-git" TargetMode="External"/><Relationship Id="rId6" Type="http://schemas.openxmlformats.org/officeDocument/2006/relationships/hyperlink" Target="https://github.com/expl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Icon-1788C.png" id="132" name="Shape 132"/>
          <p:cNvPicPr preferRelativeResize="0"/>
          <p:nvPr/>
        </p:nvPicPr>
        <p:blipFill rotWithShape="1">
          <a:blip r:embed="rId3">
            <a:alphaModFix amt="90000"/>
          </a:blip>
          <a:srcRect b="0" l="258" r="268" t="0"/>
          <a:stretch/>
        </p:blipFill>
        <p:spPr>
          <a:xfrm>
            <a:off x="3655675" y="85850"/>
            <a:ext cx="6698100" cy="6733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1012250" y="1741050"/>
            <a:ext cx="2367600" cy="3375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-US" sz="6000"/>
              <a:t>Git 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lang="en-US" sz="6000"/>
              <a:t>&amp; 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6000" u="none" cap="none" strike="noStrike"/>
              <a:t>Github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810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First time</a:t>
            </a:r>
            <a:r>
              <a:rPr lang="en-US" sz="44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09600" y="24384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17365D"/>
              </a:buClr>
              <a:buSzPct val="10074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Run – “</a:t>
            </a:r>
            <a:r>
              <a:rPr b="0" i="0" lang="en-US" sz="272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“Your name”</a:t>
            </a: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”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buClr>
                <a:srgbClr val="17365D"/>
              </a:buClr>
              <a:buSzPct val="10074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Run – “</a:t>
            </a:r>
            <a:r>
              <a:rPr b="0" i="0" lang="en-US" sz="272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&lt;your email&gt;</a:t>
            </a: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What now</a:t>
            </a:r>
            <a:r>
              <a:rPr lang="en-US">
                <a:solidFill>
                  <a:srgbClr val="538CD5"/>
                </a:solidFill>
              </a:rPr>
              <a:t> </a:t>
            </a: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?(Cont.)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Login to github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Select “New Repository”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Set the repository name to &lt;yourname&gt;.github.io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Add a description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Make it a public repository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Initialize with a readme.md file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Copy the repository URL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US">
                <a:solidFill>
                  <a:srgbClr val="538CD5"/>
                </a:solidFill>
              </a:rPr>
              <a:t>In terminal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lang="en-US">
                <a:solidFill>
                  <a:srgbClr val="17365D"/>
                </a:solidFill>
              </a:rPr>
              <a:t>In the terminal, run – “</a:t>
            </a:r>
            <a:r>
              <a:rPr lang="en-US">
                <a:solidFill>
                  <a:srgbClr val="C00000"/>
                </a:solidFill>
              </a:rPr>
              <a:t>git clone &lt;your repository url&gt;.git</a:t>
            </a:r>
            <a:r>
              <a:rPr lang="en-US">
                <a:solidFill>
                  <a:srgbClr val="17365D"/>
                </a:solidFill>
              </a:rPr>
              <a:t>”.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This command will create a clone of the entire repository on your local system. It will create a folder with the same name as the repository insde the current directory.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This will take some time…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Once done, run – 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cd &lt;name of repository&gt;</a:t>
            </a: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The 3 stages of a file in git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7762"/>
            <a:ext cx="8686798" cy="563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In the terminal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33400" y="2438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Run – 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- This will show you all files that are  yet to be committed. i.e new files that have been tracked or existing files that have been modified.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In the terminal(Cont.)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74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To stage ‘all’ tracked files, run – “</a:t>
            </a:r>
            <a:r>
              <a:rPr b="0" i="0" lang="en-US" sz="272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add .”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17365D"/>
              </a:buClr>
              <a:buSzPct val="99166"/>
              <a:buFont typeface="Arial"/>
              <a:buChar char="-"/>
            </a:pPr>
            <a:r>
              <a:rPr b="0" i="0" lang="en-US" sz="238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This will send ‘all’ tracked files to the staged area.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17365D"/>
              </a:buClr>
              <a:buSzPct val="10074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Now run – “</a:t>
            </a:r>
            <a:r>
              <a:rPr b="0" i="0" lang="en-US" sz="272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17365D"/>
              </a:buClr>
              <a:buSzPct val="99166"/>
              <a:buFont typeface="Arial"/>
              <a:buChar char="-"/>
            </a:pPr>
            <a:r>
              <a:rPr b="0" i="0" lang="en-US" sz="238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This will commit all your changes to the local .git repository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17365D"/>
              </a:buClr>
              <a:buSzPct val="10074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Then run – “</a:t>
            </a:r>
            <a:r>
              <a:rPr b="0" i="0" lang="en-US" sz="272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  <a:r>
              <a:rPr b="0" i="0" lang="en-US" sz="272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” and then enter your github username and password at the prompt.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38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-   This will push all your commited files from your local repository to your github repository.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Noto Sans Symbols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2964150" y="656300"/>
            <a:ext cx="3215700" cy="8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Clone</a:t>
            </a:r>
          </a:p>
        </p:txBody>
      </p:sp>
      <p:sp>
        <p:nvSpPr>
          <p:cNvPr id="226" name="Shape 226"/>
          <p:cNvSpPr/>
          <p:nvPr/>
        </p:nvSpPr>
        <p:spPr>
          <a:xfrm>
            <a:off x="2964150" y="2122987"/>
            <a:ext cx="3215700" cy="8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Add files</a:t>
            </a:r>
          </a:p>
        </p:txBody>
      </p:sp>
      <p:sp>
        <p:nvSpPr>
          <p:cNvPr id="227" name="Shape 227"/>
          <p:cNvSpPr/>
          <p:nvPr/>
        </p:nvSpPr>
        <p:spPr>
          <a:xfrm>
            <a:off x="2824650" y="5013525"/>
            <a:ext cx="3494700" cy="13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Push the content</a:t>
            </a:r>
          </a:p>
        </p:txBody>
      </p:sp>
      <p:sp>
        <p:nvSpPr>
          <p:cNvPr id="228" name="Shape 228"/>
          <p:cNvSpPr/>
          <p:nvPr/>
        </p:nvSpPr>
        <p:spPr>
          <a:xfrm>
            <a:off x="1903200" y="3589700"/>
            <a:ext cx="5337600" cy="8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commit the changes</a:t>
            </a:r>
          </a:p>
        </p:txBody>
      </p:sp>
      <p:cxnSp>
        <p:nvCxnSpPr>
          <p:cNvPr id="229" name="Shape 229"/>
          <p:cNvCxnSpPr>
            <a:stCxn id="225" idx="2"/>
            <a:endCxn id="226" idx="0"/>
          </p:cNvCxnSpPr>
          <p:nvPr/>
        </p:nvCxnSpPr>
        <p:spPr>
          <a:xfrm>
            <a:off x="4572000" y="1509500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stCxn id="226" idx="2"/>
            <a:endCxn id="228" idx="0"/>
          </p:cNvCxnSpPr>
          <p:nvPr/>
        </p:nvCxnSpPr>
        <p:spPr>
          <a:xfrm>
            <a:off x="4572000" y="2976187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>
            <a:stCxn id="228" idx="2"/>
            <a:endCxn id="227" idx="0"/>
          </p:cNvCxnSpPr>
          <p:nvPr/>
        </p:nvCxnSpPr>
        <p:spPr>
          <a:xfrm>
            <a:off x="4572000" y="4442900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>
                <a:solidFill>
                  <a:srgbClr val="538CD5"/>
                </a:solidFill>
              </a:rPr>
              <a:t>What else can you do ?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Open your friend’s Github profile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 ahead and </a:t>
            </a:r>
            <a:r>
              <a:rPr lang="en-US">
                <a:solidFill>
                  <a:srgbClr val="FF0000"/>
                </a:solidFill>
              </a:rPr>
              <a:t>fork</a:t>
            </a:r>
            <a:r>
              <a:rPr lang="en-US"/>
              <a:t> your friend’s repo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Fork? How ?Where?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is it different from clone?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538CD5"/>
                </a:solidFill>
              </a:rPr>
              <a:t>Contribute to other’s repo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417650"/>
            <a:ext cx="8421600" cy="51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Clone the fork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Suggest some changes, his repo looks dull, add some color to it.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Push the changes to your repo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a request to have your suggestions accepted. How? Why?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538CD5"/>
                </a:solidFill>
              </a:rPr>
              <a:t>What did just happen???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You cannot directly push to other’s repo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your fork, and push changes there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link your changes, to the original repo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Wait for the decision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Accept-Merge and close :)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Reject-Closed without merge :(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pic>
        <p:nvPicPr>
          <p:cNvPr descr="C:\Users\prakashmishra\Pictures\Screenshots\Screenshot (3)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19200"/>
            <a:ext cx="6476999" cy="549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24475" y="197633"/>
            <a:ext cx="5244900" cy="183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Wanna learn more!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24475" y="2560600"/>
            <a:ext cx="8494800" cy="360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Codeschool</a:t>
            </a:r>
            <a:r>
              <a:rPr lang="en-US" sz="3000"/>
              <a:t> 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Udacity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Codecademy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Start contributing to open source projects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3000"/>
              <a:t>Invite us again for another session  ;)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469775" y="568266"/>
            <a:ext cx="5867400" cy="132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3600" u="none" cap="none" strike="noStrike"/>
              <a:t>Methods for tracking versions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469775" y="2498966"/>
            <a:ext cx="5867400" cy="34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Save numbered zip files</a:t>
            </a:r>
          </a:p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Formal version control</a:t>
            </a:r>
          </a:p>
          <a:p>
            <a:pPr indent="-139700" lvl="0" marL="342900" marR="0" rtl="0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490825" y="21200"/>
            <a:ext cx="5856000" cy="20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lang="en-US" sz="6000"/>
              <a:t>Why and What is version control 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328950" y="2461000"/>
            <a:ext cx="7017900" cy="3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▶History of changes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▶Able to go back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▶No worries about breaking things that work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▶Merging changes from multiple people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0" i="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49300" y="446033"/>
            <a:ext cx="7407000" cy="88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4800" u="none" cap="none" strike="noStrike"/>
              <a:t>What’s git 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49300" y="1529900"/>
            <a:ext cx="7407000" cy="42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342900" marR="0" rtl="0">
              <a:spcBef>
                <a:spcPts val="0"/>
              </a:spcBef>
              <a:buSzPct val="100000"/>
              <a:buChar char="➢"/>
            </a:pPr>
            <a:r>
              <a:rPr lang="en-US" sz="2400"/>
              <a:t>Distributed</a:t>
            </a:r>
            <a:r>
              <a:rPr b="0" i="0" lang="en-US" sz="2400" u="none" cap="none" strike="noStrike"/>
              <a:t> </a:t>
            </a:r>
            <a:r>
              <a:rPr lang="en-US" sz="2400"/>
              <a:t>Source</a:t>
            </a:r>
            <a:r>
              <a:rPr b="0" i="0" lang="en-US" sz="2400" u="none" cap="none" strike="noStrike"/>
              <a:t> control system</a:t>
            </a:r>
          </a:p>
          <a:p>
            <a:pPr indent="-2921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2400" u="none" cap="none" strike="noStrike"/>
              <a:t>Tracks any content (but mostly plain text files)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	–source code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	–data analysis projects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	–manuscripts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	–websites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2400" u="none" cap="none" strike="noStrike"/>
              <a:t>	–presentation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074550" y="289400"/>
            <a:ext cx="2946000" cy="114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6000" u="none" cap="none" strike="noStrike"/>
              <a:t>Why</a:t>
            </a:r>
            <a:r>
              <a:rPr b="0" lang="en-US" sz="6000"/>
              <a:t> </a:t>
            </a:r>
            <a:r>
              <a:rPr b="0" i="0" lang="en-US" sz="6000" u="none" cap="none" strike="noStrike"/>
              <a:t>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62000" y="1576625"/>
            <a:ext cx="7620000" cy="40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It's fast</a:t>
            </a:r>
          </a:p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You don't need access to a server</a:t>
            </a:r>
          </a:p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Amazingly good at merging simultaneous changes</a:t>
            </a:r>
          </a:p>
          <a:p>
            <a:pPr indent="-33020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Everyone's using it</a:t>
            </a:r>
          </a:p>
          <a:p>
            <a:pPr indent="-139700" lvl="0" marL="342900" marR="0" rtl="0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-5400000">
            <a:off x="-1167725" y="3117425"/>
            <a:ext cx="45612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u="none" cap="none" strike="noStrike"/>
              <a:t>What is GitHub 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837550" y="1453825"/>
            <a:ext cx="6676800" cy="40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544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A</a:t>
            </a:r>
            <a:r>
              <a:rPr lang="en-US" sz="3000"/>
              <a:t> tool build on top on git</a:t>
            </a:r>
          </a:p>
          <a:p>
            <a:pPr indent="-34544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Interface for exploring git repositories</a:t>
            </a:r>
          </a:p>
          <a:p>
            <a:pPr indent="-345440" lvl="0" marL="342900" marR="0" rtl="0">
              <a:spcBef>
                <a:spcPts val="0"/>
              </a:spcBef>
              <a:buSzPct val="100000"/>
              <a:buChar char="➢"/>
            </a:pPr>
            <a:r>
              <a:rPr lang="en-US" sz="3000"/>
              <a:t>O</a:t>
            </a:r>
            <a:r>
              <a:rPr b="0" i="0" lang="en-US" sz="3000" u="none" cap="none" strike="noStrike"/>
              <a:t>pen source</a:t>
            </a:r>
          </a:p>
          <a:p>
            <a:pPr indent="0" lvl="0" marL="0" marR="0" rtl="0">
              <a:spcBef>
                <a:spcPts val="0"/>
              </a:spcBef>
              <a:buNone/>
            </a:pPr>
            <a:r>
              <a:rPr b="0" i="0" lang="en-US" sz="3000" u="none" cap="none" strike="noStrike"/>
              <a:t>	–immediate, easy access to the code</a:t>
            </a:r>
          </a:p>
          <a:p>
            <a:pPr indent="-345440" lvl="0" marL="342900" marR="0" rtl="0">
              <a:spcBef>
                <a:spcPts val="0"/>
              </a:spcBef>
              <a:buSzPct val="100000"/>
              <a:buChar char="➢"/>
            </a:pPr>
            <a:r>
              <a:rPr b="0" i="0" lang="en-US" sz="3000" u="none" cap="none" strike="noStrike"/>
              <a:t>Like facebook for programmers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Why use GitHub?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5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It takes care of the server aspects of git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Graphical user interface for git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–Exploring code and its history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–Tracking issues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Facilitates: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–Learning from others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–Seeing what people are up to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–Contributing to others' code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Lowers the barrier to collaboration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–"There's a typo in your documentation." vs.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	    "Here's a correction for your documentation."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Check if it’s installed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On Ubuntu linux –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sudo apt-get install git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On Fedora –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dnf install git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09600" y="427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Setting up git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81000" y="41910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On Ubuntu linux –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--version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17365D"/>
              </a:buClr>
              <a:buSzPct val="1000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On Fedora –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--version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