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58" r:id="rId12"/>
    <p:sldId id="2146847059" r:id="rId13"/>
    <p:sldId id="2146847060" r:id="rId14"/>
    <p:sldId id="2146847061" r:id="rId15"/>
    <p:sldId id="2146847063" r:id="rId16"/>
    <p:sldId id="2146847062" r:id="rId17"/>
    <p:sldId id="268" r:id="rId18"/>
    <p:sldId id="2146847055" r:id="rId19"/>
    <p:sldId id="269" r:id="rId20"/>
    <p:sldId id="2146847056" r:id="rId21"/>
    <p:sldId id="2146847057"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xiv.org/abs/1904.05315" TargetMode="External"/><Relationship Id="rId2" Type="http://schemas.openxmlformats.org/officeDocument/2006/relationships/hyperlink" Target="https://doi.org/10.3390/math7100898" TargetMode="External"/><Relationship Id="rId1" Type="http://schemas.openxmlformats.org/officeDocument/2006/relationships/slideLayout" Target="../slideLayouts/slideLayout2.xml"/><Relationship Id="rId4" Type="http://schemas.openxmlformats.org/officeDocument/2006/relationships/hyperlink" Target="https://doi.org/10.1002/isaf.1488"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Bitcoin Price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772886" y="4316473"/>
            <a:ext cx="1119051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Voleti Sai Anushree - Amrita Vishwa </a:t>
            </a:r>
            <a:r>
              <a:rPr lang="en-US" sz="2000" b="1" dirty="0" err="1">
                <a:solidFill>
                  <a:schemeClr val="accent1">
                    <a:lumMod val="75000"/>
                  </a:schemeClr>
                </a:solidFill>
                <a:latin typeface="Arial"/>
                <a:cs typeface="Arial"/>
              </a:rPr>
              <a:t>Vidhyapeetham</a:t>
            </a:r>
            <a:r>
              <a:rPr lang="en-US" sz="2000" b="1" dirty="0">
                <a:solidFill>
                  <a:schemeClr val="accent1">
                    <a:lumMod val="75000"/>
                  </a:schemeClr>
                </a:solidFill>
                <a:latin typeface="Arial"/>
                <a:cs typeface="Arial"/>
              </a:rPr>
              <a: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19C8F3-17CD-0E2D-B948-0F68EF86E3E3}"/>
              </a:ext>
            </a:extLst>
          </p:cNvPr>
          <p:cNvPicPr>
            <a:picLocks noGrp="1" noChangeAspect="1"/>
          </p:cNvPicPr>
          <p:nvPr>
            <p:ph idx="1"/>
          </p:nvPr>
        </p:nvPicPr>
        <p:blipFill>
          <a:blip r:embed="rId2"/>
          <a:stretch>
            <a:fillRect/>
          </a:stretch>
        </p:blipFill>
        <p:spPr>
          <a:xfrm>
            <a:off x="1926772" y="1134480"/>
            <a:ext cx="8937171" cy="2762605"/>
          </a:xfrm>
        </p:spPr>
      </p:pic>
      <p:pic>
        <p:nvPicPr>
          <p:cNvPr id="7" name="Picture 6">
            <a:extLst>
              <a:ext uri="{FF2B5EF4-FFF2-40B4-BE49-F238E27FC236}">
                <a16:creationId xmlns:a16="http://schemas.microsoft.com/office/drawing/2014/main" id="{44F75E29-FE18-1032-58B5-5AE71057266F}"/>
              </a:ext>
            </a:extLst>
          </p:cNvPr>
          <p:cNvPicPr>
            <a:picLocks noChangeAspect="1"/>
          </p:cNvPicPr>
          <p:nvPr/>
        </p:nvPicPr>
        <p:blipFill>
          <a:blip r:embed="rId3"/>
          <a:stretch>
            <a:fillRect/>
          </a:stretch>
        </p:blipFill>
        <p:spPr>
          <a:xfrm>
            <a:off x="581193" y="3978707"/>
            <a:ext cx="3228808" cy="2626726"/>
          </a:xfrm>
          <a:prstGeom prst="rect">
            <a:avLst/>
          </a:prstGeom>
        </p:spPr>
      </p:pic>
      <p:pic>
        <p:nvPicPr>
          <p:cNvPr id="9" name="Picture 8">
            <a:extLst>
              <a:ext uri="{FF2B5EF4-FFF2-40B4-BE49-F238E27FC236}">
                <a16:creationId xmlns:a16="http://schemas.microsoft.com/office/drawing/2014/main" id="{B51C516F-6CA9-01FD-73AF-3DE86AC09DE5}"/>
              </a:ext>
            </a:extLst>
          </p:cNvPr>
          <p:cNvPicPr>
            <a:picLocks noChangeAspect="1"/>
          </p:cNvPicPr>
          <p:nvPr/>
        </p:nvPicPr>
        <p:blipFill>
          <a:blip r:embed="rId4"/>
          <a:stretch>
            <a:fillRect/>
          </a:stretch>
        </p:blipFill>
        <p:spPr>
          <a:xfrm>
            <a:off x="6235609" y="4698047"/>
            <a:ext cx="3530781" cy="1816193"/>
          </a:xfrm>
          <a:prstGeom prst="rect">
            <a:avLst/>
          </a:prstGeom>
        </p:spPr>
      </p:pic>
      <p:sp>
        <p:nvSpPr>
          <p:cNvPr id="10" name="TextBox 9">
            <a:extLst>
              <a:ext uri="{FF2B5EF4-FFF2-40B4-BE49-F238E27FC236}">
                <a16:creationId xmlns:a16="http://schemas.microsoft.com/office/drawing/2014/main" id="{C54AD76B-19B7-1857-7741-E610EF1E171A}"/>
              </a:ext>
            </a:extLst>
          </p:cNvPr>
          <p:cNvSpPr txBox="1"/>
          <p:nvPr/>
        </p:nvSpPr>
        <p:spPr>
          <a:xfrm>
            <a:off x="7417660" y="4144743"/>
            <a:ext cx="1166677" cy="369332"/>
          </a:xfrm>
          <a:prstGeom prst="rect">
            <a:avLst/>
          </a:prstGeom>
          <a:noFill/>
        </p:spPr>
        <p:txBody>
          <a:bodyPr wrap="square" rtlCol="0">
            <a:spAutoFit/>
          </a:bodyPr>
          <a:lstStyle/>
          <a:p>
            <a:r>
              <a:rPr lang="en-IN" dirty="0"/>
              <a:t>Box Pots</a:t>
            </a:r>
          </a:p>
        </p:txBody>
      </p:sp>
      <p:sp>
        <p:nvSpPr>
          <p:cNvPr id="11" name="TextBox 10">
            <a:extLst>
              <a:ext uri="{FF2B5EF4-FFF2-40B4-BE49-F238E27FC236}">
                <a16:creationId xmlns:a16="http://schemas.microsoft.com/office/drawing/2014/main" id="{DE3D330A-DBC8-9413-951D-DF355375A1C4}"/>
              </a:ext>
            </a:extLst>
          </p:cNvPr>
          <p:cNvSpPr txBox="1"/>
          <p:nvPr/>
        </p:nvSpPr>
        <p:spPr>
          <a:xfrm>
            <a:off x="4898571" y="702156"/>
            <a:ext cx="3331029" cy="646331"/>
          </a:xfrm>
          <a:prstGeom prst="rect">
            <a:avLst/>
          </a:prstGeom>
          <a:noFill/>
        </p:spPr>
        <p:txBody>
          <a:bodyPr wrap="square" rtlCol="0">
            <a:spAutoFit/>
          </a:bodyPr>
          <a:lstStyle/>
          <a:p>
            <a:r>
              <a:rPr lang="en-IN" b="0" dirty="0">
                <a:effectLst/>
                <a:latin typeface="Courier New" panose="02070309020205020404" pitchFamily="49" charset="0"/>
              </a:rPr>
              <a:t>VISUALIZE_</a:t>
            </a:r>
            <a:r>
              <a:rPr lang="en-IN" dirty="0">
                <a:latin typeface="Courier New" panose="02070309020205020404" pitchFamily="49" charset="0"/>
              </a:rPr>
              <a:t>BITCOIN</a:t>
            </a:r>
            <a:endParaRPr lang="en-IN" b="0" dirty="0">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361564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3" name="Picture 12">
            <a:extLst>
              <a:ext uri="{FF2B5EF4-FFF2-40B4-BE49-F238E27FC236}">
                <a16:creationId xmlns:a16="http://schemas.microsoft.com/office/drawing/2014/main" id="{9CCBBD30-8AAE-6547-F2C1-F214ED9664EB}"/>
              </a:ext>
            </a:extLst>
          </p:cNvPr>
          <p:cNvPicPr>
            <a:picLocks noChangeAspect="1"/>
          </p:cNvPicPr>
          <p:nvPr/>
        </p:nvPicPr>
        <p:blipFill>
          <a:blip r:embed="rId2"/>
          <a:stretch>
            <a:fillRect/>
          </a:stretch>
        </p:blipFill>
        <p:spPr>
          <a:xfrm>
            <a:off x="472335" y="1662532"/>
            <a:ext cx="5974932" cy="4904533"/>
          </a:xfrm>
          <a:prstGeom prst="rect">
            <a:avLst/>
          </a:prstGeom>
        </p:spPr>
      </p:pic>
      <p:pic>
        <p:nvPicPr>
          <p:cNvPr id="17" name="Picture 16">
            <a:extLst>
              <a:ext uri="{FF2B5EF4-FFF2-40B4-BE49-F238E27FC236}">
                <a16:creationId xmlns:a16="http://schemas.microsoft.com/office/drawing/2014/main" id="{802C20CE-2127-4F89-ED22-48BE299E7494}"/>
              </a:ext>
            </a:extLst>
          </p:cNvPr>
          <p:cNvPicPr>
            <a:picLocks noChangeAspect="1"/>
          </p:cNvPicPr>
          <p:nvPr/>
        </p:nvPicPr>
        <p:blipFill>
          <a:blip r:embed="rId3"/>
          <a:stretch>
            <a:fillRect/>
          </a:stretch>
        </p:blipFill>
        <p:spPr>
          <a:xfrm>
            <a:off x="6597550" y="2547205"/>
            <a:ext cx="5320939" cy="1360765"/>
          </a:xfrm>
          <a:prstGeom prst="rect">
            <a:avLst/>
          </a:prstGeom>
        </p:spPr>
      </p:pic>
      <p:sp>
        <p:nvSpPr>
          <p:cNvPr id="20" name="TextBox 19">
            <a:extLst>
              <a:ext uri="{FF2B5EF4-FFF2-40B4-BE49-F238E27FC236}">
                <a16:creationId xmlns:a16="http://schemas.microsoft.com/office/drawing/2014/main" id="{5819FF32-9997-C6C4-CF33-AC65FF53B60B}"/>
              </a:ext>
            </a:extLst>
          </p:cNvPr>
          <p:cNvSpPr txBox="1"/>
          <p:nvPr/>
        </p:nvSpPr>
        <p:spPr>
          <a:xfrm>
            <a:off x="3038439" y="894950"/>
            <a:ext cx="6595418" cy="369332"/>
          </a:xfrm>
          <a:prstGeom prst="rect">
            <a:avLst/>
          </a:prstGeom>
          <a:noFill/>
        </p:spPr>
        <p:txBody>
          <a:bodyPr wrap="square" rtlCol="0">
            <a:spAutoFit/>
          </a:bodyPr>
          <a:lstStyle/>
          <a:p>
            <a:r>
              <a:rPr lang="en-IN" b="1" dirty="0"/>
              <a:t>Performance metrics – Model Accuracy, R-squared, RMSE</a:t>
            </a:r>
          </a:p>
        </p:txBody>
      </p:sp>
    </p:spTree>
    <p:extLst>
      <p:ext uri="{BB962C8B-B14F-4D97-AF65-F5344CB8AC3E}">
        <p14:creationId xmlns:p14="http://schemas.microsoft.com/office/powerpoint/2010/main" val="203344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0" name="TextBox 19">
            <a:extLst>
              <a:ext uri="{FF2B5EF4-FFF2-40B4-BE49-F238E27FC236}">
                <a16:creationId xmlns:a16="http://schemas.microsoft.com/office/drawing/2014/main" id="{5819FF32-9997-C6C4-CF33-AC65FF53B60B}"/>
              </a:ext>
            </a:extLst>
          </p:cNvPr>
          <p:cNvSpPr txBox="1"/>
          <p:nvPr/>
        </p:nvSpPr>
        <p:spPr>
          <a:xfrm>
            <a:off x="4656162" y="1232452"/>
            <a:ext cx="2506639" cy="369332"/>
          </a:xfrm>
          <a:prstGeom prst="rect">
            <a:avLst/>
          </a:prstGeom>
          <a:noFill/>
        </p:spPr>
        <p:txBody>
          <a:bodyPr wrap="square" rtlCol="0">
            <a:spAutoFit/>
          </a:bodyPr>
          <a:lstStyle/>
          <a:p>
            <a:r>
              <a:rPr lang="en-IN" b="1" dirty="0"/>
              <a:t>Time Series Analysis</a:t>
            </a:r>
          </a:p>
        </p:txBody>
      </p:sp>
      <p:pic>
        <p:nvPicPr>
          <p:cNvPr id="3" name="Picture 2">
            <a:extLst>
              <a:ext uri="{FF2B5EF4-FFF2-40B4-BE49-F238E27FC236}">
                <a16:creationId xmlns:a16="http://schemas.microsoft.com/office/drawing/2014/main" id="{E6826EF1-695D-0025-1497-952294D2E0C5}"/>
              </a:ext>
            </a:extLst>
          </p:cNvPr>
          <p:cNvPicPr>
            <a:picLocks noChangeAspect="1"/>
          </p:cNvPicPr>
          <p:nvPr/>
        </p:nvPicPr>
        <p:blipFill>
          <a:blip r:embed="rId2"/>
          <a:stretch>
            <a:fillRect/>
          </a:stretch>
        </p:blipFill>
        <p:spPr>
          <a:xfrm>
            <a:off x="446315" y="2000606"/>
            <a:ext cx="5475514" cy="3028594"/>
          </a:xfrm>
          <a:prstGeom prst="rect">
            <a:avLst/>
          </a:prstGeom>
        </p:spPr>
      </p:pic>
      <p:pic>
        <p:nvPicPr>
          <p:cNvPr id="6" name="Picture 5">
            <a:extLst>
              <a:ext uri="{FF2B5EF4-FFF2-40B4-BE49-F238E27FC236}">
                <a16:creationId xmlns:a16="http://schemas.microsoft.com/office/drawing/2014/main" id="{161C50CC-C61D-430E-384D-8CA042A8591D}"/>
              </a:ext>
            </a:extLst>
          </p:cNvPr>
          <p:cNvPicPr>
            <a:picLocks noChangeAspect="1"/>
          </p:cNvPicPr>
          <p:nvPr/>
        </p:nvPicPr>
        <p:blipFill>
          <a:blip r:embed="rId3"/>
          <a:stretch>
            <a:fillRect/>
          </a:stretch>
        </p:blipFill>
        <p:spPr>
          <a:xfrm>
            <a:off x="6716485" y="1994926"/>
            <a:ext cx="5029200" cy="3022915"/>
          </a:xfrm>
          <a:prstGeom prst="rect">
            <a:avLst/>
          </a:prstGeom>
        </p:spPr>
      </p:pic>
    </p:spTree>
    <p:extLst>
      <p:ext uri="{BB962C8B-B14F-4D97-AF65-F5344CB8AC3E}">
        <p14:creationId xmlns:p14="http://schemas.microsoft.com/office/powerpoint/2010/main" val="279451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0" name="TextBox 19">
            <a:extLst>
              <a:ext uri="{FF2B5EF4-FFF2-40B4-BE49-F238E27FC236}">
                <a16:creationId xmlns:a16="http://schemas.microsoft.com/office/drawing/2014/main" id="{5819FF32-9997-C6C4-CF33-AC65FF53B60B}"/>
              </a:ext>
            </a:extLst>
          </p:cNvPr>
          <p:cNvSpPr txBox="1"/>
          <p:nvPr/>
        </p:nvSpPr>
        <p:spPr>
          <a:xfrm>
            <a:off x="3038439" y="894950"/>
            <a:ext cx="6595418" cy="369332"/>
          </a:xfrm>
          <a:prstGeom prst="rect">
            <a:avLst/>
          </a:prstGeom>
          <a:noFill/>
        </p:spPr>
        <p:txBody>
          <a:bodyPr wrap="square" rtlCol="0">
            <a:spAutoFit/>
          </a:bodyPr>
          <a:lstStyle/>
          <a:p>
            <a:r>
              <a:rPr lang="en-IN" b="1" dirty="0"/>
              <a:t>Performance metrics – Model Accuracy, R-squared, RMSE</a:t>
            </a:r>
          </a:p>
        </p:txBody>
      </p:sp>
      <p:pic>
        <p:nvPicPr>
          <p:cNvPr id="8" name="Picture 7">
            <a:extLst>
              <a:ext uri="{FF2B5EF4-FFF2-40B4-BE49-F238E27FC236}">
                <a16:creationId xmlns:a16="http://schemas.microsoft.com/office/drawing/2014/main" id="{6EB0F814-3BB4-875B-532B-74660E9A3781}"/>
              </a:ext>
            </a:extLst>
          </p:cNvPr>
          <p:cNvPicPr>
            <a:picLocks noChangeAspect="1"/>
          </p:cNvPicPr>
          <p:nvPr/>
        </p:nvPicPr>
        <p:blipFill>
          <a:blip r:embed="rId2"/>
          <a:stretch>
            <a:fillRect/>
          </a:stretch>
        </p:blipFill>
        <p:spPr>
          <a:xfrm>
            <a:off x="381102" y="1955353"/>
            <a:ext cx="5377442" cy="3445684"/>
          </a:xfrm>
          <a:prstGeom prst="rect">
            <a:avLst/>
          </a:prstGeom>
        </p:spPr>
      </p:pic>
      <p:pic>
        <p:nvPicPr>
          <p:cNvPr id="10" name="Picture 9">
            <a:extLst>
              <a:ext uri="{FF2B5EF4-FFF2-40B4-BE49-F238E27FC236}">
                <a16:creationId xmlns:a16="http://schemas.microsoft.com/office/drawing/2014/main" id="{A012F8AE-F7CD-AF25-836D-3B82B6B12AA5}"/>
              </a:ext>
            </a:extLst>
          </p:cNvPr>
          <p:cNvPicPr>
            <a:picLocks noChangeAspect="1"/>
          </p:cNvPicPr>
          <p:nvPr/>
        </p:nvPicPr>
        <p:blipFill>
          <a:blip r:embed="rId3"/>
          <a:stretch>
            <a:fillRect/>
          </a:stretch>
        </p:blipFill>
        <p:spPr>
          <a:xfrm>
            <a:off x="5962459" y="1963881"/>
            <a:ext cx="5955047" cy="3547579"/>
          </a:xfrm>
          <a:prstGeom prst="rect">
            <a:avLst/>
          </a:prstGeom>
        </p:spPr>
      </p:pic>
    </p:spTree>
    <p:extLst>
      <p:ext uri="{BB962C8B-B14F-4D97-AF65-F5344CB8AC3E}">
        <p14:creationId xmlns:p14="http://schemas.microsoft.com/office/powerpoint/2010/main" val="70587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Rectangle 1">
            <a:extLst>
              <a:ext uri="{FF2B5EF4-FFF2-40B4-BE49-F238E27FC236}">
                <a16:creationId xmlns:a16="http://schemas.microsoft.com/office/drawing/2014/main" id="{17A97077-74BF-3560-E18D-AD10C098B086}"/>
              </a:ext>
            </a:extLst>
          </p:cNvPr>
          <p:cNvSpPr>
            <a:spLocks noGrp="1" noChangeArrowheads="1"/>
          </p:cNvSpPr>
          <p:nvPr>
            <p:ph idx="1"/>
          </p:nvPr>
        </p:nvSpPr>
        <p:spPr bwMode="auto">
          <a:xfrm>
            <a:off x="581192" y="1593322"/>
            <a:ext cx="110296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conclusion, leveraging advanced machine learning algorithms such as Gradient Boosting Regression</a:t>
            </a:r>
            <a:r>
              <a:rPr lang="en-US" altLang="en-US" sz="2000" dirty="0"/>
              <a:t>,</a:t>
            </a:r>
            <a:r>
              <a:rPr lang="en-IN" sz="2000" b="0" i="0" dirty="0">
                <a:solidFill>
                  <a:srgbClr val="ECECEC"/>
                </a:solidFill>
                <a:effectLst/>
                <a:latin typeface="Söhne"/>
              </a:rPr>
              <a:t> </a:t>
            </a:r>
            <a:r>
              <a:rPr lang="en-IN" sz="2000" dirty="0"/>
              <a:t>Neural Network Regression</a:t>
            </a:r>
            <a:r>
              <a:rPr lang="en-US" altLang="en-US" sz="2000" dirty="0"/>
              <a:t> </a:t>
            </a:r>
            <a:r>
              <a:rPr kumimoji="0" lang="en-US" altLang="en-US" sz="2000" b="0" i="0" u="none" strike="noStrike" cap="none" normalizeH="0" baseline="0" dirty="0">
                <a:ln>
                  <a:noFill/>
                </a:ln>
                <a:solidFill>
                  <a:schemeClr val="tx1"/>
                </a:solidFill>
                <a:effectLst/>
                <a:latin typeface="Arial" panose="020B0604020202020204" pitchFamily="34" charset="0"/>
              </a:rPr>
              <a:t>for</a:t>
            </a:r>
            <a:r>
              <a:rPr lang="en-US" altLang="en-US" sz="2000" dirty="0"/>
              <a:t> </a:t>
            </a:r>
            <a:r>
              <a:rPr kumimoji="0" lang="en-US" altLang="en-US" sz="2000" b="0" i="0" u="none" strike="noStrike" cap="none" normalizeH="0" baseline="0" dirty="0">
                <a:ln>
                  <a:noFill/>
                </a:ln>
                <a:solidFill>
                  <a:schemeClr val="tx1"/>
                </a:solidFill>
                <a:effectLst/>
                <a:latin typeface="Arial" panose="020B0604020202020204" pitchFamily="34" charset="0"/>
              </a:rPr>
              <a:t>Bitcoin price prediction offers valuable insights into the highly volatile cryptocurrency market. By analyzing historical</a:t>
            </a:r>
            <a:r>
              <a:rPr lang="en-US" altLang="en-US" sz="2000" dirty="0"/>
              <a:t> </a:t>
            </a:r>
            <a:r>
              <a:rPr kumimoji="0" lang="en-US" altLang="en-US" sz="2000" b="0" i="0" u="none" strike="noStrike" cap="none" normalizeH="0" baseline="0" dirty="0">
                <a:ln>
                  <a:noFill/>
                </a:ln>
                <a:solidFill>
                  <a:schemeClr val="tx1"/>
                </a:solidFill>
                <a:effectLst/>
                <a:latin typeface="Arial" panose="020B0604020202020204" pitchFamily="34" charset="0"/>
              </a:rPr>
              <a:t>price data, trading volumes, sentiment analysis from various sources, and macroeconomic indicators, the model can generate accurate forecasts, aiding investors in making informed decisions. However, it's essential to continuously update and refine the model with real-time data inputs to adapt to evolving market conditions and improve prediction accuracy. Overall, the utilization of sophisticated algorithms in Bitcoin price prediction contributes to better risk management and enhanced investment strategies in the cryptocurrency space.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465312"/>
            <a:ext cx="11029615" cy="4673324"/>
          </a:xfrm>
        </p:spPr>
        <p:txBody>
          <a:bodyPr>
            <a:normAutofit/>
          </a:bodyPr>
          <a:lstStyle/>
          <a:p>
            <a:pPr marL="0" indent="0">
              <a:lnSpc>
                <a:spcPct val="100000"/>
              </a:lnSpc>
              <a:buNone/>
            </a:pPr>
            <a:r>
              <a:rPr lang="en-IN" sz="1400" dirty="0">
                <a:ea typeface="+mn-lt"/>
                <a:cs typeface="+mn-lt"/>
              </a:rPr>
              <a:t>Future scope for enhancing the Bitcoin price prediction system:</a:t>
            </a:r>
          </a:p>
          <a:p>
            <a:pPr>
              <a:lnSpc>
                <a:spcPct val="100000"/>
              </a:lnSpc>
            </a:pPr>
            <a:r>
              <a:rPr lang="en-IN" sz="1400" dirty="0">
                <a:ea typeface="+mn-lt"/>
                <a:cs typeface="+mn-lt"/>
              </a:rPr>
              <a:t>Incorporate Additional Data Sources:</a:t>
            </a:r>
          </a:p>
          <a:p>
            <a:pPr marL="555750" lvl="2" indent="-285750"/>
            <a:r>
              <a:rPr lang="en-IN" dirty="0">
                <a:ea typeface="+mn-lt"/>
                <a:cs typeface="+mn-lt"/>
              </a:rPr>
              <a:t> Utilize blockchain metrics, social media sentiment analysis, and geopolitical events data.</a:t>
            </a:r>
          </a:p>
          <a:p>
            <a:pPr marL="555750" lvl="2" indent="-285750"/>
            <a:r>
              <a:rPr lang="en-IN" dirty="0">
                <a:ea typeface="+mn-lt"/>
                <a:cs typeface="+mn-lt"/>
              </a:rPr>
              <a:t>Integrate data from cryptocurrency derivatives markets for comprehensive analysis.</a:t>
            </a:r>
          </a:p>
          <a:p>
            <a:pPr>
              <a:lnSpc>
                <a:spcPct val="100000"/>
              </a:lnSpc>
            </a:pPr>
            <a:r>
              <a:rPr lang="en-IN" sz="1400" dirty="0">
                <a:ea typeface="+mn-lt"/>
                <a:cs typeface="+mn-lt"/>
              </a:rPr>
              <a:t>Algorithm Optimization:</a:t>
            </a:r>
          </a:p>
          <a:p>
            <a:pPr marL="555750" lvl="2" indent="-285750"/>
            <a:r>
              <a:rPr lang="en-IN" dirty="0">
                <a:ea typeface="+mn-lt"/>
                <a:cs typeface="+mn-lt"/>
              </a:rPr>
              <a:t>Explore deep learning architectures like  networks and ensemble learning methods.</a:t>
            </a:r>
          </a:p>
          <a:p>
            <a:pPr marL="555750" lvl="2" indent="-285750"/>
            <a:r>
              <a:rPr lang="en-IN" dirty="0">
                <a:ea typeface="+mn-lt"/>
                <a:cs typeface="+mn-lt"/>
              </a:rPr>
              <a:t>Implement advanced feature engineering techniques to improve model performance.</a:t>
            </a:r>
          </a:p>
          <a:p>
            <a:pPr>
              <a:lnSpc>
                <a:spcPct val="100000"/>
              </a:lnSpc>
            </a:pPr>
            <a:r>
              <a:rPr lang="en-IN" sz="1400" dirty="0">
                <a:ea typeface="+mn-lt"/>
                <a:cs typeface="+mn-lt"/>
              </a:rPr>
              <a:t>Geographic Expansion:</a:t>
            </a:r>
          </a:p>
          <a:p>
            <a:pPr marL="555750" lvl="2" indent="-285750"/>
            <a:r>
              <a:rPr lang="en-IN" dirty="0">
                <a:ea typeface="+mn-lt"/>
                <a:cs typeface="+mn-lt"/>
              </a:rPr>
              <a:t>Extend the system to cover multiple cryptocurrency exchanges and regions.</a:t>
            </a:r>
          </a:p>
          <a:p>
            <a:pPr marL="555750" lvl="2" indent="-285750"/>
            <a:r>
              <a:rPr lang="en-IN" dirty="0">
                <a:ea typeface="+mn-lt"/>
                <a:cs typeface="+mn-lt"/>
              </a:rPr>
              <a:t>Customize models for specific geographic regions or market segments.</a:t>
            </a:r>
          </a:p>
          <a:p>
            <a:pPr>
              <a:lnSpc>
                <a:spcPct val="100000"/>
              </a:lnSpc>
            </a:pPr>
            <a:r>
              <a:rPr lang="en-IN" sz="1400" dirty="0">
                <a:ea typeface="+mn-lt"/>
                <a:cs typeface="+mn-lt"/>
              </a:rPr>
              <a:t>Integration of Emerging Technologies:</a:t>
            </a:r>
          </a:p>
          <a:p>
            <a:pPr marL="555750" lvl="2" indent="-285750"/>
            <a:r>
              <a:rPr lang="en-IN" dirty="0">
                <a:ea typeface="+mn-lt"/>
                <a:cs typeface="+mn-lt"/>
              </a:rPr>
              <a:t>Implement edge computing for real-time data processing.</a:t>
            </a:r>
          </a:p>
          <a:p>
            <a:pPr marL="555750" lvl="2" indent="-285750"/>
            <a:r>
              <a:rPr lang="en-IN" dirty="0">
                <a:ea typeface="+mn-lt"/>
                <a:cs typeface="+mn-lt"/>
              </a:rPr>
              <a:t>Explore federated learning for collaborative model training and blockchain for enhanced data transparency and security.</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419572"/>
            <a:ext cx="11029615" cy="4673324"/>
          </a:xfrm>
        </p:spPr>
        <p:txBody>
          <a:bodyPr anchor="t">
            <a:normAutofit/>
          </a:bodyPr>
          <a:lstStyle/>
          <a:p>
            <a:pPr marL="0" indent="0">
              <a:buNone/>
            </a:pPr>
            <a:r>
              <a:rPr lang="en-IN" sz="1600" dirty="0"/>
              <a:t>[1]</a:t>
            </a:r>
            <a:r>
              <a:rPr lang="en-US" sz="1600" b="0" i="0" dirty="0">
                <a:solidFill>
                  <a:srgbClr val="ECECEC"/>
                </a:solidFill>
                <a:effectLst/>
                <a:latin typeface="Söhne"/>
              </a:rPr>
              <a:t> </a:t>
            </a:r>
            <a:r>
              <a:rPr lang="en-US" sz="1600" b="0" i="0" dirty="0">
                <a:solidFill>
                  <a:schemeClr val="tx1"/>
                </a:solidFill>
                <a:effectLst/>
                <a:latin typeface="Söhne"/>
              </a:rPr>
              <a:t>Z. Chen, C. Li, and W. Sun, "Bitcoin price prediction using machine learning: An approach to sample dimension engineering," </a:t>
            </a:r>
            <a:r>
              <a:rPr lang="en-US" sz="1600" b="0" i="1" dirty="0">
                <a:solidFill>
                  <a:schemeClr val="tx1"/>
                </a:solidFill>
                <a:effectLst/>
                <a:latin typeface="Söhne"/>
              </a:rPr>
              <a:t>Journal of Computational and Applied Mathematics</a:t>
            </a:r>
            <a:r>
              <a:rPr lang="en-US" sz="1600" b="0" i="0" dirty="0">
                <a:solidFill>
                  <a:schemeClr val="tx1"/>
                </a:solidFill>
                <a:effectLst/>
                <a:latin typeface="Söhne"/>
              </a:rPr>
              <a:t>, vol. 365, p. 112395, 2020, ISSN 0377-0427, </a:t>
            </a:r>
            <a:r>
              <a:rPr lang="en-US" sz="1600" b="0" i="0" dirty="0" err="1">
                <a:solidFill>
                  <a:schemeClr val="tx1"/>
                </a:solidFill>
                <a:effectLst/>
                <a:latin typeface="Söhne"/>
              </a:rPr>
              <a:t>doi</a:t>
            </a:r>
            <a:r>
              <a:rPr lang="en-US" sz="1600" b="0" i="0" dirty="0">
                <a:solidFill>
                  <a:schemeClr val="tx1"/>
                </a:solidFill>
                <a:effectLst/>
                <a:latin typeface="Söhne"/>
              </a:rPr>
              <a:t>: 10.1016/j.cam.2019.112395.</a:t>
            </a:r>
          </a:p>
          <a:p>
            <a:pPr marL="0" indent="0">
              <a:buNone/>
            </a:pPr>
            <a:r>
              <a:rPr lang="en-US" sz="1600" dirty="0">
                <a:solidFill>
                  <a:schemeClr val="tx1"/>
                </a:solidFill>
                <a:latin typeface="Söhne"/>
              </a:rPr>
              <a:t>[2]</a:t>
            </a:r>
            <a:r>
              <a:rPr lang="en-US" sz="1600" b="0" i="0" dirty="0">
                <a:solidFill>
                  <a:srgbClr val="222222"/>
                </a:solidFill>
                <a:effectLst/>
                <a:latin typeface="helvetica neue"/>
              </a:rPr>
              <a:t> Ji, </a:t>
            </a:r>
            <a:r>
              <a:rPr lang="en-US" sz="1600" b="0" i="0" dirty="0" err="1">
                <a:solidFill>
                  <a:srgbClr val="222222"/>
                </a:solidFill>
                <a:effectLst/>
                <a:latin typeface="helvetica neue"/>
              </a:rPr>
              <a:t>Suhwan</a:t>
            </a:r>
            <a:r>
              <a:rPr lang="en-US" sz="1600" b="0" i="0" dirty="0">
                <a:solidFill>
                  <a:srgbClr val="222222"/>
                </a:solidFill>
                <a:effectLst/>
                <a:latin typeface="helvetica neue"/>
              </a:rPr>
              <a:t>, </a:t>
            </a:r>
            <a:r>
              <a:rPr lang="en-US" sz="1600" b="0" i="0" dirty="0" err="1">
                <a:solidFill>
                  <a:srgbClr val="222222"/>
                </a:solidFill>
                <a:effectLst/>
                <a:latin typeface="helvetica neue"/>
              </a:rPr>
              <a:t>Jongmin</a:t>
            </a:r>
            <a:r>
              <a:rPr lang="en-US" sz="1600" b="0" i="0" dirty="0">
                <a:solidFill>
                  <a:srgbClr val="222222"/>
                </a:solidFill>
                <a:effectLst/>
                <a:latin typeface="helvetica neue"/>
              </a:rPr>
              <a:t> Kim, and </a:t>
            </a:r>
            <a:r>
              <a:rPr lang="en-US" sz="1600" b="0" i="0" dirty="0" err="1">
                <a:solidFill>
                  <a:srgbClr val="222222"/>
                </a:solidFill>
                <a:effectLst/>
                <a:latin typeface="helvetica neue"/>
              </a:rPr>
              <a:t>Hyeonseung</a:t>
            </a:r>
            <a:r>
              <a:rPr lang="en-US" sz="1600" b="0" i="0" dirty="0">
                <a:solidFill>
                  <a:srgbClr val="222222"/>
                </a:solidFill>
                <a:effectLst/>
                <a:latin typeface="helvetica neue"/>
              </a:rPr>
              <a:t> </a:t>
            </a:r>
            <a:r>
              <a:rPr lang="en-US" sz="1600" b="0" i="0" dirty="0" err="1">
                <a:solidFill>
                  <a:srgbClr val="222222"/>
                </a:solidFill>
                <a:effectLst/>
                <a:latin typeface="helvetica neue"/>
              </a:rPr>
              <a:t>Im</a:t>
            </a:r>
            <a:r>
              <a:rPr lang="en-US" sz="1600" b="0" i="0" dirty="0">
                <a:solidFill>
                  <a:srgbClr val="222222"/>
                </a:solidFill>
                <a:effectLst/>
                <a:latin typeface="helvetica neue"/>
              </a:rPr>
              <a:t>. 2019. "A Comparative Study of Bitcoin Price Prediction Using Deep Learning" </a:t>
            </a:r>
            <a:r>
              <a:rPr lang="en-US" sz="1600" b="0" i="1" dirty="0">
                <a:solidFill>
                  <a:srgbClr val="222222"/>
                </a:solidFill>
                <a:effectLst/>
                <a:latin typeface="helvetica neue"/>
              </a:rPr>
              <a:t>Mathematics</a:t>
            </a:r>
            <a:r>
              <a:rPr lang="en-US" sz="1600" b="0" i="0" dirty="0">
                <a:solidFill>
                  <a:srgbClr val="222222"/>
                </a:solidFill>
                <a:effectLst/>
                <a:latin typeface="helvetica neue"/>
              </a:rPr>
              <a:t> 7, no. 10: 898. </a:t>
            </a:r>
            <a:r>
              <a:rPr lang="en-US" sz="1600" b="0" i="0" dirty="0">
                <a:solidFill>
                  <a:srgbClr val="222222"/>
                </a:solidFill>
                <a:effectLst/>
                <a:latin typeface="helvetica neue"/>
                <a:hlinkClick r:id="rId2"/>
              </a:rPr>
              <a:t>https://doi.org/10.3390/math7100898</a:t>
            </a:r>
            <a:endParaRPr lang="en-US" sz="1600" dirty="0">
              <a:solidFill>
                <a:schemeClr val="tx1"/>
              </a:solidFill>
              <a:latin typeface="Söhne"/>
            </a:endParaRPr>
          </a:p>
          <a:p>
            <a:pPr marL="0" indent="0">
              <a:buNone/>
            </a:pPr>
            <a:r>
              <a:rPr lang="en-US" sz="1600" dirty="0">
                <a:solidFill>
                  <a:schemeClr val="tx1"/>
                </a:solidFill>
                <a:latin typeface="Söhne"/>
              </a:rPr>
              <a:t>[3]</a:t>
            </a:r>
            <a:r>
              <a:rPr lang="en-IN" sz="1600" b="0" i="0" dirty="0">
                <a:solidFill>
                  <a:srgbClr val="333333"/>
                </a:solidFill>
                <a:effectLst/>
                <a:latin typeface="HelveticaNeue Regular"/>
              </a:rPr>
              <a:t> T. </a:t>
            </a:r>
            <a:r>
              <a:rPr lang="en-IN" sz="1600" b="0" i="0" dirty="0" err="1">
                <a:solidFill>
                  <a:srgbClr val="333333"/>
                </a:solidFill>
                <a:effectLst/>
                <a:latin typeface="HelveticaNeue Regular"/>
              </a:rPr>
              <a:t>Phaladisailoed</a:t>
            </a:r>
            <a:r>
              <a:rPr lang="en-IN" sz="1600" b="0" i="0" dirty="0">
                <a:solidFill>
                  <a:srgbClr val="333333"/>
                </a:solidFill>
                <a:effectLst/>
                <a:latin typeface="HelveticaNeue Regular"/>
              </a:rPr>
              <a:t> and T. </a:t>
            </a:r>
            <a:r>
              <a:rPr lang="en-IN" sz="1600" b="0" i="0" dirty="0" err="1">
                <a:solidFill>
                  <a:srgbClr val="333333"/>
                </a:solidFill>
                <a:effectLst/>
                <a:latin typeface="HelveticaNeue Regular"/>
              </a:rPr>
              <a:t>Numnonda</a:t>
            </a:r>
            <a:r>
              <a:rPr lang="en-IN" sz="1600" b="0" i="0" dirty="0">
                <a:solidFill>
                  <a:srgbClr val="333333"/>
                </a:solidFill>
                <a:effectLst/>
                <a:latin typeface="HelveticaNeue Regular"/>
              </a:rPr>
              <a:t>, "Machine Learning Models Comparison for Bitcoin Price Prediction," </a:t>
            </a:r>
            <a:r>
              <a:rPr lang="en-IN" sz="1600" b="0" i="1" dirty="0">
                <a:solidFill>
                  <a:srgbClr val="333333"/>
                </a:solidFill>
                <a:effectLst/>
                <a:latin typeface="HelveticaNeue Regular"/>
              </a:rPr>
              <a:t>2018 10th International Conference on Information Technology and Electrical Engineering (ICITEE)</a:t>
            </a:r>
            <a:r>
              <a:rPr lang="en-IN" sz="1600" b="0" i="0" dirty="0">
                <a:solidFill>
                  <a:srgbClr val="333333"/>
                </a:solidFill>
                <a:effectLst/>
                <a:latin typeface="HelveticaNeue Regular"/>
              </a:rPr>
              <a:t>, Bali, Indonesia, 2018, pp. 506-511, </a:t>
            </a:r>
            <a:r>
              <a:rPr lang="en-IN" sz="1600" b="0" i="0" dirty="0" err="1">
                <a:solidFill>
                  <a:srgbClr val="333333"/>
                </a:solidFill>
                <a:effectLst/>
                <a:latin typeface="HelveticaNeue Regular"/>
              </a:rPr>
              <a:t>doi</a:t>
            </a:r>
            <a:r>
              <a:rPr lang="en-IN" sz="1600" b="0" i="0" dirty="0">
                <a:solidFill>
                  <a:srgbClr val="333333"/>
                </a:solidFill>
                <a:effectLst/>
                <a:latin typeface="HelveticaNeue Regular"/>
              </a:rPr>
              <a:t>: 10.1109/ICITEED.2018.8534911.</a:t>
            </a:r>
            <a:br>
              <a:rPr lang="en-IN" sz="1600" dirty="0"/>
            </a:br>
            <a:r>
              <a:rPr lang="en-IN" sz="1600" dirty="0">
                <a:solidFill>
                  <a:schemeClr val="tx1"/>
                </a:solidFill>
              </a:rPr>
              <a:t>[4]</a:t>
            </a:r>
            <a:r>
              <a:rPr lang="en-US" sz="1600" b="0" i="0" dirty="0">
                <a:solidFill>
                  <a:schemeClr val="tx1"/>
                </a:solidFill>
                <a:effectLst/>
                <a:latin typeface="Söhne"/>
              </a:rPr>
              <a:t> A. Azari, "Bitcoin Price Prediction: An ARIMA Approach," </a:t>
            </a:r>
            <a:r>
              <a:rPr lang="en-US" sz="1600" b="0" i="0" dirty="0" err="1">
                <a:solidFill>
                  <a:schemeClr val="tx1"/>
                </a:solidFill>
                <a:effectLst/>
                <a:latin typeface="Söhne"/>
              </a:rPr>
              <a:t>CoRR</a:t>
            </a:r>
            <a:r>
              <a:rPr lang="en-US" sz="1600" b="0" i="0" dirty="0">
                <a:solidFill>
                  <a:schemeClr val="tx1"/>
                </a:solidFill>
                <a:effectLst/>
                <a:latin typeface="Söhne"/>
              </a:rPr>
              <a:t>, vol. abs/1904.05315, 2019. </a:t>
            </a:r>
            <a:r>
              <a:rPr lang="en-US" sz="16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http://arxiv.org/abs/1904.05315</a:t>
            </a:r>
            <a:endParaRPr lang="en-US" sz="1600" b="0" i="0" u="none" strike="noStrike" dirty="0">
              <a:solidFill>
                <a:schemeClr val="tx1"/>
              </a:solidFill>
              <a:effectLst/>
              <a:latin typeface="Söhne"/>
            </a:endParaRPr>
          </a:p>
          <a:p>
            <a:pPr marL="0" indent="0">
              <a:buNone/>
            </a:pPr>
            <a:r>
              <a:rPr lang="en-US" sz="1600" dirty="0">
                <a:solidFill>
                  <a:schemeClr val="tx1"/>
                </a:solidFill>
                <a:latin typeface="Söhne"/>
              </a:rPr>
              <a:t>[5]</a:t>
            </a:r>
            <a:r>
              <a:rPr lang="en-US" sz="1600" b="0" i="0" dirty="0">
                <a:solidFill>
                  <a:srgbClr val="333333"/>
                </a:solidFill>
                <a:effectLst/>
                <a:latin typeface="HelveticaNeue Regular"/>
              </a:rPr>
              <a:t> E. Sin and L. Wang, "Bitcoin price prediction using ensembles of neural networks," </a:t>
            </a:r>
            <a:r>
              <a:rPr lang="en-US" sz="1600" b="0" i="1" dirty="0">
                <a:solidFill>
                  <a:srgbClr val="333333"/>
                </a:solidFill>
                <a:effectLst/>
                <a:latin typeface="HelveticaNeue Regular"/>
              </a:rPr>
              <a:t>2017 13th International Conference on Natural Computation, Fuzzy Systems and Knowledge Discovery (ICNC-FSKD)</a:t>
            </a:r>
            <a:r>
              <a:rPr lang="en-US" sz="1600" b="0" i="0" dirty="0">
                <a:solidFill>
                  <a:srgbClr val="333333"/>
                </a:solidFill>
                <a:effectLst/>
                <a:latin typeface="HelveticaNeue Regular"/>
              </a:rPr>
              <a:t>, Guilin, China, 2017, pp. 666-671, </a:t>
            </a:r>
            <a:r>
              <a:rPr lang="en-US" sz="1600" b="0" i="0" dirty="0" err="1">
                <a:solidFill>
                  <a:srgbClr val="333333"/>
                </a:solidFill>
                <a:effectLst/>
                <a:latin typeface="HelveticaNeue Regular"/>
              </a:rPr>
              <a:t>doi</a:t>
            </a:r>
            <a:r>
              <a:rPr lang="en-US" sz="1600" b="0" i="0" dirty="0">
                <a:solidFill>
                  <a:srgbClr val="333333"/>
                </a:solidFill>
                <a:effectLst/>
                <a:latin typeface="HelveticaNeue Regular"/>
              </a:rPr>
              <a:t>: 10.1109/FSKD.2017.8393351.</a:t>
            </a:r>
            <a:endParaRPr lang="en-US" sz="1600" dirty="0">
              <a:solidFill>
                <a:schemeClr val="tx1"/>
              </a:solidFill>
              <a:latin typeface="Söhne"/>
            </a:endParaRPr>
          </a:p>
          <a:p>
            <a:pPr marL="0" indent="0">
              <a:buNone/>
            </a:pPr>
            <a:r>
              <a:rPr lang="en-US" sz="1600" dirty="0">
                <a:solidFill>
                  <a:schemeClr val="tx1"/>
                </a:solidFill>
                <a:latin typeface="Söhne"/>
              </a:rPr>
              <a:t>[6]</a:t>
            </a:r>
            <a:r>
              <a:rPr lang="en-IN" sz="1600" b="0" i="0" dirty="0">
                <a:solidFill>
                  <a:schemeClr val="tx1"/>
                </a:solidFill>
                <a:effectLst/>
                <a:latin typeface="Söhne"/>
              </a:rPr>
              <a:t> A. M. </a:t>
            </a:r>
            <a:r>
              <a:rPr lang="en-IN" sz="1600" b="0" i="0" dirty="0" err="1">
                <a:solidFill>
                  <a:schemeClr val="tx1"/>
                </a:solidFill>
                <a:effectLst/>
                <a:latin typeface="Söhne"/>
              </a:rPr>
              <a:t>Khedr</a:t>
            </a:r>
            <a:r>
              <a:rPr lang="en-IN" sz="1600" b="0" i="0" dirty="0">
                <a:solidFill>
                  <a:schemeClr val="tx1"/>
                </a:solidFill>
                <a:effectLst/>
                <a:latin typeface="Söhne"/>
              </a:rPr>
              <a:t>, I. Arif, P. R. P. V., M. El-</a:t>
            </a:r>
            <a:r>
              <a:rPr lang="en-IN" sz="1600" b="0" i="0" dirty="0" err="1">
                <a:solidFill>
                  <a:schemeClr val="tx1"/>
                </a:solidFill>
                <a:effectLst/>
                <a:latin typeface="Söhne"/>
              </a:rPr>
              <a:t>Bannany</a:t>
            </a:r>
            <a:r>
              <a:rPr lang="en-IN" sz="1600" b="0" i="0" dirty="0">
                <a:solidFill>
                  <a:schemeClr val="tx1"/>
                </a:solidFill>
                <a:effectLst/>
                <a:latin typeface="Söhne"/>
              </a:rPr>
              <a:t>, S. M. </a:t>
            </a:r>
            <a:r>
              <a:rPr lang="en-IN" sz="1600" b="0" i="0" dirty="0" err="1">
                <a:solidFill>
                  <a:schemeClr val="tx1"/>
                </a:solidFill>
                <a:effectLst/>
                <a:latin typeface="Söhne"/>
              </a:rPr>
              <a:t>Alhashmi</a:t>
            </a:r>
            <a:r>
              <a:rPr lang="en-IN" sz="1600" b="0" i="0" dirty="0">
                <a:solidFill>
                  <a:schemeClr val="tx1"/>
                </a:solidFill>
                <a:effectLst/>
                <a:latin typeface="Söhne"/>
              </a:rPr>
              <a:t>, and M. Sreedharan, "Cryptocurrency price prediction using traditional statistical and machine-learning techniques: A survey," </a:t>
            </a:r>
            <a:r>
              <a:rPr lang="en-IN" sz="1600" b="0" i="1" dirty="0">
                <a:solidFill>
                  <a:schemeClr val="tx1"/>
                </a:solidFill>
                <a:effectLst/>
                <a:latin typeface="Söhne"/>
              </a:rPr>
              <a:t>Intelligent Systems in Accounting, Finance &amp; Management</a:t>
            </a:r>
            <a:r>
              <a:rPr lang="en-IN" sz="1600" b="0" i="0" dirty="0">
                <a:solidFill>
                  <a:schemeClr val="tx1"/>
                </a:solidFill>
                <a:effectLst/>
                <a:latin typeface="Söhne"/>
              </a:rPr>
              <a:t>, 23-Mar-2021. </a:t>
            </a:r>
            <a:r>
              <a:rPr lang="en-IN" sz="1600" b="0" i="0" u="none" strike="noStrike" dirty="0">
                <a:solidFill>
                  <a:schemeClr val="tx1"/>
                </a:solidFill>
                <a:effectLst/>
                <a:latin typeface="Söhne"/>
                <a:hlinkClick r:id="rId4">
                  <a:extLst>
                    <a:ext uri="{A12FA001-AC4F-418D-AE19-62706E023703}">
                      <ahyp:hlinkClr xmlns:ahyp="http://schemas.microsoft.com/office/drawing/2018/hyperlinkcolor" val="tx"/>
                    </a:ext>
                  </a:extLst>
                </a:hlinkClick>
              </a:rPr>
              <a:t>https://doi.org/10.1002/isaf.1488</a:t>
            </a:r>
            <a:endParaRPr lang="en-IN" sz="16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descr="A close-up of a certificate&#10;&#10;Description automatically generated">
            <a:extLst>
              <a:ext uri="{FF2B5EF4-FFF2-40B4-BE49-F238E27FC236}">
                <a16:creationId xmlns:a16="http://schemas.microsoft.com/office/drawing/2014/main" id="{509585F9-6A5B-DF8B-DF93-6DEDD23435BB}"/>
              </a:ext>
            </a:extLst>
          </p:cNvPr>
          <p:cNvPicPr>
            <a:picLocks noChangeAspect="1"/>
          </p:cNvPicPr>
          <p:nvPr/>
        </p:nvPicPr>
        <p:blipFill>
          <a:blip r:embed="rId2"/>
          <a:stretch>
            <a:fillRect/>
          </a:stretch>
        </p:blipFill>
        <p:spPr>
          <a:xfrm>
            <a:off x="2977068" y="1232452"/>
            <a:ext cx="6782149" cy="5226319"/>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descr="A close-up of a certificate&#10;&#10;Description automatically generated">
            <a:extLst>
              <a:ext uri="{FF2B5EF4-FFF2-40B4-BE49-F238E27FC236}">
                <a16:creationId xmlns:a16="http://schemas.microsoft.com/office/drawing/2014/main" id="{BEF9A1C0-0D6B-93E5-F40E-9A1F6A5AB4AD}"/>
              </a:ext>
            </a:extLst>
          </p:cNvPr>
          <p:cNvPicPr>
            <a:picLocks noChangeAspect="1"/>
          </p:cNvPicPr>
          <p:nvPr/>
        </p:nvPicPr>
        <p:blipFill>
          <a:blip r:embed="rId2"/>
          <a:stretch>
            <a:fillRect/>
          </a:stretch>
        </p:blipFill>
        <p:spPr>
          <a:xfrm>
            <a:off x="3207765" y="1393371"/>
            <a:ext cx="6574583" cy="5080640"/>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72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b="0" i="0" dirty="0">
                <a:solidFill>
                  <a:schemeClr val="tx1"/>
                </a:solidFill>
                <a:effectLst/>
                <a:latin typeface="Arial" panose="020B0604020202020204" pitchFamily="34" charset="0"/>
                <a:cs typeface="Arial" panose="020B0604020202020204" pitchFamily="34" charset="0"/>
              </a:rPr>
              <a:t>Predicting the price of Bitcoin, a highly volatile and speculative asset, involves analyzing various factors such as market sentiment, investor behavior, macroeconomic trends, regulatory developments, technological advancements, and adoption rates. Utilizing techniques from statistical analysis, machine learning, and data science, researchers and analysts aim to forecast short-term and long-term price movements. However, due to the inherent unpredictability of the cryptocurrency market and the multitude of variables at play, accurately predicting Bitcoin's price remains a challenging endeavor fraught with uncertainty.</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 y="967304"/>
            <a:ext cx="12192000" cy="5760067"/>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endParaRPr lang="en-IN" sz="1200" b="1" dirty="0">
              <a:latin typeface="Calibri"/>
              <a:ea typeface="+mn-lt"/>
              <a:cs typeface="+mn-lt"/>
            </a:endParaRPr>
          </a:p>
          <a:p>
            <a:pPr marL="0" indent="0">
              <a:buNone/>
            </a:pPr>
            <a:r>
              <a:rPr lang="en-US" altLang="en-US" sz="1200" b="1" dirty="0">
                <a:solidFill>
                  <a:schemeClr val="tx1">
                    <a:lumMod val="75000"/>
                    <a:lumOff val="25000"/>
                  </a:schemeClr>
                </a:solidFill>
                <a:latin typeface="Calibri"/>
                <a:ea typeface="+mn-lt"/>
                <a:cs typeface="+mn-lt"/>
              </a:rPr>
              <a:t>The proposed system aims to tackle the challenge of accurately predicting Bitcoin price movements to facilitate informed investment decisions. This involves harnessing data analytics and machine learning methodologies to forecast price fluctuations effectively. The solution will encompass the following components:</a:t>
            </a:r>
            <a:endParaRPr lang="en-IN" sz="1200" b="1" dirty="0">
              <a:latin typeface="Calibri"/>
              <a:ea typeface="+mn-lt"/>
              <a:cs typeface="+mn-lt"/>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Data Collection: Gather historical Bitcoin price data from reliable sources such as cryptocurrency exchanges or financial data providers. Include relevant features such as trading volume, market capitalization, volatility, and sentiment indicators.</a:t>
            </a:r>
            <a:endParaRPr lang="en-IN" sz="1200" b="1" dirty="0">
              <a:latin typeface="Calibri"/>
              <a:ea typeface="+mn-lt"/>
              <a:cs typeface="+mn-lt"/>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a:t>
            </a:r>
            <a:r>
              <a:rPr lang="en-US" sz="1200" b="1" dirty="0">
                <a:latin typeface="Calibri"/>
                <a:ea typeface="+mn-lt"/>
                <a:cs typeface="+mn-lt"/>
              </a:rPr>
              <a:t>Bitcoin's price, such as trading volume, volatility, moving averages, sentiment scores, and external market indicators.</a:t>
            </a:r>
            <a:endParaRPr lang="en-IN" sz="1200" b="1" dirty="0">
              <a:latin typeface="Calibri"/>
              <a:ea typeface="+mn-lt"/>
              <a:cs typeface="+mn-lt"/>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Bitcoins price based on historical patterns.</a:t>
            </a:r>
            <a:endParaRPr lang="en-IN" sz="1200" b="1" dirty="0">
              <a:latin typeface="Calibri"/>
              <a:cs typeface="Calibri"/>
            </a:endParaRPr>
          </a:p>
          <a:p>
            <a:pPr marL="629920" lvl="1" indent="-305435"/>
            <a:r>
              <a:rPr lang="en-US" sz="1200" b="0" i="0" dirty="0">
                <a:solidFill>
                  <a:srgbClr val="ECECEC"/>
                </a:solidFill>
                <a:effectLst/>
                <a:latin typeface="Söhne"/>
              </a:rPr>
              <a:t> </a:t>
            </a:r>
            <a:r>
              <a:rPr lang="en-US" sz="1200" b="1" dirty="0">
                <a:latin typeface="Calibri"/>
                <a:ea typeface="+mn-lt"/>
                <a:cs typeface="+mn-lt"/>
              </a:rPr>
              <a:t>Consider ensemble methods like Gradient Boosting Regressors or Random Forests to capture complex relationships between features and Bitcoin price movements.</a:t>
            </a:r>
            <a:endParaRPr lang="en-IN" sz="1200" b="1" dirty="0">
              <a:latin typeface="Calibri"/>
              <a:ea typeface="+mn-lt"/>
              <a:cs typeface="+mn-lt"/>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Create an intuitive user interface or application offering real-time Bitcoin price predictions for various timeframes and market conditions.</a:t>
            </a:r>
          </a:p>
          <a:p>
            <a:pPr marL="629920" lvl="1" indent="-305435"/>
            <a:r>
              <a:rPr lang="en-US" sz="1200" b="1" dirty="0">
                <a:latin typeface="Calibri"/>
                <a:ea typeface="+mn-lt"/>
                <a:cs typeface="+mn-lt"/>
              </a:rPr>
              <a:t> Deploy the solution on a robust and scalable platform, ensuring reliable server infrastructure to handle high traffic loads and minimize response times for users</a:t>
            </a:r>
            <a:r>
              <a:rPr lang="en-US" sz="1200" b="0" i="0" dirty="0">
                <a:solidFill>
                  <a:srgbClr val="ECECEC"/>
                </a:solidFill>
                <a:effectLst/>
                <a:latin typeface="Söhne"/>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Evaluate the model's performance using metrics like Mean Absolute Error (MAE), Root Mean Squared Error (RMSE), or other relevant indicators to measure prediction accuracy.</a:t>
            </a:r>
          </a:p>
          <a:p>
            <a:pPr marL="629920" lvl="1" indent="-305435"/>
            <a:r>
              <a:rPr lang="en-US" sz="1200" b="1" dirty="0">
                <a:latin typeface="Calibri"/>
                <a:ea typeface="+mn-lt"/>
                <a:cs typeface="+mn-lt"/>
              </a:rPr>
              <a:t> Continuously monitor and fine-tune the model based on feedback and ongoing assessment of its effectiveness in forecasting Bitcoin prices</a:t>
            </a:r>
            <a:r>
              <a:rPr lang="en-US" sz="1200" b="0" i="0" dirty="0">
                <a:solidFill>
                  <a:srgbClr val="ECECEC"/>
                </a:solidFill>
                <a:effectLst/>
                <a:latin typeface="Söhne"/>
              </a:rPr>
              <a:t>.</a:t>
            </a:r>
          </a:p>
          <a:p>
            <a:pPr marL="324485" lvl="1" indent="0">
              <a:buNone/>
            </a:pPr>
            <a:r>
              <a:rPr lang="en-IN" sz="1200" b="1" dirty="0">
                <a:ea typeface="+mn-lt"/>
                <a:cs typeface="+mn-lt"/>
              </a:rPr>
              <a:t>Result : </a:t>
            </a:r>
            <a:r>
              <a:rPr lang="en-US" sz="1200" b="1" dirty="0">
                <a:latin typeface="Calibri"/>
                <a:ea typeface="+mn-lt"/>
                <a:cs typeface="+mn-lt"/>
              </a:rPr>
              <a:t>Robust system leveraging data analytics and machine learning to accurately forecast Bitcoin price movements</a:t>
            </a:r>
            <a:r>
              <a:rPr lang="en-US" sz="1200" b="0" i="0" dirty="0">
                <a:solidFill>
                  <a:srgbClr val="ECECEC"/>
                </a:solidFill>
                <a:effectLst/>
                <a:latin typeface="Söhne"/>
              </a:rPr>
              <a:t>.</a:t>
            </a:r>
            <a:endParaRPr lang="en-IN" sz="1200" dirty="0"/>
          </a:p>
          <a:p>
            <a:pPr marL="0" indent="0">
              <a:buNone/>
            </a:pPr>
            <a:endParaRPr lang="en-IN" dirty="0"/>
          </a:p>
        </p:txBody>
      </p:sp>
      <p:sp>
        <p:nvSpPr>
          <p:cNvPr id="4" name="Rectangle 2">
            <a:extLst>
              <a:ext uri="{FF2B5EF4-FFF2-40B4-BE49-F238E27FC236}">
                <a16:creationId xmlns:a16="http://schemas.microsoft.com/office/drawing/2014/main" id="{E6601936-AEB8-85E5-2E50-9A66BDC30E38}"/>
              </a:ext>
            </a:extLst>
          </p:cNvPr>
          <p:cNvSpPr>
            <a:spLocks noChangeArrowheads="1"/>
          </p:cNvSpPr>
          <p:nvPr/>
        </p:nvSpPr>
        <p:spPr bwMode="auto">
          <a:xfrm>
            <a:off x="426136" y="1272044"/>
            <a:ext cx="11339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lang="en-US" altLang="en-US" sz="1200" b="1" dirty="0">
                <a:solidFill>
                  <a:schemeClr val="tx1">
                    <a:lumMod val="75000"/>
                    <a:lumOff val="25000"/>
                  </a:schemeClr>
                </a:solidFill>
                <a:latin typeface="Calibri"/>
                <a:ea typeface="+mn-lt"/>
                <a:cs typeface="+mn-lt"/>
              </a:rPr>
            </a:br>
            <a:endParaRPr lang="en-US" altLang="en-US" sz="1200" b="1" dirty="0">
              <a:solidFill>
                <a:schemeClr val="tx1">
                  <a:lumMod val="75000"/>
                  <a:lumOff val="25000"/>
                </a:schemeClr>
              </a:solidFill>
              <a:latin typeface="Calibri"/>
              <a:ea typeface="+mn-lt"/>
              <a:cs typeface="+mn-l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solidFill>
                <a:effectLst/>
                <a:latin typeface="Arial" panose="020B0604020202020204" pitchFamily="34" charset="0"/>
                <a:cs typeface="Arial" panose="020B0604020202020204" pitchFamily="34" charset="0"/>
              </a:rPr>
              <a:t>The system development approach will employ a combination of technologies including Python programming language, libraries such as pandas, NumPy, and scikit-learn for data processing and machine learning, alongside frameworks like TensorFlow or </a:t>
            </a:r>
            <a:r>
              <a:rPr lang="en-US" sz="2000" b="0" i="0" dirty="0" err="1">
                <a:solidFill>
                  <a:schemeClr val="tx1"/>
                </a:solidFill>
                <a:effectLst/>
                <a:latin typeface="Arial" panose="020B0604020202020204" pitchFamily="34" charset="0"/>
                <a:cs typeface="Arial" panose="020B0604020202020204" pitchFamily="34" charset="0"/>
              </a:rPr>
              <a:t>PyTorch</a:t>
            </a:r>
            <a:r>
              <a:rPr lang="en-US" sz="2000" b="0" i="0" dirty="0">
                <a:solidFill>
                  <a:schemeClr val="tx1"/>
                </a:solidFill>
                <a:effectLst/>
                <a:latin typeface="Arial" panose="020B0604020202020204" pitchFamily="34" charset="0"/>
                <a:cs typeface="Arial" panose="020B0604020202020204" pitchFamily="34" charset="0"/>
              </a:rPr>
              <a:t> for deep learning models, and possibly cloud computing platforms for scalability and data storage.</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181600"/>
          </a:xfrm>
        </p:spPr>
        <p:txBody>
          <a:bodyPr>
            <a:normAutofit fontScale="92500" lnSpcReduction="20000"/>
          </a:bodyPr>
          <a:lstStyle/>
          <a:p>
            <a:pPr marL="305435" indent="-305435"/>
            <a:r>
              <a:rPr lang="en-IN" sz="1500" b="1" dirty="0">
                <a:ea typeface="+mn-lt"/>
                <a:cs typeface="+mn-lt"/>
              </a:rPr>
              <a:t>Algorithm Selection:</a:t>
            </a:r>
            <a:endParaRPr lang="en-IN" sz="1500" dirty="0"/>
          </a:p>
          <a:p>
            <a:pPr algn="l">
              <a:buFont typeface="Arial" panose="020B0604020202020204" pitchFamily="34" charset="0"/>
              <a:buChar char="•"/>
            </a:pPr>
            <a:r>
              <a:rPr lang="en-US" sz="1500" dirty="0">
                <a:ea typeface="+mn-lt"/>
                <a:cs typeface="+mn-lt"/>
              </a:rPr>
              <a:t>The Gradient Boosting Regression algorithm is chosen for Bitcoin price prediction due to its ability to capture complex nonlinear relationships in data.</a:t>
            </a:r>
          </a:p>
          <a:p>
            <a:pPr algn="l">
              <a:buFont typeface="Arial" panose="020B0604020202020204" pitchFamily="34" charset="0"/>
              <a:buChar char="•"/>
            </a:pPr>
            <a:r>
              <a:rPr lang="en-US" sz="1500" dirty="0">
                <a:ea typeface="+mn-lt"/>
                <a:cs typeface="+mn-lt"/>
              </a:rPr>
              <a:t>It is suitable for forecasting the volatile and dynamic nature of cryptocurrency prices.</a:t>
            </a:r>
            <a:endParaRPr lang="en-IN" sz="1500" dirty="0"/>
          </a:p>
          <a:p>
            <a:pPr marL="305435" indent="-305435"/>
            <a:r>
              <a:rPr lang="en-IN" sz="1500" b="1" dirty="0">
                <a:ea typeface="+mn-lt"/>
                <a:cs typeface="+mn-lt"/>
              </a:rPr>
              <a:t>Data Input:</a:t>
            </a:r>
            <a:endParaRPr lang="en-IN" sz="1500" dirty="0"/>
          </a:p>
          <a:p>
            <a:pPr algn="l">
              <a:buFont typeface="Arial" panose="020B0604020202020204" pitchFamily="34" charset="0"/>
              <a:buChar char="•"/>
            </a:pPr>
            <a:r>
              <a:rPr lang="en-US" sz="1500" dirty="0">
                <a:ea typeface="+mn-lt"/>
                <a:cs typeface="+mn-lt"/>
              </a:rPr>
              <a:t>Input features include historical Bitcoin price data, trading volume, volatility measures, sentiment analysis scores from social media and news sources, macroeconomic indicators, and technical indicators such as RSI and MACD.</a:t>
            </a:r>
          </a:p>
          <a:p>
            <a:pPr algn="l">
              <a:buFont typeface="Arial" panose="020B0604020202020204" pitchFamily="34" charset="0"/>
              <a:buChar char="•"/>
            </a:pPr>
            <a:r>
              <a:rPr lang="en-US" sz="1500" dirty="0">
                <a:ea typeface="+mn-lt"/>
                <a:cs typeface="+mn-lt"/>
              </a:rPr>
              <a:t>These features provide comprehensive information about the market dynamics and investor sentiment influencing Bitcoin prices.</a:t>
            </a:r>
          </a:p>
          <a:p>
            <a:pPr marL="305435" indent="-305435"/>
            <a:r>
              <a:rPr lang="en-IN" sz="1500" b="1" dirty="0">
                <a:ea typeface="+mn-lt"/>
                <a:cs typeface="+mn-lt"/>
              </a:rPr>
              <a:t>Training Process:</a:t>
            </a:r>
            <a:endParaRPr lang="en-IN" sz="1500" dirty="0"/>
          </a:p>
          <a:p>
            <a:pPr algn="l">
              <a:buFont typeface="Arial" panose="020B0604020202020204" pitchFamily="34" charset="0"/>
              <a:buChar char="•"/>
            </a:pPr>
            <a:r>
              <a:rPr lang="en-US" sz="1500" dirty="0">
                <a:ea typeface="+mn-lt"/>
                <a:cs typeface="+mn-lt"/>
              </a:rPr>
              <a:t>Historical Bitcoin price data along with input features are used for training the algorithm.</a:t>
            </a:r>
          </a:p>
          <a:p>
            <a:pPr algn="l">
              <a:buFont typeface="Arial" panose="020B0604020202020204" pitchFamily="34" charset="0"/>
              <a:buChar char="•"/>
            </a:pPr>
            <a:r>
              <a:rPr lang="en-US" sz="1500" dirty="0">
                <a:ea typeface="+mn-lt"/>
                <a:cs typeface="+mn-lt"/>
              </a:rPr>
              <a:t>The dataset is split into training and validation sets, with cross-validation techniques applied to optimize hyperparameters and prevent overfitting.</a:t>
            </a:r>
          </a:p>
          <a:p>
            <a:pPr algn="l">
              <a:buFont typeface="Arial" panose="020B0604020202020204" pitchFamily="34" charset="0"/>
              <a:buChar char="•"/>
            </a:pPr>
            <a:r>
              <a:rPr lang="en-US" sz="1500" dirty="0">
                <a:ea typeface="+mn-lt"/>
                <a:cs typeface="+mn-lt"/>
              </a:rPr>
              <a:t>Feature selection methods may be employed to identify the most relevant input features for the model.</a:t>
            </a:r>
          </a:p>
          <a:p>
            <a:pPr marL="305435" indent="-305435"/>
            <a:r>
              <a:rPr lang="en-IN" sz="1500" b="1" dirty="0">
                <a:ea typeface="+mn-lt"/>
                <a:cs typeface="+mn-lt"/>
              </a:rPr>
              <a:t>Prediction Process:</a:t>
            </a:r>
            <a:endParaRPr lang="en-IN" sz="1500" dirty="0"/>
          </a:p>
          <a:p>
            <a:pPr algn="l">
              <a:buFont typeface="Arial" panose="020B0604020202020204" pitchFamily="34" charset="0"/>
              <a:buChar char="•"/>
            </a:pPr>
            <a:r>
              <a:rPr lang="en-US" sz="1500" dirty="0">
                <a:ea typeface="+mn-lt"/>
                <a:cs typeface="+mn-lt"/>
              </a:rPr>
              <a:t>Trained algorithm utilizes selected input features to make predictions for future Bitcoin prices.</a:t>
            </a:r>
          </a:p>
          <a:p>
            <a:pPr algn="l">
              <a:buFont typeface="Arial" panose="020B0604020202020204" pitchFamily="34" charset="0"/>
              <a:buChar char="•"/>
            </a:pPr>
            <a:r>
              <a:rPr lang="en-US" sz="1500" dirty="0">
                <a:ea typeface="+mn-lt"/>
                <a:cs typeface="+mn-lt"/>
              </a:rPr>
              <a:t>Real-time data inputs including updated trading volumes, sentiment analysis scores, and macroeconomic indicators are considered during the prediction phase to refine forecasts and adapt to market changes.</a:t>
            </a:r>
          </a:p>
          <a:p>
            <a:pPr algn="l">
              <a:buFont typeface="Arial" panose="020B0604020202020204" pitchFamily="34" charset="0"/>
              <a:buChar char="•"/>
            </a:pPr>
            <a:r>
              <a:rPr lang="en-US" sz="1500" dirty="0">
                <a:ea typeface="+mn-lt"/>
                <a:cs typeface="+mn-lt"/>
              </a:rPr>
              <a:t>The algorithm's output provides insights into potential price movements, assisting investors in making informed decisions.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8D71C49-6D99-A18C-8BAD-98FDFD30AF80}"/>
              </a:ext>
            </a:extLst>
          </p:cNvPr>
          <p:cNvPicPr>
            <a:picLocks noGrp="1" noChangeAspect="1"/>
          </p:cNvPicPr>
          <p:nvPr>
            <p:ph idx="1"/>
          </p:nvPr>
        </p:nvPicPr>
        <p:blipFill>
          <a:blip r:embed="rId2"/>
          <a:stretch>
            <a:fillRect/>
          </a:stretch>
        </p:blipFill>
        <p:spPr>
          <a:xfrm>
            <a:off x="2225476" y="1855025"/>
            <a:ext cx="7741048" cy="4235668"/>
          </a:xfrm>
        </p:spPr>
      </p:pic>
      <p:sp>
        <p:nvSpPr>
          <p:cNvPr id="6" name="TextBox 5">
            <a:extLst>
              <a:ext uri="{FF2B5EF4-FFF2-40B4-BE49-F238E27FC236}">
                <a16:creationId xmlns:a16="http://schemas.microsoft.com/office/drawing/2014/main" id="{0A2AE725-6EB6-93B4-AD55-E6F133D2C105}"/>
              </a:ext>
            </a:extLst>
          </p:cNvPr>
          <p:cNvSpPr txBox="1"/>
          <p:nvPr/>
        </p:nvSpPr>
        <p:spPr>
          <a:xfrm>
            <a:off x="4996542" y="1232452"/>
            <a:ext cx="2656115" cy="369332"/>
          </a:xfrm>
          <a:prstGeom prst="rect">
            <a:avLst/>
          </a:prstGeom>
          <a:noFill/>
        </p:spPr>
        <p:txBody>
          <a:bodyPr wrap="square" rtlCol="0">
            <a:spAutoFit/>
          </a:bodyPr>
          <a:lstStyle/>
          <a:p>
            <a:r>
              <a:rPr lang="en-IN" dirty="0"/>
              <a:t>Bitcoin Price Over Time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B7B0FF7-549F-60E2-1793-731899DCA23F}"/>
              </a:ext>
            </a:extLst>
          </p:cNvPr>
          <p:cNvPicPr>
            <a:picLocks noGrp="1" noChangeAspect="1"/>
          </p:cNvPicPr>
          <p:nvPr>
            <p:ph idx="1"/>
          </p:nvPr>
        </p:nvPicPr>
        <p:blipFill>
          <a:blip r:embed="rId2"/>
          <a:stretch>
            <a:fillRect/>
          </a:stretch>
        </p:blipFill>
        <p:spPr>
          <a:xfrm>
            <a:off x="3442336" y="1338893"/>
            <a:ext cx="5919378" cy="5236077"/>
          </a:xfrm>
        </p:spPr>
      </p:pic>
      <p:sp>
        <p:nvSpPr>
          <p:cNvPr id="6" name="TextBox 5">
            <a:extLst>
              <a:ext uri="{FF2B5EF4-FFF2-40B4-BE49-F238E27FC236}">
                <a16:creationId xmlns:a16="http://schemas.microsoft.com/office/drawing/2014/main" id="{06E88B9A-BE62-18AB-D3F9-71390C9F17FF}"/>
              </a:ext>
            </a:extLst>
          </p:cNvPr>
          <p:cNvSpPr txBox="1"/>
          <p:nvPr/>
        </p:nvSpPr>
        <p:spPr>
          <a:xfrm>
            <a:off x="5105400" y="860862"/>
            <a:ext cx="4441372" cy="371590"/>
          </a:xfrm>
          <a:prstGeom prst="rect">
            <a:avLst/>
          </a:prstGeom>
          <a:noFill/>
        </p:spPr>
        <p:txBody>
          <a:bodyPr wrap="square" rtlCol="0">
            <a:spAutoFit/>
          </a:bodyPr>
          <a:lstStyle/>
          <a:p>
            <a:r>
              <a:rPr lang="en-IN" dirty="0"/>
              <a:t>Correlation Heatmap for attributes</a:t>
            </a:r>
          </a:p>
        </p:txBody>
      </p:sp>
    </p:spTree>
    <p:extLst>
      <p:ext uri="{BB962C8B-B14F-4D97-AF65-F5344CB8AC3E}">
        <p14:creationId xmlns:p14="http://schemas.microsoft.com/office/powerpoint/2010/main" val="146892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DA1F418-5271-68EE-087A-8913A3F49A5D}"/>
              </a:ext>
            </a:extLst>
          </p:cNvPr>
          <p:cNvPicPr>
            <a:picLocks noGrp="1" noChangeAspect="1"/>
          </p:cNvPicPr>
          <p:nvPr>
            <p:ph idx="1"/>
          </p:nvPr>
        </p:nvPicPr>
        <p:blipFill>
          <a:blip r:embed="rId2"/>
          <a:stretch>
            <a:fillRect/>
          </a:stretch>
        </p:blipFill>
        <p:spPr>
          <a:xfrm>
            <a:off x="657392" y="1991348"/>
            <a:ext cx="4088776" cy="3216818"/>
          </a:xfrm>
        </p:spPr>
      </p:pic>
      <p:pic>
        <p:nvPicPr>
          <p:cNvPr id="7" name="Picture 6">
            <a:extLst>
              <a:ext uri="{FF2B5EF4-FFF2-40B4-BE49-F238E27FC236}">
                <a16:creationId xmlns:a16="http://schemas.microsoft.com/office/drawing/2014/main" id="{FE31ED14-67CE-449C-1E58-1B0CEEB6DE8F}"/>
              </a:ext>
            </a:extLst>
          </p:cNvPr>
          <p:cNvPicPr>
            <a:picLocks noChangeAspect="1"/>
          </p:cNvPicPr>
          <p:nvPr/>
        </p:nvPicPr>
        <p:blipFill>
          <a:blip r:embed="rId3"/>
          <a:stretch>
            <a:fillRect/>
          </a:stretch>
        </p:blipFill>
        <p:spPr>
          <a:xfrm>
            <a:off x="6515838" y="1843139"/>
            <a:ext cx="4088776" cy="3171722"/>
          </a:xfrm>
          <a:prstGeom prst="rect">
            <a:avLst/>
          </a:prstGeom>
        </p:spPr>
      </p:pic>
    </p:spTree>
    <p:extLst>
      <p:ext uri="{BB962C8B-B14F-4D97-AF65-F5344CB8AC3E}">
        <p14:creationId xmlns:p14="http://schemas.microsoft.com/office/powerpoint/2010/main" val="6378242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167</TotalTime>
  <Words>1331</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Courier New</vt:lpstr>
      <vt:lpstr>Franklin Gothic Book</vt:lpstr>
      <vt:lpstr>Franklin Gothic Demi</vt:lpstr>
      <vt:lpstr>helvetica neue</vt:lpstr>
      <vt:lpstr>HelveticaNeue Regular</vt:lpstr>
      <vt:lpstr>Söhne</vt:lpstr>
      <vt:lpstr>Wingdings 2</vt:lpstr>
      <vt:lpstr>DividendVTI</vt:lpstr>
      <vt:lpstr> Bitcoin Price Prediction</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Anushree Voleti</cp:lastModifiedBy>
  <cp:revision>23</cp:revision>
  <dcterms:created xsi:type="dcterms:W3CDTF">2021-05-26T16:50:10Z</dcterms:created>
  <dcterms:modified xsi:type="dcterms:W3CDTF">2024-03-19T16:22:41Z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