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308" r:id="rId3"/>
    <p:sldId id="257" r:id="rId4"/>
    <p:sldId id="310" r:id="rId5"/>
    <p:sldId id="311" r:id="rId6"/>
    <p:sldId id="258" r:id="rId7"/>
    <p:sldId id="259" r:id="rId8"/>
    <p:sldId id="309" r:id="rId9"/>
    <p:sldId id="262" r:id="rId10"/>
    <p:sldId id="260" r:id="rId11"/>
    <p:sldId id="266" r:id="rId12"/>
    <p:sldId id="267" r:id="rId13"/>
    <p:sldId id="312" r:id="rId14"/>
    <p:sldId id="313" r:id="rId15"/>
    <p:sldId id="314" r:id="rId16"/>
    <p:sldId id="315" r:id="rId17"/>
    <p:sldId id="316" r:id="rId18"/>
    <p:sldId id="317" r:id="rId19"/>
    <p:sldId id="318" r:id="rId20"/>
    <p:sldId id="268" r:id="rId21"/>
    <p:sldId id="286"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Oswald" panose="000005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E9192-8DBF-4814-9C24-9E32BF1D5984}" v="26" dt="2024-03-06T07:31:12.325"/>
  </p1510:revLst>
</p1510:revInfo>
</file>

<file path=ppt/tableStyles.xml><?xml version="1.0" encoding="utf-8"?>
<a:tblStyleLst xmlns:a="http://schemas.openxmlformats.org/drawingml/2006/main" def="{A753E297-9A12-4613-9EA8-421F4DFD056F}">
  <a:tblStyle styleId="{A753E297-9A12-4613-9EA8-421F4DFD056F}"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86DD42-056C-4775-91BC-54E99F87086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187a9d989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187a9d989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187a9d989_2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187a9d989_2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2"/>
        <p:cNvGrpSpPr/>
        <p:nvPr/>
      </p:nvGrpSpPr>
      <p:grpSpPr>
        <a:xfrm>
          <a:off x="0" y="0"/>
          <a:ext cx="0" cy="0"/>
          <a:chOff x="0" y="0"/>
          <a:chExt cx="0" cy="0"/>
        </a:xfrm>
      </p:grpSpPr>
      <p:sp>
        <p:nvSpPr>
          <p:cNvPr id="4733" name="Google Shape;4733;g7187a9d989_2_4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4" name="Google Shape;4734;g7187a9d989_2_4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187a9d989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187a9d989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187a9d989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187a9d989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187a9d989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187a9d989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187a9d989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187a9d989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187a9d989_2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187a9d989_2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187a9d989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187a9d989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187a9d989_2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187a9d989_2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18f4936e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18f4936e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712700" y="2684900"/>
            <a:ext cx="7718400" cy="14958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2117875" y="2386875"/>
            <a:ext cx="4908300" cy="2150700"/>
          </a:xfrm>
          <a:prstGeom prst="snip2DiagRect">
            <a:avLst>
              <a:gd name="adj1" fmla="val 0"/>
              <a:gd name="adj2"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23175" y="2881338"/>
            <a:ext cx="5897400" cy="922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endParaRPr/>
          </a:p>
        </p:txBody>
      </p:sp>
      <p:sp>
        <p:nvSpPr>
          <p:cNvPr id="12" name="Google Shape;12;p2"/>
          <p:cNvSpPr txBox="1">
            <a:spLocks noGrp="1"/>
          </p:cNvSpPr>
          <p:nvPr>
            <p:ph type="subTitle" idx="1"/>
          </p:nvPr>
        </p:nvSpPr>
        <p:spPr>
          <a:xfrm>
            <a:off x="1623225" y="3597613"/>
            <a:ext cx="5897400" cy="4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hasCustomPrompt="1"/>
          </p:nvPr>
        </p:nvSpPr>
        <p:spPr>
          <a:xfrm>
            <a:off x="1738125" y="7943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44" name="Google Shape;44;p14"/>
          <p:cNvSpPr txBox="1">
            <a:spLocks noGrp="1"/>
          </p:cNvSpPr>
          <p:nvPr>
            <p:ph type="subTitle" idx="1"/>
          </p:nvPr>
        </p:nvSpPr>
        <p:spPr>
          <a:xfrm>
            <a:off x="1412625" y="16711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45" name="Google Shape;45;p14"/>
          <p:cNvSpPr txBox="1">
            <a:spLocks noGrp="1"/>
          </p:cNvSpPr>
          <p:nvPr>
            <p:ph type="subTitle" idx="2"/>
          </p:nvPr>
        </p:nvSpPr>
        <p:spPr>
          <a:xfrm>
            <a:off x="1910625" y="19928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6" name="Google Shape;46;p14"/>
          <p:cNvSpPr txBox="1">
            <a:spLocks noGrp="1"/>
          </p:cNvSpPr>
          <p:nvPr>
            <p:ph type="title" idx="3" hasCustomPrompt="1"/>
          </p:nvPr>
        </p:nvSpPr>
        <p:spPr>
          <a:xfrm>
            <a:off x="4983350" y="7943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47" name="Google Shape;47;p14"/>
          <p:cNvSpPr txBox="1">
            <a:spLocks noGrp="1"/>
          </p:cNvSpPr>
          <p:nvPr>
            <p:ph type="subTitle" idx="4"/>
          </p:nvPr>
        </p:nvSpPr>
        <p:spPr>
          <a:xfrm>
            <a:off x="4657850" y="16711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48" name="Google Shape;48;p14"/>
          <p:cNvSpPr txBox="1">
            <a:spLocks noGrp="1"/>
          </p:cNvSpPr>
          <p:nvPr>
            <p:ph type="subTitle" idx="5"/>
          </p:nvPr>
        </p:nvSpPr>
        <p:spPr>
          <a:xfrm>
            <a:off x="5155850" y="19928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9" name="Google Shape;49;p14"/>
          <p:cNvSpPr txBox="1">
            <a:spLocks noGrp="1"/>
          </p:cNvSpPr>
          <p:nvPr>
            <p:ph type="title" idx="6" hasCustomPrompt="1"/>
          </p:nvPr>
        </p:nvSpPr>
        <p:spPr>
          <a:xfrm>
            <a:off x="1738125" y="26589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50" name="Google Shape;50;p14"/>
          <p:cNvSpPr txBox="1">
            <a:spLocks noGrp="1"/>
          </p:cNvSpPr>
          <p:nvPr>
            <p:ph type="subTitle" idx="7"/>
          </p:nvPr>
        </p:nvSpPr>
        <p:spPr>
          <a:xfrm>
            <a:off x="1412625" y="35357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51" name="Google Shape;51;p14"/>
          <p:cNvSpPr txBox="1">
            <a:spLocks noGrp="1"/>
          </p:cNvSpPr>
          <p:nvPr>
            <p:ph type="subTitle" idx="8"/>
          </p:nvPr>
        </p:nvSpPr>
        <p:spPr>
          <a:xfrm>
            <a:off x="1910625" y="38574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14"/>
          <p:cNvSpPr txBox="1">
            <a:spLocks noGrp="1"/>
          </p:cNvSpPr>
          <p:nvPr>
            <p:ph type="title" idx="9" hasCustomPrompt="1"/>
          </p:nvPr>
        </p:nvSpPr>
        <p:spPr>
          <a:xfrm>
            <a:off x="4983350" y="26589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53" name="Google Shape;53;p14"/>
          <p:cNvSpPr txBox="1">
            <a:spLocks noGrp="1"/>
          </p:cNvSpPr>
          <p:nvPr>
            <p:ph type="subTitle" idx="13"/>
          </p:nvPr>
        </p:nvSpPr>
        <p:spPr>
          <a:xfrm>
            <a:off x="4657850" y="35357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54" name="Google Shape;54;p14"/>
          <p:cNvSpPr txBox="1">
            <a:spLocks noGrp="1"/>
          </p:cNvSpPr>
          <p:nvPr>
            <p:ph type="subTitle" idx="14"/>
          </p:nvPr>
        </p:nvSpPr>
        <p:spPr>
          <a:xfrm>
            <a:off x="5155850" y="38574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3">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5"/>
          <p:cNvSpPr/>
          <p:nvPr/>
        </p:nvSpPr>
        <p:spPr>
          <a:xfrm>
            <a:off x="991800" y="537875"/>
            <a:ext cx="3580200" cy="4067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txBox="1">
            <a:spLocks noGrp="1"/>
          </p:cNvSpPr>
          <p:nvPr>
            <p:ph type="title" hasCustomPrompt="1"/>
          </p:nvPr>
        </p:nvSpPr>
        <p:spPr>
          <a:xfrm>
            <a:off x="1247125" y="3163338"/>
            <a:ext cx="3073500" cy="7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5500"/>
              <a:buNone/>
              <a:defRPr sz="5500">
                <a:solidFill>
                  <a:schemeClr val="accent1"/>
                </a:solidFill>
              </a:defRPr>
            </a:lvl1pPr>
            <a:lvl2pPr lvl="1" algn="r" rtl="0">
              <a:spcBef>
                <a:spcPts val="0"/>
              </a:spcBef>
              <a:spcAft>
                <a:spcPts val="0"/>
              </a:spcAft>
              <a:buClr>
                <a:schemeClr val="accent1"/>
              </a:buClr>
              <a:buSzPts val="5500"/>
              <a:buNone/>
              <a:defRPr sz="5500">
                <a:solidFill>
                  <a:schemeClr val="accent1"/>
                </a:solidFill>
              </a:defRPr>
            </a:lvl2pPr>
            <a:lvl3pPr lvl="2" algn="r" rtl="0">
              <a:spcBef>
                <a:spcPts val="0"/>
              </a:spcBef>
              <a:spcAft>
                <a:spcPts val="0"/>
              </a:spcAft>
              <a:buClr>
                <a:schemeClr val="accent1"/>
              </a:buClr>
              <a:buSzPts val="5500"/>
              <a:buNone/>
              <a:defRPr sz="5500">
                <a:solidFill>
                  <a:schemeClr val="accent1"/>
                </a:solidFill>
              </a:defRPr>
            </a:lvl3pPr>
            <a:lvl4pPr lvl="3" algn="r" rtl="0">
              <a:spcBef>
                <a:spcPts val="0"/>
              </a:spcBef>
              <a:spcAft>
                <a:spcPts val="0"/>
              </a:spcAft>
              <a:buClr>
                <a:schemeClr val="accent1"/>
              </a:buClr>
              <a:buSzPts val="5500"/>
              <a:buNone/>
              <a:defRPr sz="5500">
                <a:solidFill>
                  <a:schemeClr val="accent1"/>
                </a:solidFill>
              </a:defRPr>
            </a:lvl4pPr>
            <a:lvl5pPr lvl="4" algn="r" rtl="0">
              <a:spcBef>
                <a:spcPts val="0"/>
              </a:spcBef>
              <a:spcAft>
                <a:spcPts val="0"/>
              </a:spcAft>
              <a:buClr>
                <a:schemeClr val="accent1"/>
              </a:buClr>
              <a:buSzPts val="5500"/>
              <a:buNone/>
              <a:defRPr sz="5500">
                <a:solidFill>
                  <a:schemeClr val="accent1"/>
                </a:solidFill>
              </a:defRPr>
            </a:lvl5pPr>
            <a:lvl6pPr lvl="5" algn="r" rtl="0">
              <a:spcBef>
                <a:spcPts val="0"/>
              </a:spcBef>
              <a:spcAft>
                <a:spcPts val="0"/>
              </a:spcAft>
              <a:buClr>
                <a:schemeClr val="accent1"/>
              </a:buClr>
              <a:buSzPts val="5500"/>
              <a:buNone/>
              <a:defRPr sz="5500">
                <a:solidFill>
                  <a:schemeClr val="accent1"/>
                </a:solidFill>
              </a:defRPr>
            </a:lvl6pPr>
            <a:lvl7pPr lvl="6" algn="r" rtl="0">
              <a:spcBef>
                <a:spcPts val="0"/>
              </a:spcBef>
              <a:spcAft>
                <a:spcPts val="0"/>
              </a:spcAft>
              <a:buClr>
                <a:schemeClr val="accent1"/>
              </a:buClr>
              <a:buSzPts val="5500"/>
              <a:buNone/>
              <a:defRPr sz="5500">
                <a:solidFill>
                  <a:schemeClr val="accent1"/>
                </a:solidFill>
              </a:defRPr>
            </a:lvl7pPr>
            <a:lvl8pPr lvl="7" algn="r" rtl="0">
              <a:spcBef>
                <a:spcPts val="0"/>
              </a:spcBef>
              <a:spcAft>
                <a:spcPts val="0"/>
              </a:spcAft>
              <a:buClr>
                <a:schemeClr val="accent1"/>
              </a:buClr>
              <a:buSzPts val="5500"/>
              <a:buNone/>
              <a:defRPr sz="5500">
                <a:solidFill>
                  <a:schemeClr val="accent1"/>
                </a:solidFill>
              </a:defRPr>
            </a:lvl8pPr>
            <a:lvl9pPr lvl="8" algn="r" rtl="0">
              <a:spcBef>
                <a:spcPts val="0"/>
              </a:spcBef>
              <a:spcAft>
                <a:spcPts val="0"/>
              </a:spcAft>
              <a:buClr>
                <a:schemeClr val="accent1"/>
              </a:buClr>
              <a:buSzPts val="5500"/>
              <a:buNone/>
              <a:defRPr sz="5500">
                <a:solidFill>
                  <a:schemeClr val="accent1"/>
                </a:solidFill>
              </a:defRPr>
            </a:lvl9pPr>
          </a:lstStyle>
          <a:p>
            <a:r>
              <a:t>xx%</a:t>
            </a:r>
          </a:p>
        </p:txBody>
      </p:sp>
      <p:sp>
        <p:nvSpPr>
          <p:cNvPr id="58" name="Google Shape;58;p15"/>
          <p:cNvSpPr txBox="1">
            <a:spLocks noGrp="1"/>
          </p:cNvSpPr>
          <p:nvPr>
            <p:ph type="subTitle" idx="1"/>
          </p:nvPr>
        </p:nvSpPr>
        <p:spPr>
          <a:xfrm>
            <a:off x="1247125" y="1184550"/>
            <a:ext cx="3073500" cy="849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4000" b="1">
                <a:latin typeface="Oswald"/>
                <a:ea typeface="Oswald"/>
                <a:cs typeface="Oswald"/>
                <a:sym typeface="Oswald"/>
              </a:defRPr>
            </a:lvl1pPr>
            <a:lvl2pPr lvl="1" rtl="0">
              <a:spcBef>
                <a:spcPts val="0"/>
              </a:spcBef>
              <a:spcAft>
                <a:spcPts val="0"/>
              </a:spcAft>
              <a:buNone/>
              <a:defRPr sz="3000" b="1">
                <a:latin typeface="Oswald"/>
                <a:ea typeface="Oswald"/>
                <a:cs typeface="Oswald"/>
                <a:sym typeface="Oswald"/>
              </a:defRPr>
            </a:lvl2pPr>
            <a:lvl3pPr lvl="2" rtl="0">
              <a:spcBef>
                <a:spcPts val="0"/>
              </a:spcBef>
              <a:spcAft>
                <a:spcPts val="0"/>
              </a:spcAft>
              <a:buNone/>
              <a:defRPr sz="3000" b="1">
                <a:latin typeface="Oswald"/>
                <a:ea typeface="Oswald"/>
                <a:cs typeface="Oswald"/>
                <a:sym typeface="Oswald"/>
              </a:defRPr>
            </a:lvl3pPr>
            <a:lvl4pPr lvl="3" rtl="0">
              <a:spcBef>
                <a:spcPts val="0"/>
              </a:spcBef>
              <a:spcAft>
                <a:spcPts val="0"/>
              </a:spcAft>
              <a:buNone/>
              <a:defRPr sz="3000" b="1">
                <a:latin typeface="Oswald"/>
                <a:ea typeface="Oswald"/>
                <a:cs typeface="Oswald"/>
                <a:sym typeface="Oswald"/>
              </a:defRPr>
            </a:lvl4pPr>
            <a:lvl5pPr lvl="4" rtl="0">
              <a:spcBef>
                <a:spcPts val="0"/>
              </a:spcBef>
              <a:spcAft>
                <a:spcPts val="0"/>
              </a:spcAft>
              <a:buNone/>
              <a:defRPr sz="3000" b="1">
                <a:latin typeface="Oswald"/>
                <a:ea typeface="Oswald"/>
                <a:cs typeface="Oswald"/>
                <a:sym typeface="Oswald"/>
              </a:defRPr>
            </a:lvl5pPr>
            <a:lvl6pPr lvl="5" rtl="0">
              <a:spcBef>
                <a:spcPts val="0"/>
              </a:spcBef>
              <a:spcAft>
                <a:spcPts val="0"/>
              </a:spcAft>
              <a:buNone/>
              <a:defRPr sz="3000" b="1">
                <a:latin typeface="Oswald"/>
                <a:ea typeface="Oswald"/>
                <a:cs typeface="Oswald"/>
                <a:sym typeface="Oswald"/>
              </a:defRPr>
            </a:lvl6pPr>
            <a:lvl7pPr lvl="6" rtl="0">
              <a:spcBef>
                <a:spcPts val="0"/>
              </a:spcBef>
              <a:spcAft>
                <a:spcPts val="0"/>
              </a:spcAft>
              <a:buNone/>
              <a:defRPr sz="3000" b="1">
                <a:latin typeface="Oswald"/>
                <a:ea typeface="Oswald"/>
                <a:cs typeface="Oswald"/>
                <a:sym typeface="Oswald"/>
              </a:defRPr>
            </a:lvl7pPr>
            <a:lvl8pPr lvl="7" rtl="0">
              <a:spcBef>
                <a:spcPts val="0"/>
              </a:spcBef>
              <a:spcAft>
                <a:spcPts val="0"/>
              </a:spcAft>
              <a:buNone/>
              <a:defRPr sz="3000" b="1">
                <a:latin typeface="Oswald"/>
                <a:ea typeface="Oswald"/>
                <a:cs typeface="Oswald"/>
                <a:sym typeface="Oswald"/>
              </a:defRPr>
            </a:lvl8pPr>
            <a:lvl9pPr lvl="8" rtl="0">
              <a:spcBef>
                <a:spcPts val="0"/>
              </a:spcBef>
              <a:spcAft>
                <a:spcPts val="0"/>
              </a:spcAft>
              <a:buNone/>
              <a:defRPr sz="3000" b="1">
                <a:latin typeface="Oswald"/>
                <a:ea typeface="Oswald"/>
                <a:cs typeface="Oswald"/>
                <a:sym typeface="Oswald"/>
              </a:defRPr>
            </a:lvl9pPr>
          </a:lstStyle>
          <a:p>
            <a:endParaRPr/>
          </a:p>
        </p:txBody>
      </p:sp>
      <p:sp>
        <p:nvSpPr>
          <p:cNvPr id="59" name="Google Shape;59;p15"/>
          <p:cNvSpPr txBox="1">
            <a:spLocks noGrp="1"/>
          </p:cNvSpPr>
          <p:nvPr>
            <p:ph type="subTitle" idx="2"/>
          </p:nvPr>
        </p:nvSpPr>
        <p:spPr>
          <a:xfrm>
            <a:off x="1247125" y="1791775"/>
            <a:ext cx="3073500" cy="79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right">
  <p:cSld name="CUSTOM_1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53300" y="1687625"/>
            <a:ext cx="4234500" cy="47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a:lvl1pPr>
            <a:lvl2pPr lvl="1" algn="r" rtl="0">
              <a:spcBef>
                <a:spcPts val="0"/>
              </a:spcBef>
              <a:spcAft>
                <a:spcPts val="0"/>
              </a:spcAft>
              <a:buSzPts val="2400"/>
              <a:buNone/>
              <a:defRPr/>
            </a:lvl2pPr>
            <a:lvl3pPr lvl="2" algn="r" rtl="0">
              <a:spcBef>
                <a:spcPts val="0"/>
              </a:spcBef>
              <a:spcAft>
                <a:spcPts val="0"/>
              </a:spcAft>
              <a:buSzPts val="2400"/>
              <a:buNone/>
              <a:defRPr/>
            </a:lvl3pPr>
            <a:lvl4pPr lvl="3" algn="r" rtl="0">
              <a:spcBef>
                <a:spcPts val="0"/>
              </a:spcBef>
              <a:spcAft>
                <a:spcPts val="0"/>
              </a:spcAft>
              <a:buSzPts val="2400"/>
              <a:buNone/>
              <a:defRPr/>
            </a:lvl4pPr>
            <a:lvl5pPr lvl="4" algn="r" rtl="0">
              <a:spcBef>
                <a:spcPts val="0"/>
              </a:spcBef>
              <a:spcAft>
                <a:spcPts val="0"/>
              </a:spcAft>
              <a:buSzPts val="2400"/>
              <a:buNone/>
              <a:defRPr/>
            </a:lvl5pPr>
            <a:lvl6pPr lvl="5" algn="r" rtl="0">
              <a:spcBef>
                <a:spcPts val="0"/>
              </a:spcBef>
              <a:spcAft>
                <a:spcPts val="0"/>
              </a:spcAft>
              <a:buSzPts val="2400"/>
              <a:buNone/>
              <a:defRPr/>
            </a:lvl6pPr>
            <a:lvl7pPr lvl="6" algn="r" rtl="0">
              <a:spcBef>
                <a:spcPts val="0"/>
              </a:spcBef>
              <a:spcAft>
                <a:spcPts val="0"/>
              </a:spcAft>
              <a:buSzPts val="2400"/>
              <a:buNone/>
              <a:defRPr/>
            </a:lvl7pPr>
            <a:lvl8pPr lvl="7" algn="r" rtl="0">
              <a:spcBef>
                <a:spcPts val="0"/>
              </a:spcBef>
              <a:spcAft>
                <a:spcPts val="0"/>
              </a:spcAft>
              <a:buSzPts val="2400"/>
              <a:buNone/>
              <a:defRPr/>
            </a:lvl8pPr>
            <a:lvl9pPr lvl="8" algn="r" rtl="0">
              <a:spcBef>
                <a:spcPts val="0"/>
              </a:spcBef>
              <a:spcAft>
                <a:spcPts val="0"/>
              </a:spcAft>
              <a:buSzPts val="2400"/>
              <a:buNone/>
              <a:defRPr/>
            </a:lvl9pPr>
          </a:lstStyle>
          <a:p>
            <a:endParaRPr/>
          </a:p>
        </p:txBody>
      </p:sp>
      <p:sp>
        <p:nvSpPr>
          <p:cNvPr id="68" name="Google Shape;68;p18"/>
          <p:cNvSpPr txBox="1">
            <a:spLocks noGrp="1"/>
          </p:cNvSpPr>
          <p:nvPr>
            <p:ph type="subTitle" idx="1"/>
          </p:nvPr>
        </p:nvSpPr>
        <p:spPr>
          <a:xfrm>
            <a:off x="3553300" y="2154161"/>
            <a:ext cx="4234500" cy="130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vl1pPr>
            <a:lvl2pPr lvl="1" algn="r" rtl="0">
              <a:spcBef>
                <a:spcPts val="0"/>
              </a:spcBef>
              <a:spcAft>
                <a:spcPts val="0"/>
              </a:spcAft>
              <a:buNone/>
              <a:defRPr sz="1600"/>
            </a:lvl2pPr>
            <a:lvl3pPr lvl="2" algn="r" rtl="0">
              <a:spcBef>
                <a:spcPts val="0"/>
              </a:spcBef>
              <a:spcAft>
                <a:spcPts val="0"/>
              </a:spcAft>
              <a:buNone/>
              <a:defRPr sz="1600"/>
            </a:lvl3pPr>
            <a:lvl4pPr lvl="3" algn="r" rtl="0">
              <a:spcBef>
                <a:spcPts val="0"/>
              </a:spcBef>
              <a:spcAft>
                <a:spcPts val="0"/>
              </a:spcAft>
              <a:buNone/>
              <a:defRPr sz="1600"/>
            </a:lvl4pPr>
            <a:lvl5pPr lvl="4" algn="r" rtl="0">
              <a:spcBef>
                <a:spcPts val="0"/>
              </a:spcBef>
              <a:spcAft>
                <a:spcPts val="0"/>
              </a:spcAft>
              <a:buNone/>
              <a:defRPr sz="1600"/>
            </a:lvl5pPr>
            <a:lvl6pPr lvl="5" algn="r" rtl="0">
              <a:spcBef>
                <a:spcPts val="0"/>
              </a:spcBef>
              <a:spcAft>
                <a:spcPts val="0"/>
              </a:spcAft>
              <a:buNone/>
              <a:defRPr sz="1600"/>
            </a:lvl6pPr>
            <a:lvl7pPr lvl="6" algn="r" rtl="0">
              <a:spcBef>
                <a:spcPts val="0"/>
              </a:spcBef>
              <a:spcAft>
                <a:spcPts val="0"/>
              </a:spcAft>
              <a:buNone/>
              <a:defRPr sz="1600"/>
            </a:lvl7pPr>
            <a:lvl8pPr lvl="7" algn="r" rtl="0">
              <a:spcBef>
                <a:spcPts val="0"/>
              </a:spcBef>
              <a:spcAft>
                <a:spcPts val="0"/>
              </a:spcAft>
              <a:buNone/>
              <a:defRPr sz="1600"/>
            </a:lvl8pPr>
            <a:lvl9pPr lvl="8" algn="r" rtl="0">
              <a:spcBef>
                <a:spcPts val="0"/>
              </a:spcBef>
              <a:spcAft>
                <a:spcPts val="0"/>
              </a:spcAft>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central">
  <p:cSld name="CUSTOM_1_1_1_2">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454750" y="1687625"/>
            <a:ext cx="42345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1" name="Google Shape;71;p19"/>
          <p:cNvSpPr txBox="1">
            <a:spLocks noGrp="1"/>
          </p:cNvSpPr>
          <p:nvPr>
            <p:ph type="subTitle" idx="1"/>
          </p:nvPr>
        </p:nvSpPr>
        <p:spPr>
          <a:xfrm>
            <a:off x="2454750" y="2154161"/>
            <a:ext cx="4234500" cy="130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2">
  <p:cSld name="CUSTOM_2_2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6" name="Google Shape;86;p22"/>
          <p:cNvSpPr txBox="1">
            <a:spLocks noGrp="1"/>
          </p:cNvSpPr>
          <p:nvPr>
            <p:ph type="subTitle" idx="1"/>
          </p:nvPr>
        </p:nvSpPr>
        <p:spPr>
          <a:xfrm>
            <a:off x="991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7" name="Google Shape;87;p22"/>
          <p:cNvSpPr txBox="1">
            <a:spLocks noGrp="1"/>
          </p:cNvSpPr>
          <p:nvPr>
            <p:ph type="subTitle" idx="2"/>
          </p:nvPr>
        </p:nvSpPr>
        <p:spPr>
          <a:xfrm>
            <a:off x="991800"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88" name="Google Shape;88;p22"/>
          <p:cNvSpPr txBox="1">
            <a:spLocks noGrp="1"/>
          </p:cNvSpPr>
          <p:nvPr>
            <p:ph type="subTitle" idx="3"/>
          </p:nvPr>
        </p:nvSpPr>
        <p:spPr>
          <a:xfrm>
            <a:off x="2846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9" name="Google Shape;89;p22"/>
          <p:cNvSpPr txBox="1">
            <a:spLocks noGrp="1"/>
          </p:cNvSpPr>
          <p:nvPr>
            <p:ph type="subTitle" idx="4"/>
          </p:nvPr>
        </p:nvSpPr>
        <p:spPr>
          <a:xfrm>
            <a:off x="2846796"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90" name="Google Shape;90;p22"/>
          <p:cNvSpPr txBox="1">
            <a:spLocks noGrp="1"/>
          </p:cNvSpPr>
          <p:nvPr>
            <p:ph type="subTitle" idx="5"/>
          </p:nvPr>
        </p:nvSpPr>
        <p:spPr>
          <a:xfrm>
            <a:off x="4701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1" name="Google Shape;91;p22"/>
          <p:cNvSpPr txBox="1">
            <a:spLocks noGrp="1"/>
          </p:cNvSpPr>
          <p:nvPr>
            <p:ph type="subTitle" idx="6"/>
          </p:nvPr>
        </p:nvSpPr>
        <p:spPr>
          <a:xfrm>
            <a:off x="4701792"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92" name="Google Shape;92;p22"/>
          <p:cNvSpPr txBox="1">
            <a:spLocks noGrp="1"/>
          </p:cNvSpPr>
          <p:nvPr>
            <p:ph type="subTitle" idx="7"/>
          </p:nvPr>
        </p:nvSpPr>
        <p:spPr>
          <a:xfrm>
            <a:off x="6556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3" name="Google Shape;93;p22"/>
          <p:cNvSpPr txBox="1">
            <a:spLocks noGrp="1"/>
          </p:cNvSpPr>
          <p:nvPr>
            <p:ph type="subTitle" idx="8"/>
          </p:nvPr>
        </p:nvSpPr>
        <p:spPr>
          <a:xfrm>
            <a:off x="6556788"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2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
  <p:cSld name="CUSTOM_2_1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6"/>
          <p:cNvSpPr/>
          <p:nvPr/>
        </p:nvSpPr>
        <p:spPr>
          <a:xfrm>
            <a:off x="712700" y="851875"/>
            <a:ext cx="7718400" cy="974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6"/>
          <p:cNvSpPr/>
          <p:nvPr/>
        </p:nvSpPr>
        <p:spPr>
          <a:xfrm flipH="1">
            <a:off x="2117875" y="548975"/>
            <a:ext cx="4908300" cy="2486100"/>
          </a:xfrm>
          <a:prstGeom prst="snip2DiagRect">
            <a:avLst>
              <a:gd name="adj1" fmla="val 0"/>
              <a:gd name="adj2"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6"/>
          <p:cNvSpPr txBox="1">
            <a:spLocks noGrp="1"/>
          </p:cNvSpPr>
          <p:nvPr>
            <p:ph type="ctrTitle"/>
          </p:nvPr>
        </p:nvSpPr>
        <p:spPr>
          <a:xfrm>
            <a:off x="1623275" y="877975"/>
            <a:ext cx="5897400" cy="92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endParaRPr/>
          </a:p>
        </p:txBody>
      </p:sp>
      <p:sp>
        <p:nvSpPr>
          <p:cNvPr id="116" name="Google Shape;116;p26"/>
          <p:cNvSpPr txBox="1">
            <a:spLocks noGrp="1"/>
          </p:cNvSpPr>
          <p:nvPr>
            <p:ph type="subTitle" idx="1"/>
          </p:nvPr>
        </p:nvSpPr>
        <p:spPr>
          <a:xfrm>
            <a:off x="2667050" y="1899050"/>
            <a:ext cx="3809700" cy="113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6"/>
          <p:cNvSpPr txBox="1"/>
          <p:nvPr/>
        </p:nvSpPr>
        <p:spPr>
          <a:xfrm>
            <a:off x="3058775" y="3770650"/>
            <a:ext cx="3026400" cy="59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1000" b="1">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91800" y="537875"/>
            <a:ext cx="3021000" cy="406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500"/>
              <a:buNone/>
              <a:defRPr sz="4500">
                <a:solidFill>
                  <a:schemeClr val="accent1"/>
                </a:solidFill>
              </a:defRPr>
            </a:lvl1pPr>
            <a:lvl2pPr lvl="1" rtl="0">
              <a:spcBef>
                <a:spcPts val="0"/>
              </a:spcBef>
              <a:spcAft>
                <a:spcPts val="0"/>
              </a:spcAft>
              <a:buClr>
                <a:schemeClr val="accent1"/>
              </a:buClr>
              <a:buSzPts val="4500"/>
              <a:buNone/>
              <a:defRPr sz="4500">
                <a:solidFill>
                  <a:schemeClr val="accent1"/>
                </a:solidFill>
              </a:defRPr>
            </a:lvl2pPr>
            <a:lvl3pPr lvl="2" rtl="0">
              <a:spcBef>
                <a:spcPts val="0"/>
              </a:spcBef>
              <a:spcAft>
                <a:spcPts val="0"/>
              </a:spcAft>
              <a:buClr>
                <a:schemeClr val="accent1"/>
              </a:buClr>
              <a:buSzPts val="4500"/>
              <a:buNone/>
              <a:defRPr sz="4500">
                <a:solidFill>
                  <a:schemeClr val="accent1"/>
                </a:solidFill>
              </a:defRPr>
            </a:lvl3pPr>
            <a:lvl4pPr lvl="3" rtl="0">
              <a:spcBef>
                <a:spcPts val="0"/>
              </a:spcBef>
              <a:spcAft>
                <a:spcPts val="0"/>
              </a:spcAft>
              <a:buClr>
                <a:schemeClr val="accent1"/>
              </a:buClr>
              <a:buSzPts val="4500"/>
              <a:buNone/>
              <a:defRPr sz="4500">
                <a:solidFill>
                  <a:schemeClr val="accent1"/>
                </a:solidFill>
              </a:defRPr>
            </a:lvl4pPr>
            <a:lvl5pPr lvl="4" rtl="0">
              <a:spcBef>
                <a:spcPts val="0"/>
              </a:spcBef>
              <a:spcAft>
                <a:spcPts val="0"/>
              </a:spcAft>
              <a:buClr>
                <a:schemeClr val="accent1"/>
              </a:buClr>
              <a:buSzPts val="4500"/>
              <a:buNone/>
              <a:defRPr sz="4500">
                <a:solidFill>
                  <a:schemeClr val="accent1"/>
                </a:solidFill>
              </a:defRPr>
            </a:lvl5pPr>
            <a:lvl6pPr lvl="5" rtl="0">
              <a:spcBef>
                <a:spcPts val="0"/>
              </a:spcBef>
              <a:spcAft>
                <a:spcPts val="0"/>
              </a:spcAft>
              <a:buClr>
                <a:schemeClr val="accent1"/>
              </a:buClr>
              <a:buSzPts val="4500"/>
              <a:buNone/>
              <a:defRPr sz="4500">
                <a:solidFill>
                  <a:schemeClr val="accent1"/>
                </a:solidFill>
              </a:defRPr>
            </a:lvl6pPr>
            <a:lvl7pPr lvl="6" rtl="0">
              <a:spcBef>
                <a:spcPts val="0"/>
              </a:spcBef>
              <a:spcAft>
                <a:spcPts val="0"/>
              </a:spcAft>
              <a:buClr>
                <a:schemeClr val="accent1"/>
              </a:buClr>
              <a:buSzPts val="4500"/>
              <a:buNone/>
              <a:defRPr sz="4500">
                <a:solidFill>
                  <a:schemeClr val="accent1"/>
                </a:solidFill>
              </a:defRPr>
            </a:lvl7pPr>
            <a:lvl8pPr lvl="7" rtl="0">
              <a:spcBef>
                <a:spcPts val="0"/>
              </a:spcBef>
              <a:spcAft>
                <a:spcPts val="0"/>
              </a:spcAft>
              <a:buClr>
                <a:schemeClr val="accent1"/>
              </a:buClr>
              <a:buSzPts val="4500"/>
              <a:buNone/>
              <a:defRPr sz="4500">
                <a:solidFill>
                  <a:schemeClr val="accent1"/>
                </a:solidFill>
              </a:defRPr>
            </a:lvl8pPr>
            <a:lvl9pPr lvl="8" rtl="0">
              <a:spcBef>
                <a:spcPts val="0"/>
              </a:spcBef>
              <a:spcAft>
                <a:spcPts val="0"/>
              </a:spcAft>
              <a:buClr>
                <a:schemeClr val="accent1"/>
              </a:buClr>
              <a:buSzPts val="4500"/>
              <a:buNone/>
              <a:defRPr sz="45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 name="Google Shape;17;p4"/>
          <p:cNvSpPr txBox="1">
            <a:spLocks noGrp="1"/>
          </p:cNvSpPr>
          <p:nvPr>
            <p:ph type="body" idx="1"/>
          </p:nvPr>
        </p:nvSpPr>
        <p:spPr>
          <a:xfrm>
            <a:off x="991800" y="1622325"/>
            <a:ext cx="7160400" cy="2983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91800" y="1426225"/>
            <a:ext cx="35802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991800" y="1363650"/>
            <a:ext cx="7160400" cy="241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991800" y="1233175"/>
            <a:ext cx="3580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991800" y="2803075"/>
            <a:ext cx="3580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572000" y="724075"/>
            <a:ext cx="35802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991800" y="4230575"/>
            <a:ext cx="5318700" cy="375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991800" y="1813550"/>
            <a:ext cx="7160400" cy="112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9000"/>
              <a:buNone/>
              <a:defRPr sz="9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991800" y="3152225"/>
            <a:ext cx="7160400" cy="1300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1800" y="530175"/>
            <a:ext cx="7160400" cy="487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991800" y="1340600"/>
            <a:ext cx="7160400" cy="3272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5" r:id="rId14"/>
    <p:sldLayoutId id="2147483668"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ctrTitle"/>
          </p:nvPr>
        </p:nvSpPr>
        <p:spPr>
          <a:xfrm>
            <a:off x="0" y="0"/>
            <a:ext cx="9032488" cy="2097024"/>
          </a:xfrm>
          <a:prstGeom prst="rect">
            <a:avLst/>
          </a:prstGeom>
        </p:spPr>
        <p:txBody>
          <a:bodyPr spcFirstLastPara="1" wrap="square" lIns="91425" tIns="91425" rIns="91425" bIns="91425" anchor="b" anchorCtr="0">
            <a:noAutofit/>
          </a:bodyPr>
          <a:lstStyle/>
          <a:p>
            <a:pPr marL="357663" marR="3810" indent="-348615">
              <a:lnSpc>
                <a:spcPct val="58333"/>
              </a:lnSpc>
              <a:spcBef>
                <a:spcPts val="101"/>
              </a:spcBef>
            </a:pP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r>
              <a:rPr lang="en-US" sz="1600" b="1" dirty="0" err="1">
                <a:solidFill>
                  <a:schemeClr val="tx1"/>
                </a:solidFill>
                <a:latin typeface="Times New Roman"/>
                <a:ea typeface="Times New Roman"/>
                <a:cs typeface="Times New Roman"/>
                <a:sym typeface="Times New Roman"/>
              </a:rPr>
              <a:t>Bapuji</a:t>
            </a:r>
            <a:r>
              <a:rPr lang="en-US" sz="1600" b="1" dirty="0">
                <a:solidFill>
                  <a:schemeClr val="tx1"/>
                </a:solidFill>
                <a:latin typeface="Times New Roman"/>
                <a:ea typeface="Times New Roman"/>
                <a:cs typeface="Times New Roman"/>
                <a:sym typeface="Times New Roman"/>
              </a:rPr>
              <a:t> Education Association</a:t>
            </a: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r>
              <a:rPr lang="en-US" sz="1600" b="1" dirty="0">
                <a:solidFill>
                  <a:schemeClr val="tx1"/>
                </a:solidFill>
                <a:latin typeface="Times New Roman"/>
                <a:ea typeface="Times New Roman"/>
                <a:cs typeface="Times New Roman"/>
                <a:sym typeface="Times New Roman"/>
              </a:rPr>
              <a:t>BAPUJI INSTITUTE OF ENGINEERING AND TECHNOLOGY</a:t>
            </a: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r>
              <a:rPr lang="en-US" sz="1600" b="1" dirty="0">
                <a:solidFill>
                  <a:schemeClr val="tx1"/>
                </a:solidFill>
                <a:latin typeface="Times New Roman"/>
                <a:ea typeface="Times New Roman"/>
                <a:cs typeface="Times New Roman"/>
                <a:sym typeface="Times New Roman"/>
              </a:rPr>
              <a:t>DAVANGERE,KARNATAKA- 577004</a:t>
            </a: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r>
              <a:rPr lang="en-US" sz="1600" b="1" dirty="0">
                <a:solidFill>
                  <a:schemeClr val="tx1"/>
                </a:solidFill>
                <a:latin typeface="Times New Roman"/>
                <a:ea typeface="Times New Roman"/>
                <a:cs typeface="Times New Roman"/>
                <a:sym typeface="Times New Roman"/>
              </a:rPr>
              <a:t>DEPARTMENT OF</a:t>
            </a: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r>
              <a:rPr lang="en-US" sz="1600" b="1" dirty="0">
                <a:solidFill>
                  <a:schemeClr val="tx1"/>
                </a:solidFill>
                <a:latin typeface="Times New Roman"/>
                <a:ea typeface="Times New Roman"/>
                <a:cs typeface="Times New Roman"/>
                <a:sym typeface="Times New Roman"/>
              </a:rPr>
              <a:t>COMPUTER SCIENCE AND ENGINEERING </a:t>
            </a: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br>
              <a:rPr lang="en-US" sz="1600" b="1" dirty="0">
                <a:solidFill>
                  <a:schemeClr val="tx1"/>
                </a:solidFill>
                <a:latin typeface="Times New Roman"/>
                <a:ea typeface="Times New Roman"/>
                <a:cs typeface="Times New Roman"/>
                <a:sym typeface="Times New Roman"/>
              </a:rPr>
            </a:br>
            <a:endParaRPr sz="1600" dirty="0"/>
          </a:p>
        </p:txBody>
      </p:sp>
      <p:sp>
        <p:nvSpPr>
          <p:cNvPr id="127" name="Google Shape;127;p29"/>
          <p:cNvSpPr txBox="1">
            <a:spLocks noGrp="1"/>
          </p:cNvSpPr>
          <p:nvPr>
            <p:ph type="subTitle" idx="1"/>
          </p:nvPr>
        </p:nvSpPr>
        <p:spPr>
          <a:xfrm>
            <a:off x="0" y="2668859"/>
            <a:ext cx="9032488" cy="24746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DBMS MINI PROJECT</a:t>
            </a:r>
            <a:r>
              <a:rPr lang="en-IN" sz="2000"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r>
              <a:rPr lang="en-IN" sz="2000" dirty="0">
                <a:solidFill>
                  <a:srgbClr val="00B0F0"/>
                </a:solidFill>
                <a:latin typeface="Times New Roman" panose="02020603050405020304" pitchFamily="18" charset="0"/>
                <a:cs typeface="Times New Roman" panose="02020603050405020304" pitchFamily="18" charset="0"/>
              </a:rPr>
              <a:t>“ HOSPITAL BED SLOT BOOKING SYSTEM ”</a:t>
            </a:r>
            <a:endParaRPr lang="en-IN" dirty="0">
              <a:solidFill>
                <a:srgbClr val="00B0F0"/>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IN" dirty="0"/>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TEAM MISSION</a:t>
            </a:r>
          </a:p>
          <a:p>
            <a:pPr marL="0" lvl="0" indent="0" algn="ctr" rtl="0">
              <a:spcBef>
                <a:spcPts val="0"/>
              </a:spcBef>
              <a:spcAft>
                <a:spcPts val="0"/>
              </a:spcAft>
              <a:buNone/>
            </a:pPr>
            <a:endParaRPr lang="en-IN"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 TEAM MEMBERS                                                                                                     PROJECT GUIDE:</a:t>
            </a:r>
          </a:p>
          <a:p>
            <a:pPr marL="0" lvl="0" indent="0" algn="ctr" rtl="0">
              <a:spcBef>
                <a:spcPts val="0"/>
              </a:spcBef>
              <a:spcAft>
                <a:spcPts val="0"/>
              </a:spcAft>
              <a:buNone/>
            </a:pPr>
            <a:r>
              <a:rPr lang="en-IN" sz="1400" dirty="0" err="1">
                <a:latin typeface="Times New Roman" panose="02020603050405020304" pitchFamily="18" charset="0"/>
                <a:cs typeface="Times New Roman" panose="02020603050405020304" pitchFamily="18" charset="0"/>
              </a:rPr>
              <a:t>Anushree</a:t>
            </a:r>
            <a:r>
              <a:rPr lang="en-IN" sz="1400" dirty="0">
                <a:latin typeface="Times New Roman" panose="02020603050405020304" pitchFamily="18" charset="0"/>
                <a:cs typeface="Times New Roman" panose="02020603050405020304" pitchFamily="18" charset="0"/>
              </a:rPr>
              <a:t> B </a:t>
            </a:r>
            <a:r>
              <a:rPr lang="en-IN" sz="1400" dirty="0" err="1">
                <a:latin typeface="Times New Roman" panose="02020603050405020304" pitchFamily="18" charset="0"/>
                <a:cs typeface="Times New Roman" panose="02020603050405020304" pitchFamily="18" charset="0"/>
              </a:rPr>
              <a:t>kupasthu</a:t>
            </a:r>
            <a:r>
              <a:rPr lang="en-IN" sz="1400" dirty="0">
                <a:latin typeface="Times New Roman" panose="02020603050405020304" pitchFamily="18" charset="0"/>
                <a:cs typeface="Times New Roman" panose="02020603050405020304" pitchFamily="18" charset="0"/>
              </a:rPr>
              <a:t>(4BD21CS20),Champa B G(4BD21CS029),</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Dr.GURURAJ</a:t>
            </a:r>
            <a:r>
              <a:rPr lang="en-IN" dirty="0">
                <a:latin typeface="Times New Roman" panose="02020603050405020304" pitchFamily="18" charset="0"/>
                <a:cs typeface="Times New Roman" panose="02020603050405020304" pitchFamily="18" charset="0"/>
              </a:rPr>
              <a:t> T</a:t>
            </a:r>
          </a:p>
          <a:p>
            <a:pPr marL="0" lvl="0" indent="0" algn="ctr" rtl="0">
              <a:spcBef>
                <a:spcPts val="0"/>
              </a:spcBef>
              <a:spcAft>
                <a:spcPts val="0"/>
              </a:spcAft>
              <a:buNone/>
            </a:pPr>
            <a:r>
              <a:rPr lang="en-IN" sz="1400" dirty="0">
                <a:latin typeface="Times New Roman" panose="02020603050405020304" pitchFamily="18" charset="0"/>
                <a:cs typeface="Times New Roman" panose="02020603050405020304" pitchFamily="18" charset="0"/>
              </a:rPr>
              <a:t>Deeksha G(4BD21CS035) ,Komal P J(4BD21CS062)                                                                        associative </a:t>
            </a:r>
            <a:r>
              <a:rPr lang="en-IN" sz="1400" dirty="0" err="1">
                <a:latin typeface="Times New Roman" panose="02020603050405020304" pitchFamily="18" charset="0"/>
                <a:cs typeface="Times New Roman" panose="02020603050405020304" pitchFamily="18" charset="0"/>
              </a:rPr>
              <a:t>proffesor</a:t>
            </a:r>
            <a:r>
              <a:rPr lang="en-IN" sz="1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2" name="Google Shape;91;p13">
            <a:extLst>
              <a:ext uri="{FF2B5EF4-FFF2-40B4-BE49-F238E27FC236}">
                <a16:creationId xmlns:a16="http://schemas.microsoft.com/office/drawing/2014/main" id="{279719BE-1B1C-F486-1AF7-9E25DAE974B8}"/>
              </a:ext>
            </a:extLst>
          </p:cNvPr>
          <p:cNvSpPr/>
          <p:nvPr/>
        </p:nvSpPr>
        <p:spPr>
          <a:xfrm>
            <a:off x="3798795" y="1292352"/>
            <a:ext cx="1675413" cy="10728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991800" y="52039"/>
            <a:ext cx="7160400" cy="6765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ER Diagram And description :</a:t>
            </a:r>
            <a:endParaRPr dirty="0"/>
          </a:p>
        </p:txBody>
      </p:sp>
      <p:sp>
        <p:nvSpPr>
          <p:cNvPr id="2" name="Google Shape;158;p32">
            <a:extLst>
              <a:ext uri="{FF2B5EF4-FFF2-40B4-BE49-F238E27FC236}">
                <a16:creationId xmlns:a16="http://schemas.microsoft.com/office/drawing/2014/main" id="{80F716A6-2791-8F71-68FD-1E71AAFBF7F8}"/>
              </a:ext>
            </a:extLst>
          </p:cNvPr>
          <p:cNvSpPr txBox="1">
            <a:spLocks/>
          </p:cNvSpPr>
          <p:nvPr/>
        </p:nvSpPr>
        <p:spPr>
          <a:xfrm>
            <a:off x="1498500" y="1057050"/>
            <a:ext cx="3073500" cy="84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IN"/>
              <a:t>NEW SECTION</a:t>
            </a:r>
          </a:p>
        </p:txBody>
      </p:sp>
      <p:sp>
        <p:nvSpPr>
          <p:cNvPr id="4" name="Text Placeholder 3">
            <a:extLst>
              <a:ext uri="{FF2B5EF4-FFF2-40B4-BE49-F238E27FC236}">
                <a16:creationId xmlns:a16="http://schemas.microsoft.com/office/drawing/2014/main" id="{E902A719-FD25-1182-606A-6A46FD310570}"/>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94757D25-41C0-BE32-F6F6-6CD7651645C9}"/>
              </a:ext>
            </a:extLst>
          </p:cNvPr>
          <p:cNvPicPr/>
          <p:nvPr/>
        </p:nvPicPr>
        <p:blipFill>
          <a:blip r:embed="rId3"/>
          <a:stretch>
            <a:fillRect/>
          </a:stretch>
        </p:blipFill>
        <p:spPr>
          <a:xfrm>
            <a:off x="721112" y="728546"/>
            <a:ext cx="8422888" cy="44149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SCHEMA DIAGRAM :</a:t>
            </a:r>
            <a:endParaRPr dirty="0"/>
          </a:p>
        </p:txBody>
      </p:sp>
      <p:pic>
        <p:nvPicPr>
          <p:cNvPr id="5" name="Picture 4">
            <a:extLst>
              <a:ext uri="{FF2B5EF4-FFF2-40B4-BE49-F238E27FC236}">
                <a16:creationId xmlns:a16="http://schemas.microsoft.com/office/drawing/2014/main" id="{76078C28-F546-A32E-E85E-D052D3003FFA}"/>
              </a:ext>
            </a:extLst>
          </p:cNvPr>
          <p:cNvPicPr/>
          <p:nvPr/>
        </p:nvPicPr>
        <p:blipFill>
          <a:blip r:embed="rId3"/>
          <a:stretch>
            <a:fillRect/>
          </a:stretch>
        </p:blipFill>
        <p:spPr>
          <a:xfrm>
            <a:off x="877229" y="1017575"/>
            <a:ext cx="7456449" cy="36106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991800" y="-364273"/>
            <a:ext cx="7160400" cy="13818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DATABASE DESCRIPTION :</a:t>
            </a:r>
            <a:endParaRPr dirty="0"/>
          </a:p>
        </p:txBody>
      </p:sp>
      <p:pic>
        <p:nvPicPr>
          <p:cNvPr id="4" name="Picture 3">
            <a:extLst>
              <a:ext uri="{FF2B5EF4-FFF2-40B4-BE49-F238E27FC236}">
                <a16:creationId xmlns:a16="http://schemas.microsoft.com/office/drawing/2014/main" id="{51A3D471-0F19-8C3A-FF13-323EC26612D7}"/>
              </a:ext>
            </a:extLst>
          </p:cNvPr>
          <p:cNvPicPr/>
          <p:nvPr/>
        </p:nvPicPr>
        <p:blipFill rotWithShape="1">
          <a:blip r:embed="rId3"/>
          <a:srcRect r="21598"/>
          <a:stretch/>
        </p:blipFill>
        <p:spPr>
          <a:xfrm>
            <a:off x="802889" y="609600"/>
            <a:ext cx="4482789" cy="3940097"/>
          </a:xfrm>
          <a:prstGeom prst="rect">
            <a:avLst/>
          </a:prstGeom>
        </p:spPr>
      </p:pic>
      <p:sp>
        <p:nvSpPr>
          <p:cNvPr id="6" name="TextBox 5">
            <a:extLst>
              <a:ext uri="{FF2B5EF4-FFF2-40B4-BE49-F238E27FC236}">
                <a16:creationId xmlns:a16="http://schemas.microsoft.com/office/drawing/2014/main" id="{08D7F8C8-8FBC-157A-2663-FA2F478E322E}"/>
              </a:ext>
            </a:extLst>
          </p:cNvPr>
          <p:cNvSpPr txBox="1"/>
          <p:nvPr/>
        </p:nvSpPr>
        <p:spPr>
          <a:xfrm>
            <a:off x="1048215" y="4549697"/>
            <a:ext cx="8006575" cy="312201"/>
          </a:xfrm>
          <a:prstGeom prst="rect">
            <a:avLst/>
          </a:prstGeom>
          <a:noFill/>
        </p:spPr>
        <p:txBody>
          <a:bodyPr wrap="square">
            <a:spAutoFit/>
          </a:bodyPr>
          <a:lstStyle/>
          <a:p>
            <a:pPr marL="279400" marR="755650" indent="-6350" algn="l">
              <a:lnSpc>
                <a:spcPct val="110000"/>
              </a:lnSpc>
              <a:spcAft>
                <a:spcPts val="510"/>
              </a:spcAft>
            </a:pPr>
            <a:r>
              <a:rPr lang="en-IN" b="1" kern="100" dirty="0">
                <a:latin typeface="Times New Roman" panose="02020603050405020304" pitchFamily="18" charset="0"/>
                <a:ea typeface="Times New Roman" panose="02020603050405020304" pitchFamily="18" charset="0"/>
              </a:rPr>
              <a:t>1.</a:t>
            </a:r>
            <a:r>
              <a:rPr lang="en-IN" sz="1400" b="1" kern="100" dirty="0">
                <a:solidFill>
                  <a:srgbClr val="000000"/>
                </a:solidFill>
                <a:effectLst/>
                <a:latin typeface="Times New Roman" panose="02020603050405020304" pitchFamily="18" charset="0"/>
                <a:ea typeface="Times New Roman" panose="02020603050405020304" pitchFamily="18" charset="0"/>
              </a:rPr>
              <a:t>description of booking patients                                                  2. Hospital user table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9318D557-BC65-ED8C-6CCC-E2A44EDCC518}"/>
              </a:ext>
            </a:extLst>
          </p:cNvPr>
          <p:cNvPicPr/>
          <p:nvPr/>
        </p:nvPicPr>
        <p:blipFill>
          <a:blip r:embed="rId4"/>
          <a:stretch>
            <a:fillRect/>
          </a:stretch>
        </p:blipFill>
        <p:spPr>
          <a:xfrm>
            <a:off x="5553308" y="609599"/>
            <a:ext cx="3642731" cy="39400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E2D6-4F1E-5B86-8811-7F07C95BF7C8}"/>
              </a:ext>
            </a:extLst>
          </p:cNvPr>
          <p:cNvSpPr>
            <a:spLocks noGrp="1"/>
          </p:cNvSpPr>
          <p:nvPr>
            <p:ph type="title"/>
          </p:nvPr>
        </p:nvSpPr>
        <p:spPr>
          <a:xfrm>
            <a:off x="991800" y="4497659"/>
            <a:ext cx="7839966" cy="535258"/>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3. user table                                                    4.</a:t>
            </a:r>
            <a:r>
              <a:rPr lang="en-IN" sz="1800" b="1" dirty="0">
                <a:solidFill>
                  <a:srgbClr val="000000"/>
                </a:solidFill>
                <a:effectLst/>
                <a:latin typeface="Times New Roman" panose="02020603050405020304" pitchFamily="18" charset="0"/>
                <a:ea typeface="Times New Roman" panose="02020603050405020304" pitchFamily="18" charset="0"/>
              </a:rPr>
              <a:t>hospital user table </a:t>
            </a:r>
            <a:endParaRPr lang="en-IN" dirty="0"/>
          </a:p>
        </p:txBody>
      </p:sp>
      <p:pic>
        <p:nvPicPr>
          <p:cNvPr id="3" name="Picture 2">
            <a:extLst>
              <a:ext uri="{FF2B5EF4-FFF2-40B4-BE49-F238E27FC236}">
                <a16:creationId xmlns:a16="http://schemas.microsoft.com/office/drawing/2014/main" id="{5F36C955-159D-CB85-70DE-C096ABF3068B}"/>
              </a:ext>
            </a:extLst>
          </p:cNvPr>
          <p:cNvPicPr/>
          <p:nvPr/>
        </p:nvPicPr>
        <p:blipFill rotWithShape="1">
          <a:blip r:embed="rId2"/>
          <a:srcRect r="29224"/>
          <a:stretch/>
        </p:blipFill>
        <p:spPr>
          <a:xfrm>
            <a:off x="869796" y="110583"/>
            <a:ext cx="4237464" cy="4248838"/>
          </a:xfrm>
          <a:prstGeom prst="rect">
            <a:avLst/>
          </a:prstGeom>
        </p:spPr>
      </p:pic>
      <p:pic>
        <p:nvPicPr>
          <p:cNvPr id="4" name="Picture 3">
            <a:extLst>
              <a:ext uri="{FF2B5EF4-FFF2-40B4-BE49-F238E27FC236}">
                <a16:creationId xmlns:a16="http://schemas.microsoft.com/office/drawing/2014/main" id="{2EC978CC-34B6-68D8-B505-7EF1D1DB9C52}"/>
              </a:ext>
            </a:extLst>
          </p:cNvPr>
          <p:cNvPicPr/>
          <p:nvPr/>
        </p:nvPicPr>
        <p:blipFill rotWithShape="1">
          <a:blip r:embed="rId3"/>
          <a:srcRect r="13509"/>
          <a:stretch/>
        </p:blipFill>
        <p:spPr>
          <a:xfrm>
            <a:off x="5196468" y="110583"/>
            <a:ext cx="3880625" cy="4253261"/>
          </a:xfrm>
          <a:prstGeom prst="rect">
            <a:avLst/>
          </a:prstGeom>
        </p:spPr>
      </p:pic>
    </p:spTree>
    <p:extLst>
      <p:ext uri="{BB962C8B-B14F-4D97-AF65-F5344CB8AC3E}">
        <p14:creationId xmlns:p14="http://schemas.microsoft.com/office/powerpoint/2010/main" val="398024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7C30-8E5A-B1C1-CB08-096180533BCF}"/>
              </a:ext>
            </a:extLst>
          </p:cNvPr>
          <p:cNvSpPr>
            <a:spLocks noGrp="1"/>
          </p:cNvSpPr>
          <p:nvPr>
            <p:ph type="title"/>
          </p:nvPr>
        </p:nvSpPr>
        <p:spPr>
          <a:xfrm>
            <a:off x="991800" y="1"/>
            <a:ext cx="7160400" cy="500704"/>
          </a:xfrm>
        </p:spPr>
        <p:txBody>
          <a:bodyPr/>
          <a:lstStyle/>
          <a:p>
            <a:r>
              <a:rPr lang="en-IN" dirty="0"/>
              <a:t>SNAPSHOTS:</a:t>
            </a:r>
          </a:p>
        </p:txBody>
      </p:sp>
      <p:pic>
        <p:nvPicPr>
          <p:cNvPr id="3" name="Picture 2">
            <a:extLst>
              <a:ext uri="{FF2B5EF4-FFF2-40B4-BE49-F238E27FC236}">
                <a16:creationId xmlns:a16="http://schemas.microsoft.com/office/drawing/2014/main" id="{779F3A63-57EC-7D15-2F48-9DBE6128A47F}"/>
              </a:ext>
            </a:extLst>
          </p:cNvPr>
          <p:cNvPicPr/>
          <p:nvPr/>
        </p:nvPicPr>
        <p:blipFill>
          <a:blip r:embed="rId2"/>
          <a:stretch>
            <a:fillRect/>
          </a:stretch>
        </p:blipFill>
        <p:spPr>
          <a:xfrm>
            <a:off x="917457" y="564995"/>
            <a:ext cx="7996083" cy="4077801"/>
          </a:xfrm>
          <a:prstGeom prst="rect">
            <a:avLst/>
          </a:prstGeom>
        </p:spPr>
      </p:pic>
      <p:sp>
        <p:nvSpPr>
          <p:cNvPr id="5" name="TextBox 4">
            <a:extLst>
              <a:ext uri="{FF2B5EF4-FFF2-40B4-BE49-F238E27FC236}">
                <a16:creationId xmlns:a16="http://schemas.microsoft.com/office/drawing/2014/main" id="{C5D10B25-2851-2037-B1BF-69F37BE16D16}"/>
              </a:ext>
            </a:extLst>
          </p:cNvPr>
          <p:cNvSpPr txBox="1"/>
          <p:nvPr/>
        </p:nvSpPr>
        <p:spPr>
          <a:xfrm>
            <a:off x="4018156" y="4759692"/>
            <a:ext cx="4572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Hospital Login Page</a:t>
            </a:r>
            <a:endParaRPr lang="en-IN" sz="1800" b="1" dirty="0"/>
          </a:p>
        </p:txBody>
      </p:sp>
    </p:spTree>
    <p:extLst>
      <p:ext uri="{BB962C8B-B14F-4D97-AF65-F5344CB8AC3E}">
        <p14:creationId xmlns:p14="http://schemas.microsoft.com/office/powerpoint/2010/main" val="191232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5F65-9291-C688-608F-359B2CF85A6E}"/>
              </a:ext>
            </a:extLst>
          </p:cNvPr>
          <p:cNvSpPr>
            <a:spLocks noGrp="1"/>
          </p:cNvSpPr>
          <p:nvPr>
            <p:ph type="title"/>
          </p:nvPr>
        </p:nvSpPr>
        <p:spPr>
          <a:xfrm>
            <a:off x="1043839" y="4772722"/>
            <a:ext cx="7160400" cy="266726"/>
          </a:xfrm>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Hospital user page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3873579D-78ED-829B-1800-779FEFB3EF22}"/>
              </a:ext>
            </a:extLst>
          </p:cNvPr>
          <p:cNvPicPr/>
          <p:nvPr/>
        </p:nvPicPr>
        <p:blipFill>
          <a:blip r:embed="rId2"/>
          <a:stretch>
            <a:fillRect/>
          </a:stretch>
        </p:blipFill>
        <p:spPr>
          <a:xfrm>
            <a:off x="840058" y="0"/>
            <a:ext cx="8199864" cy="4559748"/>
          </a:xfrm>
          <a:prstGeom prst="rect">
            <a:avLst/>
          </a:prstGeom>
        </p:spPr>
      </p:pic>
    </p:spTree>
    <p:extLst>
      <p:ext uri="{BB962C8B-B14F-4D97-AF65-F5344CB8AC3E}">
        <p14:creationId xmlns:p14="http://schemas.microsoft.com/office/powerpoint/2010/main" val="421917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93E-E0B3-4D6A-572B-0B5A32A5C487}"/>
              </a:ext>
            </a:extLst>
          </p:cNvPr>
          <p:cNvSpPr>
            <a:spLocks noGrp="1"/>
          </p:cNvSpPr>
          <p:nvPr>
            <p:ph type="title"/>
          </p:nvPr>
        </p:nvSpPr>
        <p:spPr>
          <a:xfrm>
            <a:off x="1058708" y="4148773"/>
            <a:ext cx="7160400" cy="742895"/>
          </a:xfrm>
        </p:spPr>
        <p:txBody>
          <a:bodyPr/>
          <a:lstStyle/>
          <a:p>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User Login Page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B9B51EDC-BD49-CEA1-AA53-4F30BDD1A596}"/>
              </a:ext>
            </a:extLst>
          </p:cNvPr>
          <p:cNvPicPr/>
          <p:nvPr/>
        </p:nvPicPr>
        <p:blipFill>
          <a:blip r:embed="rId2"/>
          <a:stretch>
            <a:fillRect/>
          </a:stretch>
        </p:blipFill>
        <p:spPr>
          <a:xfrm>
            <a:off x="832625" y="0"/>
            <a:ext cx="8103220" cy="4148773"/>
          </a:xfrm>
          <a:prstGeom prst="rect">
            <a:avLst/>
          </a:prstGeom>
        </p:spPr>
      </p:pic>
    </p:spTree>
    <p:extLst>
      <p:ext uri="{BB962C8B-B14F-4D97-AF65-F5344CB8AC3E}">
        <p14:creationId xmlns:p14="http://schemas.microsoft.com/office/powerpoint/2010/main" val="315675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D20F-DCDE-C34F-14BA-599C46B10716}"/>
              </a:ext>
            </a:extLst>
          </p:cNvPr>
          <p:cNvSpPr>
            <a:spLocks noGrp="1"/>
          </p:cNvSpPr>
          <p:nvPr>
            <p:ph type="title"/>
          </p:nvPr>
        </p:nvSpPr>
        <p:spPr>
          <a:xfrm>
            <a:off x="1177654" y="4537446"/>
            <a:ext cx="7160400" cy="47970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User Login Page                                                     book bed slot  </a:t>
            </a:r>
            <a:endParaRPr lang="en-IN" dirty="0"/>
          </a:p>
        </p:txBody>
      </p:sp>
      <p:pic>
        <p:nvPicPr>
          <p:cNvPr id="3" name="Picture 2">
            <a:extLst>
              <a:ext uri="{FF2B5EF4-FFF2-40B4-BE49-F238E27FC236}">
                <a16:creationId xmlns:a16="http://schemas.microsoft.com/office/drawing/2014/main" id="{6A215579-6621-43EB-EE0C-2B3A2D7E8083}"/>
              </a:ext>
            </a:extLst>
          </p:cNvPr>
          <p:cNvPicPr/>
          <p:nvPr/>
        </p:nvPicPr>
        <p:blipFill>
          <a:blip r:embed="rId2"/>
          <a:stretch>
            <a:fillRect/>
          </a:stretch>
        </p:blipFill>
        <p:spPr>
          <a:xfrm>
            <a:off x="818430" y="126354"/>
            <a:ext cx="3872516" cy="4157355"/>
          </a:xfrm>
          <a:prstGeom prst="rect">
            <a:avLst/>
          </a:prstGeom>
        </p:spPr>
      </p:pic>
      <p:pic>
        <p:nvPicPr>
          <p:cNvPr id="4" name="Picture 3">
            <a:extLst>
              <a:ext uri="{FF2B5EF4-FFF2-40B4-BE49-F238E27FC236}">
                <a16:creationId xmlns:a16="http://schemas.microsoft.com/office/drawing/2014/main" id="{E2E5D5F9-BCCB-7B1B-88B9-D11A91EA49EF}"/>
              </a:ext>
            </a:extLst>
          </p:cNvPr>
          <p:cNvPicPr/>
          <p:nvPr/>
        </p:nvPicPr>
        <p:blipFill>
          <a:blip r:embed="rId3"/>
          <a:stretch>
            <a:fillRect/>
          </a:stretch>
        </p:blipFill>
        <p:spPr>
          <a:xfrm>
            <a:off x="4921406" y="126354"/>
            <a:ext cx="4148254" cy="4157355"/>
          </a:xfrm>
          <a:prstGeom prst="rect">
            <a:avLst/>
          </a:prstGeom>
        </p:spPr>
      </p:pic>
    </p:spTree>
    <p:extLst>
      <p:ext uri="{BB962C8B-B14F-4D97-AF65-F5344CB8AC3E}">
        <p14:creationId xmlns:p14="http://schemas.microsoft.com/office/powerpoint/2010/main" val="339601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432B-FB03-22E4-3513-1B915ABBBCDA}"/>
              </a:ext>
            </a:extLst>
          </p:cNvPr>
          <p:cNvSpPr>
            <a:spLocks noGrp="1"/>
          </p:cNvSpPr>
          <p:nvPr>
            <p:ph type="title"/>
          </p:nvPr>
        </p:nvSpPr>
        <p:spPr>
          <a:xfrm>
            <a:off x="1066141" y="4381328"/>
            <a:ext cx="7160400" cy="1105072"/>
          </a:xfrm>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                                            Book bed slot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a:p>
        </p:txBody>
      </p:sp>
      <p:pic>
        <p:nvPicPr>
          <p:cNvPr id="3" name="Picture 2">
            <a:extLst>
              <a:ext uri="{FF2B5EF4-FFF2-40B4-BE49-F238E27FC236}">
                <a16:creationId xmlns:a16="http://schemas.microsoft.com/office/drawing/2014/main" id="{16D24277-5FFA-59F8-B208-46F401DCA728}"/>
              </a:ext>
            </a:extLst>
          </p:cNvPr>
          <p:cNvPicPr/>
          <p:nvPr/>
        </p:nvPicPr>
        <p:blipFill>
          <a:blip r:embed="rId2"/>
          <a:stretch>
            <a:fillRect/>
          </a:stretch>
        </p:blipFill>
        <p:spPr>
          <a:xfrm>
            <a:off x="721111" y="104078"/>
            <a:ext cx="8251903" cy="4386146"/>
          </a:xfrm>
          <a:prstGeom prst="rect">
            <a:avLst/>
          </a:prstGeom>
        </p:spPr>
      </p:pic>
    </p:spTree>
    <p:extLst>
      <p:ext uri="{BB962C8B-B14F-4D97-AF65-F5344CB8AC3E}">
        <p14:creationId xmlns:p14="http://schemas.microsoft.com/office/powerpoint/2010/main" val="365017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E729-4FDE-C57F-CE18-D5934DC457BF}"/>
              </a:ext>
            </a:extLst>
          </p:cNvPr>
          <p:cNvSpPr>
            <a:spLocks noGrp="1"/>
          </p:cNvSpPr>
          <p:nvPr>
            <p:ph type="title"/>
          </p:nvPr>
        </p:nvSpPr>
        <p:spPr>
          <a:xfrm>
            <a:off x="939761" y="4663800"/>
            <a:ext cx="7160400" cy="479700"/>
          </a:xfrm>
        </p:spPr>
        <p:txBody>
          <a:bodyPr/>
          <a:lstStyle/>
          <a:p>
            <a:r>
              <a:rPr lang="en-IN" sz="1800" dirty="0">
                <a:solidFill>
                  <a:srgbClr val="000000"/>
                </a:solidFill>
                <a:latin typeface="Times New Roman" panose="02020603050405020304" pitchFamily="18" charset="0"/>
                <a:ea typeface="Times New Roman" panose="02020603050405020304" pitchFamily="18" charset="0"/>
              </a:rPr>
              <a:t>                                                         P</a:t>
            </a:r>
            <a:r>
              <a:rPr lang="en-IN" sz="1800" dirty="0">
                <a:solidFill>
                  <a:srgbClr val="000000"/>
                </a:solidFill>
                <a:effectLst/>
                <a:latin typeface="Times New Roman" panose="02020603050405020304" pitchFamily="18" charset="0"/>
                <a:ea typeface="Times New Roman" panose="02020603050405020304" pitchFamily="18" charset="0"/>
              </a:rPr>
              <a:t>atient details </a:t>
            </a:r>
            <a:endParaRPr lang="en-IN" dirty="0"/>
          </a:p>
        </p:txBody>
      </p:sp>
      <p:pic>
        <p:nvPicPr>
          <p:cNvPr id="3" name="Picture 2">
            <a:extLst>
              <a:ext uri="{FF2B5EF4-FFF2-40B4-BE49-F238E27FC236}">
                <a16:creationId xmlns:a16="http://schemas.microsoft.com/office/drawing/2014/main" id="{BA573908-F8B6-836C-C506-F4F59D7DEC5F}"/>
              </a:ext>
            </a:extLst>
          </p:cNvPr>
          <p:cNvPicPr/>
          <p:nvPr/>
        </p:nvPicPr>
        <p:blipFill>
          <a:blip r:embed="rId2"/>
          <a:stretch>
            <a:fillRect/>
          </a:stretch>
        </p:blipFill>
        <p:spPr>
          <a:xfrm>
            <a:off x="939761" y="179627"/>
            <a:ext cx="8125521" cy="4484173"/>
          </a:xfrm>
          <a:prstGeom prst="rect">
            <a:avLst/>
          </a:prstGeom>
        </p:spPr>
      </p:pic>
    </p:spTree>
    <p:extLst>
      <p:ext uri="{BB962C8B-B14F-4D97-AF65-F5344CB8AC3E}">
        <p14:creationId xmlns:p14="http://schemas.microsoft.com/office/powerpoint/2010/main" val="155699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Title 2">
            <a:extLst>
              <a:ext uri="{FF2B5EF4-FFF2-40B4-BE49-F238E27FC236}">
                <a16:creationId xmlns:a16="http://schemas.microsoft.com/office/drawing/2014/main" id="{D9B76E5E-06A9-E87B-35AE-D97EB13C948E}"/>
              </a:ext>
            </a:extLst>
          </p:cNvPr>
          <p:cNvSpPr>
            <a:spLocks noGrp="1"/>
          </p:cNvSpPr>
          <p:nvPr>
            <p:ph type="ctrTitle"/>
          </p:nvPr>
        </p:nvSpPr>
        <p:spPr>
          <a:xfrm>
            <a:off x="426720" y="2804160"/>
            <a:ext cx="8119871" cy="1109472"/>
          </a:xfrm>
        </p:spPr>
        <p:txBody>
          <a:bodyPr/>
          <a:lstStyle/>
          <a:p>
            <a:r>
              <a:rPr lang="en-IN" sz="3600" dirty="0">
                <a:solidFill>
                  <a:srgbClr val="00B0F0"/>
                </a:solidFill>
                <a:latin typeface="Times New Roman" panose="02020603050405020304" pitchFamily="18" charset="0"/>
                <a:cs typeface="Times New Roman" panose="02020603050405020304" pitchFamily="18" charset="0"/>
              </a:rPr>
              <a:t>“HOSPITAL BED SLOT BOOKING </a:t>
            </a:r>
            <a:br>
              <a:rPr lang="en-IN" sz="3600" dirty="0">
                <a:solidFill>
                  <a:srgbClr val="00B0F0"/>
                </a:solidFill>
                <a:latin typeface="Times New Roman" panose="02020603050405020304" pitchFamily="18" charset="0"/>
                <a:cs typeface="Times New Roman" panose="02020603050405020304" pitchFamily="18" charset="0"/>
              </a:rPr>
            </a:br>
            <a:r>
              <a:rPr lang="en-IN" sz="3600" dirty="0">
                <a:solidFill>
                  <a:srgbClr val="00B0F0"/>
                </a:solidFill>
                <a:latin typeface="Times New Roman" panose="02020603050405020304" pitchFamily="18" charset="0"/>
                <a:cs typeface="Times New Roman" panose="02020603050405020304" pitchFamily="18" charset="0"/>
              </a:rPr>
              <a:t>SYSTEM”</a:t>
            </a:r>
            <a:endParaRPr lang="en-I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p:nvPr/>
        </p:nvSpPr>
        <p:spPr>
          <a:xfrm>
            <a:off x="1992351" y="1374599"/>
            <a:ext cx="4974549" cy="2729049"/>
          </a:xfrm>
          <a:prstGeom prst="snip2DiagRect">
            <a:avLst>
              <a:gd name="adj1" fmla="val 0"/>
              <a:gd name="adj2"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1678000" y="871500"/>
            <a:ext cx="2254500" cy="3400500"/>
          </a:xfrm>
          <a:prstGeom prst="snip2DiagRect">
            <a:avLst>
              <a:gd name="adj1" fmla="val 0"/>
              <a:gd name="adj2"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txBox="1">
            <a:spLocks noGrp="1"/>
          </p:cNvSpPr>
          <p:nvPr>
            <p:ph type="title"/>
          </p:nvPr>
        </p:nvSpPr>
        <p:spPr>
          <a:xfrm>
            <a:off x="1899450" y="334538"/>
            <a:ext cx="4789800" cy="1412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CONCLUSION</a:t>
            </a:r>
            <a:r>
              <a:rPr lang="en" sz="1800" dirty="0">
                <a:solidFill>
                  <a:srgbClr val="000000"/>
                </a:solidFill>
                <a:effectLst/>
                <a:latin typeface="Times New Roman" panose="02020603050405020304" pitchFamily="18" charset="0"/>
                <a:ea typeface="Times New Roman" panose="02020603050405020304" pitchFamily="18" charset="0"/>
              </a:rPr>
              <a:t>:</a:t>
            </a:r>
            <a:endParaRPr/>
          </a:p>
        </p:txBody>
      </p:sp>
      <p:sp>
        <p:nvSpPr>
          <p:cNvPr id="308" name="Google Shape;308;p41"/>
          <p:cNvSpPr txBox="1">
            <a:spLocks noGrp="1"/>
          </p:cNvSpPr>
          <p:nvPr>
            <p:ph type="subTitle" idx="1"/>
          </p:nvPr>
        </p:nvSpPr>
        <p:spPr>
          <a:xfrm>
            <a:off x="2177100" y="1293541"/>
            <a:ext cx="4855602" cy="2162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The project Hospital management system is for computerizing and for outreach of making the bed available to the infected user or patient and vaccination related queries. The computerization of the system has speed up the process. In present circumstances the management system is very hectic, confusing and a lot of mistakes can be made.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35"/>
        <p:cNvGrpSpPr/>
        <p:nvPr/>
      </p:nvGrpSpPr>
      <p:grpSpPr>
        <a:xfrm>
          <a:off x="0" y="0"/>
          <a:ext cx="0" cy="0"/>
          <a:chOff x="0" y="0"/>
          <a:chExt cx="0" cy="0"/>
        </a:xfrm>
      </p:grpSpPr>
      <p:sp>
        <p:nvSpPr>
          <p:cNvPr id="4736" name="Google Shape;4736;p59"/>
          <p:cNvSpPr txBox="1"/>
          <p:nvPr/>
        </p:nvSpPr>
        <p:spPr>
          <a:xfrm>
            <a:off x="3167900" y="4408600"/>
            <a:ext cx="2808000" cy="20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000">
              <a:solidFill>
                <a:schemeClr val="dk1"/>
              </a:solidFill>
              <a:latin typeface="Open Sans"/>
              <a:ea typeface="Open Sans"/>
              <a:cs typeface="Open Sans"/>
              <a:sym typeface="Open Sans"/>
            </a:endParaRPr>
          </a:p>
        </p:txBody>
      </p:sp>
      <p:sp>
        <p:nvSpPr>
          <p:cNvPr id="4751" name="Google Shape;4751;p59"/>
          <p:cNvSpPr txBox="1">
            <a:spLocks noGrp="1"/>
          </p:cNvSpPr>
          <p:nvPr>
            <p:ph type="ctrTitle"/>
          </p:nvPr>
        </p:nvSpPr>
        <p:spPr>
          <a:xfrm>
            <a:off x="1572012" y="873438"/>
            <a:ext cx="58974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Vision and Mission of the Institute</a:t>
            </a:r>
            <a:endParaRPr lang="en-US" dirty="0"/>
          </a:p>
        </p:txBody>
      </p:sp>
      <p:sp>
        <p:nvSpPr>
          <p:cNvPr id="133" name="Google Shape;133;p30"/>
          <p:cNvSpPr txBox="1">
            <a:spLocks noGrp="1"/>
          </p:cNvSpPr>
          <p:nvPr>
            <p:ph type="body" idx="1"/>
          </p:nvPr>
        </p:nvSpPr>
        <p:spPr>
          <a:xfrm>
            <a:off x="991800" y="1317175"/>
            <a:ext cx="7267500" cy="32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Vision</a:t>
            </a:r>
            <a:b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To be a centre of excellence recognized nationally and internationally, in distinctive areas of engineering education and research, based on a culture of innovation and invention.</a:t>
            </a: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Mission</a:t>
            </a:r>
            <a:b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BIET </a:t>
            </a:r>
            <a:r>
              <a:rPr lang="en-IN" sz="1800" cap="none" dirty="0">
                <a:solidFill>
                  <a:schemeClr val="tx1">
                    <a:lumMod val="95000"/>
                    <a:lumOff val="5000"/>
                  </a:schemeClr>
                </a:solidFill>
                <a:latin typeface="Times New Roman" panose="02020603050405020304" pitchFamily="18" charset="0"/>
                <a:cs typeface="Times New Roman" panose="02020603050405020304" pitchFamily="18" charset="0"/>
              </a:rPr>
              <a:t>contributes to the growth and development of its students by imparting a broad based engineering education and empowering them to be successful in their chosen field by inculcating in them positive approach, leadership qualities and ethical values.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2AE5A2-4460-ECB0-22CC-4E766EF00A30}"/>
              </a:ext>
            </a:extLst>
          </p:cNvPr>
          <p:cNvSpPr>
            <a:spLocks noGrp="1"/>
          </p:cNvSpPr>
          <p:nvPr>
            <p:ph type="body" idx="1"/>
          </p:nvPr>
        </p:nvSpPr>
        <p:spPr>
          <a:xfrm>
            <a:off x="670560" y="0"/>
            <a:ext cx="8473440" cy="5143500"/>
          </a:xfrm>
        </p:spPr>
        <p:txBody>
          <a:bodyPr/>
          <a:lstStyle/>
          <a:p>
            <a:pPr marL="139700" indent="0">
              <a:buNone/>
            </a:pP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                                                     Department Vision</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t>To be </a:t>
            </a: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a centre-of-excellence by imbibing state-of-art-technology in the field of Computer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Science and Engineering, thereby enabling students to excel professionally and be ethical.</a:t>
            </a: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Department Mission</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M1:Adapting best teaching and learning techniques that cultivates Questioning and Reasoning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       culture among the students.</a:t>
            </a: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M2:Creating collaborative learning environment that ignites the critical thinking in students and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       leading to the innovation.</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M3:Establishing Industry Institute relationship to bridge the skill gap and make them industry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       ready and relevant.</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1400" cap="none"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M4:Mentoring students to be socially to be socially responsible by inculcating ethical and moral </a:t>
            </a:r>
            <a:br>
              <a:rPr lang="en-IN" sz="1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       values.</a:t>
            </a:r>
            <a:endParaRPr lang="en-IN" dirty="0"/>
          </a:p>
        </p:txBody>
      </p:sp>
    </p:spTree>
    <p:extLst>
      <p:ext uri="{BB962C8B-B14F-4D97-AF65-F5344CB8AC3E}">
        <p14:creationId xmlns:p14="http://schemas.microsoft.com/office/powerpoint/2010/main" val="155402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F57C-B27F-A260-960E-2DA7BC8A5F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INTRODUCTION</a:t>
            </a:r>
          </a:p>
        </p:txBody>
      </p:sp>
      <p:sp>
        <p:nvSpPr>
          <p:cNvPr id="3" name="Text Placeholder 2">
            <a:extLst>
              <a:ext uri="{FF2B5EF4-FFF2-40B4-BE49-F238E27FC236}">
                <a16:creationId xmlns:a16="http://schemas.microsoft.com/office/drawing/2014/main" id="{16E167B3-AD8F-EA54-301F-98FFB843C1EC}"/>
              </a:ext>
            </a:extLst>
          </p:cNvPr>
          <p:cNvSpPr>
            <a:spLocks noGrp="1"/>
          </p:cNvSpPr>
          <p:nvPr>
            <p:ph type="body" idx="1"/>
          </p:nvPr>
        </p:nvSpPr>
        <p:spPr/>
        <p:txBody>
          <a:bodyPr/>
          <a:lstStyle/>
          <a:p>
            <a:pPr marL="139700" indent="0" algn="l">
              <a:buNone/>
            </a:pPr>
            <a:r>
              <a:rPr lang="en-US" b="0" i="0" dirty="0">
                <a:solidFill>
                  <a:srgbClr val="000000"/>
                </a:solidFill>
                <a:effectLst/>
                <a:latin typeface="Times New Roman" panose="02020603050405020304" pitchFamily="18" charset="0"/>
                <a:cs typeface="Times New Roman" panose="02020603050405020304" pitchFamily="18" charset="0"/>
              </a:rPr>
              <a:t>The project Bed slot allotment system includes registration of patients, storing their </a:t>
            </a:r>
          </a:p>
          <a:p>
            <a:pPr marL="139700" indent="0" algn="l">
              <a:buNone/>
            </a:pPr>
            <a:r>
              <a:rPr lang="en-US" b="0" i="0" dirty="0">
                <a:solidFill>
                  <a:srgbClr val="000000"/>
                </a:solidFill>
                <a:effectLst/>
                <a:latin typeface="Times New Roman" panose="02020603050405020304" pitchFamily="18" charset="0"/>
                <a:cs typeface="Times New Roman" panose="02020603050405020304" pitchFamily="18" charset="0"/>
              </a:rPr>
              <a:t>details into the system. The software has the ability to give a unique id to each patient and </a:t>
            </a:r>
          </a:p>
          <a:p>
            <a:pPr marL="139700" indent="0" algn="l">
              <a:buNone/>
            </a:pPr>
            <a:r>
              <a:rPr lang="en-US" b="0" i="0" dirty="0">
                <a:solidFill>
                  <a:srgbClr val="000000"/>
                </a:solidFill>
                <a:effectLst/>
                <a:latin typeface="Times New Roman" panose="02020603050405020304" pitchFamily="18" charset="0"/>
                <a:cs typeface="Times New Roman" panose="02020603050405020304" pitchFamily="18" charset="0"/>
              </a:rPr>
              <a:t>stores the details of every patient. Users can search availability of the bed and the details of a patient using the id. The bed slot allotment system can be entered by using a username and password. It is accessible either by an administrator or receptionist. Only they can and data into the database. The data can be retrieved easily.</a:t>
            </a:r>
            <a:endParaRPr lang="en-US" dirty="0">
              <a:latin typeface="Times New Roman" panose="02020603050405020304" pitchFamily="18" charset="0"/>
              <a:cs typeface="Times New Roman" panose="02020603050405020304" pitchFamily="18" charset="0"/>
            </a:endParaRPr>
          </a:p>
          <a:p>
            <a:pPr marL="139700" indent="0">
              <a:buNone/>
            </a:pPr>
            <a:r>
              <a:rPr lang="en-US" i="0" dirty="0">
                <a:solidFill>
                  <a:srgbClr val="000000"/>
                </a:solidFill>
                <a:effectLst/>
                <a:latin typeface="Times New Roman" panose="02020603050405020304" pitchFamily="18" charset="0"/>
                <a:cs typeface="Times New Roman" panose="02020603050405020304" pitchFamily="18" charset="0"/>
              </a:rPr>
              <a:t>The data is very well protected for personal use. </a:t>
            </a:r>
            <a:r>
              <a:rPr lang="en-US" dirty="0">
                <a:solidFill>
                  <a:srgbClr val="000000"/>
                </a:solidFill>
                <a:latin typeface="Times New Roman" panose="02020603050405020304" pitchFamily="18" charset="0"/>
                <a:cs typeface="Times New Roman" panose="02020603050405020304" pitchFamily="18" charset="0"/>
              </a:rPr>
              <a:t>B</a:t>
            </a:r>
            <a:r>
              <a:rPr lang="en-US" i="0" dirty="0">
                <a:solidFill>
                  <a:srgbClr val="000000"/>
                </a:solidFill>
                <a:effectLst/>
                <a:latin typeface="Times New Roman" panose="02020603050405020304" pitchFamily="18" charset="0"/>
                <a:cs typeface="Times New Roman" panose="02020603050405020304" pitchFamily="18" charset="0"/>
              </a:rPr>
              <a:t>ed slot allotment system is an integrated end to end  bed slot allotment system that provides relevant information and decision making for the user in the interface for a seamless flow. </a:t>
            </a:r>
          </a:p>
          <a:p>
            <a:endParaRPr lang="en-IN" dirty="0"/>
          </a:p>
        </p:txBody>
      </p:sp>
    </p:spTree>
    <p:extLst>
      <p:ext uri="{BB962C8B-B14F-4D97-AF65-F5344CB8AC3E}">
        <p14:creationId xmlns:p14="http://schemas.microsoft.com/office/powerpoint/2010/main" val="143988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p31"/>
          <p:cNvSpPr txBox="1">
            <a:spLocks noGrp="1"/>
          </p:cNvSpPr>
          <p:nvPr>
            <p:ph type="title"/>
          </p:nvPr>
        </p:nvSpPr>
        <p:spPr>
          <a:xfrm>
            <a:off x="4436698" y="544833"/>
            <a:ext cx="1097281" cy="6253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41" name="Google Shape;141;p31"/>
          <p:cNvSpPr txBox="1">
            <a:spLocks noGrp="1"/>
          </p:cNvSpPr>
          <p:nvPr>
            <p:ph type="subTitle" idx="1"/>
          </p:nvPr>
        </p:nvSpPr>
        <p:spPr>
          <a:xfrm>
            <a:off x="2170176" y="708610"/>
            <a:ext cx="5376671" cy="11671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LOGIN</a:t>
            </a:r>
            <a:endParaRPr dirty="0"/>
          </a:p>
        </p:txBody>
      </p:sp>
      <p:sp>
        <p:nvSpPr>
          <p:cNvPr id="143" name="Google Shape;143;p31"/>
          <p:cNvSpPr txBox="1">
            <a:spLocks noGrp="1"/>
          </p:cNvSpPr>
          <p:nvPr>
            <p:ph type="title" idx="3"/>
          </p:nvPr>
        </p:nvSpPr>
        <p:spPr>
          <a:xfrm>
            <a:off x="1759586" y="3314578"/>
            <a:ext cx="2556826" cy="11671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44" name="Google Shape;144;p31"/>
          <p:cNvSpPr txBox="1">
            <a:spLocks noGrp="1"/>
          </p:cNvSpPr>
          <p:nvPr>
            <p:ph type="subTitle" idx="4"/>
          </p:nvPr>
        </p:nvSpPr>
        <p:spPr>
          <a:xfrm>
            <a:off x="1398758" y="3767328"/>
            <a:ext cx="3417082" cy="12557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 LOGIN</a:t>
            </a:r>
            <a:endParaRPr dirty="0"/>
          </a:p>
        </p:txBody>
      </p:sp>
      <p:sp>
        <p:nvSpPr>
          <p:cNvPr id="146" name="Google Shape;146;p31"/>
          <p:cNvSpPr txBox="1">
            <a:spLocks noGrp="1"/>
          </p:cNvSpPr>
          <p:nvPr>
            <p:ph type="title" idx="6"/>
          </p:nvPr>
        </p:nvSpPr>
        <p:spPr>
          <a:xfrm>
            <a:off x="5197909" y="3217338"/>
            <a:ext cx="3417082" cy="1449777"/>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03</a:t>
            </a:r>
            <a:endParaRPr dirty="0"/>
          </a:p>
        </p:txBody>
      </p:sp>
      <p:sp>
        <p:nvSpPr>
          <p:cNvPr id="147" name="Google Shape;147;p31"/>
          <p:cNvSpPr txBox="1">
            <a:spLocks noGrp="1"/>
          </p:cNvSpPr>
          <p:nvPr>
            <p:ph type="subTitle" idx="7"/>
          </p:nvPr>
        </p:nvSpPr>
        <p:spPr>
          <a:xfrm>
            <a:off x="5913120" y="3898149"/>
            <a:ext cx="2292095" cy="9580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HOSPITAL LOGIN</a:t>
            </a:r>
            <a:endParaRPr dirty="0"/>
          </a:p>
        </p:txBody>
      </p:sp>
      <p:sp>
        <p:nvSpPr>
          <p:cNvPr id="2" name="Isosceles Triangle 1">
            <a:extLst>
              <a:ext uri="{FF2B5EF4-FFF2-40B4-BE49-F238E27FC236}">
                <a16:creationId xmlns:a16="http://schemas.microsoft.com/office/drawing/2014/main" id="{D5551107-2DB9-B1A6-C78E-BC85B9B5C394}"/>
              </a:ext>
            </a:extLst>
          </p:cNvPr>
          <p:cNvSpPr/>
          <p:nvPr/>
        </p:nvSpPr>
        <p:spPr>
          <a:xfrm>
            <a:off x="3797587" y="1396585"/>
            <a:ext cx="2535935" cy="3101196"/>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Subtitle 3">
            <a:extLst>
              <a:ext uri="{FF2B5EF4-FFF2-40B4-BE49-F238E27FC236}">
                <a16:creationId xmlns:a16="http://schemas.microsoft.com/office/drawing/2014/main" id="{D2CB9858-54AC-FD68-3C75-600FABFC81BE}"/>
              </a:ext>
            </a:extLst>
          </p:cNvPr>
          <p:cNvSpPr>
            <a:spLocks noGrp="1"/>
          </p:cNvSpPr>
          <p:nvPr>
            <p:ph type="subTitle" idx="5"/>
          </p:nvPr>
        </p:nvSpPr>
        <p:spPr>
          <a:xfrm>
            <a:off x="3981978" y="4597212"/>
            <a:ext cx="2077500" cy="491700"/>
          </a:xfrm>
        </p:spPr>
        <p:txBody>
          <a:bodyPr/>
          <a:lstStyle/>
          <a:p>
            <a:r>
              <a:rPr lang="en-IN" dirty="0"/>
              <a:t>LOGIN PAGES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32"/>
          <p:cNvSpPr txBox="1">
            <a:spLocks noGrp="1"/>
          </p:cNvSpPr>
          <p:nvPr>
            <p:ph type="subTitle" idx="1"/>
          </p:nvPr>
        </p:nvSpPr>
        <p:spPr>
          <a:xfrm>
            <a:off x="1003610" y="550127"/>
            <a:ext cx="3568390" cy="13562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 STATEMENT</a:t>
            </a:r>
            <a:endParaRPr dirty="0"/>
          </a:p>
        </p:txBody>
      </p:sp>
      <p:sp>
        <p:nvSpPr>
          <p:cNvPr id="159" name="Google Shape;159;p32"/>
          <p:cNvSpPr txBox="1">
            <a:spLocks noGrp="1"/>
          </p:cNvSpPr>
          <p:nvPr>
            <p:ph type="subTitle" idx="2"/>
          </p:nvPr>
        </p:nvSpPr>
        <p:spPr>
          <a:xfrm>
            <a:off x="1247125" y="1791775"/>
            <a:ext cx="3073500" cy="2638976"/>
          </a:xfrm>
          <a:prstGeom prst="rect">
            <a:avLst/>
          </a:prstGeom>
        </p:spPr>
        <p:txBody>
          <a:bodyPr spcFirstLastPara="1" wrap="square" lIns="91425" tIns="91425" rIns="91425" bIns="91425" anchor="t" anchorCtr="0">
            <a:noAutofit/>
          </a:bodyPr>
          <a:lstStyle/>
          <a:p>
            <a:r>
              <a:rPr lang="en-US" dirty="0"/>
              <a:t>       Hospital Bed Booking Management System aims to address this challenge by providing a comprehensive solution for hospitals to manage and allocate their bed slots effectively.</a:t>
            </a:r>
            <a:br>
              <a:rPr lang="en-US"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5E87-1AEC-0D18-6471-AAE6DC47ABE1}"/>
              </a:ext>
            </a:extLst>
          </p:cNvPr>
          <p:cNvSpPr>
            <a:spLocks noGrp="1"/>
          </p:cNvSpPr>
          <p:nvPr>
            <p:ph type="title"/>
          </p:nvPr>
        </p:nvSpPr>
        <p:spPr>
          <a:xfrm>
            <a:off x="535259" y="537875"/>
            <a:ext cx="7255725" cy="4068000"/>
          </a:xfrm>
        </p:spPr>
        <p:txBody>
          <a:bodyPr/>
          <a:lstStyle/>
          <a:p>
            <a:r>
              <a:rPr lang="en-US" sz="2400" dirty="0">
                <a:latin typeface="Times New Roman" panose="02020603050405020304" pitchFamily="18" charset="0"/>
                <a:cs typeface="Times New Roman" panose="02020603050405020304" pitchFamily="18" charset="0"/>
              </a:rPr>
              <a:t>OBJECTIVES :</a:t>
            </a:r>
            <a:br>
              <a:rPr lang="en-US" sz="2400" dirty="0"/>
            </a:br>
            <a:br>
              <a:rPr lang="en-US" sz="2400" dirty="0"/>
            </a:br>
            <a:r>
              <a:rPr lang="en-US" sz="1600" dirty="0">
                <a:latin typeface="Times New Roman" panose="02020603050405020304" pitchFamily="18" charset="0"/>
                <a:cs typeface="Times New Roman" panose="02020603050405020304" pitchFamily="18" charset="0"/>
              </a:rPr>
              <a:t>● To develop a rental management system that allows the user to view customers‟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data as well as record.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To develop a system that allows the users to add, edit, search and delete data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from the database.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To study and </a:t>
            </a:r>
            <a:r>
              <a:rPr lang="en-US" sz="1600" dirty="0" err="1">
                <a:latin typeface="Times New Roman" panose="02020603050405020304" pitchFamily="18" charset="0"/>
                <a:cs typeface="Times New Roman" panose="02020603050405020304" pitchFamily="18" charset="0"/>
              </a:rPr>
              <a:t>analyse</a:t>
            </a:r>
            <a:r>
              <a:rPr lang="en-US" sz="1600" dirty="0">
                <a:latin typeface="Times New Roman" panose="02020603050405020304" pitchFamily="18" charset="0"/>
                <a:cs typeface="Times New Roman" panose="02020603050405020304" pitchFamily="18" charset="0"/>
              </a:rPr>
              <a:t> the requirement specifications of the rental house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management system.</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2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p:nvPr/>
        </p:nvSpPr>
        <p:spPr>
          <a:xfrm>
            <a:off x="2282400" y="1376700"/>
            <a:ext cx="5869800" cy="2390100"/>
          </a:xfrm>
          <a:prstGeom prst="snip2DiagRect">
            <a:avLst>
              <a:gd name="adj1" fmla="val 0"/>
              <a:gd name="adj2"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txBox="1">
            <a:spLocks noGrp="1"/>
          </p:cNvSpPr>
          <p:nvPr>
            <p:ph type="title"/>
          </p:nvPr>
        </p:nvSpPr>
        <p:spPr>
          <a:xfrm>
            <a:off x="4462272" y="1376700"/>
            <a:ext cx="2045368" cy="77746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REQUIRMENT</a:t>
            </a:r>
            <a:endParaRPr dirty="0"/>
          </a:p>
        </p:txBody>
      </p:sp>
      <p:sp>
        <p:nvSpPr>
          <p:cNvPr id="6" name="Google Shape;158;p32">
            <a:extLst>
              <a:ext uri="{FF2B5EF4-FFF2-40B4-BE49-F238E27FC236}">
                <a16:creationId xmlns:a16="http://schemas.microsoft.com/office/drawing/2014/main" id="{6B15C1E5-8E07-51E3-2CC1-41F088DA1537}"/>
              </a:ext>
            </a:extLst>
          </p:cNvPr>
          <p:cNvSpPr txBox="1">
            <a:spLocks noGrp="1"/>
          </p:cNvSpPr>
          <p:nvPr>
            <p:ph type="subTitle" idx="1"/>
          </p:nvPr>
        </p:nvSpPr>
        <p:spPr>
          <a:xfrm>
            <a:off x="3938588" y="2049463"/>
            <a:ext cx="3857625" cy="2015098"/>
          </a:xfrm>
          <a:prstGeom prst="rect">
            <a:avLst/>
          </a:prstGeom>
          <a:noFill/>
          <a:ln>
            <a:noFill/>
          </a:ln>
        </p:spPr>
        <p:txBody>
          <a:bodyPr spcFirstLastPara="1" wrap="square" lIns="91425" tIns="91425" rIns="91425" bIns="91425" anchor="b" anchorCtr="0">
            <a:noAutofit/>
          </a:bodyPr>
          <a:lstStyle/>
          <a:p>
            <a:pPr algn="l">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Python flask</a:t>
            </a:r>
          </a:p>
          <a:p>
            <a:pPr algn="l">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Boot strap front-end; it’s a frame work includes HTML,CSS based design templates .</a:t>
            </a:r>
          </a:p>
          <a:p>
            <a:pPr algn="l">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XAMPP server for my sequel data base </a:t>
            </a:r>
          </a:p>
          <a:p>
            <a:endParaRPr lang="en-IN" dirty="0"/>
          </a:p>
        </p:txBody>
      </p:sp>
    </p:spTree>
  </p:cSld>
  <p:clrMapOvr>
    <a:masterClrMapping/>
  </p:clrMapOvr>
</p:sld>
</file>

<file path=ppt/theme/theme1.xml><?xml version="1.0" encoding="utf-8"?>
<a:theme xmlns:a="http://schemas.openxmlformats.org/drawingml/2006/main" name="Public Hospital by Slidesgo">
  <a:themeElements>
    <a:clrScheme name="Simple Light">
      <a:dk1>
        <a:srgbClr val="434343"/>
      </a:dk1>
      <a:lt1>
        <a:srgbClr val="FFFFFF"/>
      </a:lt1>
      <a:dk2>
        <a:srgbClr val="595959"/>
      </a:dk2>
      <a:lt2>
        <a:srgbClr val="EEEEEE"/>
      </a:lt2>
      <a:accent1>
        <a:srgbClr val="44C5C8"/>
      </a:accent1>
      <a:accent2>
        <a:srgbClr val="67D1D3"/>
      </a:accent2>
      <a:accent3>
        <a:srgbClr val="8DDCDE"/>
      </a:accent3>
      <a:accent4>
        <a:srgbClr val="BAEAEA"/>
      </a:accent4>
      <a:accent5>
        <a:srgbClr val="C8EEF0"/>
      </a:accent5>
      <a:accent6>
        <a:srgbClr val="EBF9F9"/>
      </a:accent6>
      <a:hlink>
        <a:srgbClr val="44C5C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711</Words>
  <Application>Microsoft Office PowerPoint</Application>
  <PresentationFormat>On-screen Show (16:9)</PresentationFormat>
  <Paragraphs>50</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Wingdings</vt:lpstr>
      <vt:lpstr>Open Sans</vt:lpstr>
      <vt:lpstr>Arial</vt:lpstr>
      <vt:lpstr>Oswald</vt:lpstr>
      <vt:lpstr>Public Hospital by Slidesgo</vt:lpstr>
      <vt:lpstr>         Bapuji Education Association  BAPUJI INSTITUTE OF ENGINEERING AND TECHNOLOGY  DAVANGERE,KARNATAKA- 577004  DEPARTMENT OF  COMPUTER SCIENCE AND ENGINEERING      </vt:lpstr>
      <vt:lpstr>“HOSPITAL BED SLOT BOOKING  SYSTEM”</vt:lpstr>
      <vt:lpstr>Vision and Mission of the Institute</vt:lpstr>
      <vt:lpstr>PowerPoint Presentation</vt:lpstr>
      <vt:lpstr>                               INTRODUCTION</vt:lpstr>
      <vt:lpstr>01</vt:lpstr>
      <vt:lpstr>PowerPoint Presentation</vt:lpstr>
      <vt:lpstr>OBJECTIVES :  ● To develop a rental management system that allows the user to view customers‟  data as well as record.  ● To develop a system that allows the users to add, edit, search and delete data  from the database.  ● To study and analyse the requirement specifications of the rental house  management system. </vt:lpstr>
      <vt:lpstr>REQUIRMENT</vt:lpstr>
      <vt:lpstr>ER Diagram And description :</vt:lpstr>
      <vt:lpstr>SCHEMA DIAGRAM :</vt:lpstr>
      <vt:lpstr>DATABASE DESCRIPTION :</vt:lpstr>
      <vt:lpstr>                    3. user table                                                    4.hospital user table </vt:lpstr>
      <vt:lpstr>SNAPSHOTS:</vt:lpstr>
      <vt:lpstr>                                                Hospital user page  </vt:lpstr>
      <vt:lpstr>                                               User Login Page   </vt:lpstr>
      <vt:lpstr>User Login Page                                                     book bed slot  </vt:lpstr>
      <vt:lpstr>                                            Book bed slot  </vt:lpstr>
      <vt:lpstr>                                                         Patient details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Bapuji Education Association  BHAPUJI INSTITUTE OF ENGINEERING AND TECHNOLOGY  DAVANGERE,KARNATAKA- 577004  DEPARTMENT OF  COMPUTER SCIENCE AND ENGINEERING</dc:title>
  <dc:creator>deeksha g</dc:creator>
  <cp:lastModifiedBy>deeksha g</cp:lastModifiedBy>
  <cp:revision>2</cp:revision>
  <dcterms:modified xsi:type="dcterms:W3CDTF">2024-03-25T09:45:39Z</dcterms:modified>
</cp:coreProperties>
</file>