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Signals and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1: Introduction</a:t>
            </a:r>
          </a:p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April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8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Plan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865966"/>
              </p:ext>
            </p:extLst>
          </p:nvPr>
        </p:nvGraphicFramePr>
        <p:xfrm>
          <a:off x="609600" y="1981201"/>
          <a:ext cx="7924800" cy="3897084"/>
        </p:xfrm>
        <a:graphic>
          <a:graphicData uri="http://schemas.openxmlformats.org/drawingml/2006/table">
            <a:tbl>
              <a:tblPr/>
              <a:tblGrid>
                <a:gridCol w="4283676"/>
                <a:gridCol w="3641124"/>
              </a:tblGrid>
              <a:tr h="522514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Assessment components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1">
                          <a:effectLst/>
                          <a:latin typeface="Arial" pitchFamily="34" charset="0"/>
                          <a:cs typeface="Arial" pitchFamily="34" charset="0"/>
                        </a:rPr>
                        <a:t>Weightage (%)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Mid-</a:t>
                      </a:r>
                      <a:r>
                        <a:rPr lang="en-IN" sz="2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sem</a:t>
                      </a:r>
                      <a:endParaRPr lang="en-IN" sz="2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End-</a:t>
                      </a:r>
                      <a:r>
                        <a:rPr lang="en-IN" sz="2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sem</a:t>
                      </a:r>
                      <a:endParaRPr lang="en-IN" sz="2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>
                          <a:effectLst/>
                          <a:latin typeface="Arial" pitchFamily="34" charset="0"/>
                          <a:cs typeface="Arial" pitchFamily="34" charset="0"/>
                        </a:rPr>
                        <a:t>Class participation/Surprise quiz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>
                          <a:effectLst/>
                          <a:latin typeface="Arial" pitchFamily="34" charset="0"/>
                          <a:cs typeface="Arial" pitchFamily="34" charset="0"/>
                        </a:rPr>
                        <a:t>Scheduled Quiz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>
                          <a:effectLst/>
                          <a:latin typeface="Arial" pitchFamily="34" charset="0"/>
                          <a:cs typeface="Arial" pitchFamily="34" charset="0"/>
                        </a:rPr>
                        <a:t>Lab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>
                          <a:effectLst/>
                          <a:latin typeface="Arial" pitchFamily="34" charset="0"/>
                          <a:cs typeface="Arial" pitchFamily="34" charset="0"/>
                        </a:rPr>
                        <a:t>Assignments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Signal?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a set of data or function of time that represents a </a:t>
            </a:r>
            <a:r>
              <a:rPr lang="en-US" dirty="0" smtClean="0"/>
              <a:t>variable </a:t>
            </a:r>
            <a:r>
              <a:rPr lang="en-IN" dirty="0" smtClean="0"/>
              <a:t>of </a:t>
            </a:r>
            <a:r>
              <a:rPr lang="en-IN" dirty="0"/>
              <a:t>interest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contains information about the nature of a </a:t>
            </a:r>
            <a:r>
              <a:rPr lang="en-US" dirty="0" smtClean="0"/>
              <a:t>phenomenon.</a:t>
            </a:r>
            <a:endParaRPr lang="en-US" dirty="0"/>
          </a:p>
          <a:p>
            <a:pPr algn="just"/>
            <a:r>
              <a:rPr lang="en-US" dirty="0"/>
              <a:t>Examples of signals include the atmospheric temperature, humidity, human </a:t>
            </a:r>
            <a:r>
              <a:rPr lang="en-US" dirty="0" smtClean="0"/>
              <a:t>voice, television </a:t>
            </a:r>
            <a:r>
              <a:rPr lang="en-US" dirty="0"/>
              <a:t>images, a dog’s bark, and birdsongs. </a:t>
            </a:r>
            <a:endParaRPr lang="en-US" dirty="0" smtClean="0"/>
          </a:p>
          <a:p>
            <a:pPr algn="just"/>
            <a:r>
              <a:rPr lang="en-US" dirty="0" smtClean="0"/>
              <a:t>Two dimensional signals: For </a:t>
            </a:r>
            <a:r>
              <a:rPr lang="en-US" dirty="0"/>
              <a:t>example, pictures </a:t>
            </a:r>
            <a:r>
              <a:rPr lang="en-US" dirty="0" smtClean="0"/>
              <a:t>are signals </a:t>
            </a:r>
            <a:r>
              <a:rPr lang="en-US" dirty="0"/>
              <a:t>that depend on two independent variables (horizontal and vertical positions)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1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system </a:t>
            </a:r>
            <a:r>
              <a:rPr lang="en-US" dirty="0"/>
              <a:t>is a collection of devices that operate on input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(or </a:t>
            </a:r>
            <a:r>
              <a:rPr lang="en-US" dirty="0" smtClean="0"/>
              <a:t>excitation) to </a:t>
            </a:r>
            <a:r>
              <a:rPr lang="en-US" dirty="0"/>
              <a:t>produce an </a:t>
            </a:r>
            <a:r>
              <a:rPr lang="en-US" dirty="0" smtClean="0"/>
              <a:t>output </a:t>
            </a:r>
            <a:r>
              <a:rPr lang="en-US" dirty="0"/>
              <a:t>signal </a:t>
            </a:r>
            <a:r>
              <a:rPr lang="en-US" i="1" dirty="0"/>
              <a:t>y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(or response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Also </a:t>
            </a:r>
            <a:r>
              <a:rPr lang="en-US" dirty="0"/>
              <a:t>be regarded as a mathematical model of a physical </a:t>
            </a:r>
            <a:r>
              <a:rPr lang="en-US" dirty="0" smtClean="0"/>
              <a:t>process that </a:t>
            </a:r>
            <a:r>
              <a:rPr lang="en-US" dirty="0"/>
              <a:t>relates the input signal to the output signal. </a:t>
            </a:r>
            <a:endParaRPr lang="en-US" dirty="0" smtClean="0"/>
          </a:p>
          <a:p>
            <a:pPr algn="just"/>
            <a:r>
              <a:rPr lang="en-US" dirty="0" smtClean="0"/>
              <a:t>Examples: </a:t>
            </a:r>
            <a:r>
              <a:rPr lang="en-US" dirty="0"/>
              <a:t>include </a:t>
            </a:r>
            <a:r>
              <a:rPr lang="en-US" dirty="0" smtClean="0"/>
              <a:t>electric circuits</a:t>
            </a:r>
            <a:r>
              <a:rPr lang="en-US" dirty="0"/>
              <a:t>, computer programs, the stock market, weather, and the human body.</a:t>
            </a:r>
          </a:p>
          <a:p>
            <a:pPr algn="just"/>
            <a:r>
              <a:rPr lang="en-US" dirty="0"/>
              <a:t>A system may have several mathematical models or representations. </a:t>
            </a:r>
            <a:endParaRPr lang="en-US" dirty="0" smtClean="0"/>
          </a:p>
          <a:p>
            <a:pPr algn="just"/>
            <a:r>
              <a:rPr lang="en-US" dirty="0" smtClean="0"/>
              <a:t>The variables in </a:t>
            </a:r>
            <a:r>
              <a:rPr lang="en-US" dirty="0"/>
              <a:t>the mathematical model are described as </a:t>
            </a:r>
            <a:r>
              <a:rPr lang="en-US" b="1" dirty="0"/>
              <a:t>signals</a:t>
            </a:r>
            <a:r>
              <a:rPr lang="en-US" dirty="0"/>
              <a:t>, which may be current, </a:t>
            </a:r>
            <a:r>
              <a:rPr lang="en-US" dirty="0" smtClean="0"/>
              <a:t>voltage, </a:t>
            </a:r>
            <a:r>
              <a:rPr lang="en-IN" dirty="0" smtClean="0"/>
              <a:t>or </a:t>
            </a:r>
            <a:r>
              <a:rPr lang="en-IN" dirty="0"/>
              <a:t>displacement.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6400"/>
            <a:ext cx="6410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6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Communication: 4G and beyond </a:t>
            </a:r>
          </a:p>
          <a:p>
            <a:r>
              <a:rPr lang="en-US" dirty="0" smtClean="0"/>
              <a:t>Surveillance:  Radars and Satellite</a:t>
            </a:r>
          </a:p>
          <a:p>
            <a:r>
              <a:rPr lang="en-US" dirty="0" smtClean="0"/>
              <a:t>Advanced Driver Assistance Systems </a:t>
            </a:r>
          </a:p>
          <a:p>
            <a:r>
              <a:rPr lang="en-US" dirty="0" smtClean="0"/>
              <a:t>Many more!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3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Unit – </a:t>
            </a:r>
            <a:r>
              <a:rPr lang="en-US" dirty="0" smtClean="0"/>
              <a:t>1: </a:t>
            </a:r>
          </a:p>
          <a:p>
            <a:pPr algn="just"/>
            <a:r>
              <a:rPr lang="en-US" dirty="0" smtClean="0"/>
              <a:t>Introduction</a:t>
            </a:r>
            <a:r>
              <a:rPr lang="en-US" dirty="0"/>
              <a:t>; Classification of signals - Continuous time and discrete time, Even and odd, Periodic and non-periodic, Deterministic and Random, Energy and Power; </a:t>
            </a:r>
            <a:endParaRPr lang="en-US" dirty="0" smtClean="0"/>
          </a:p>
          <a:p>
            <a:pPr algn="just"/>
            <a:r>
              <a:rPr lang="en-US" dirty="0" smtClean="0"/>
              <a:t>Basic </a:t>
            </a:r>
            <a:r>
              <a:rPr lang="en-US" dirty="0"/>
              <a:t>operations on signals - Scaling, Shifting, Reflection, Precedence rule for time shifting and time scaling; </a:t>
            </a:r>
            <a:endParaRPr lang="en-US" dirty="0" smtClean="0"/>
          </a:p>
          <a:p>
            <a:pPr algn="just"/>
            <a:r>
              <a:rPr lang="en-US" dirty="0" smtClean="0"/>
              <a:t>Elementary </a:t>
            </a:r>
            <a:r>
              <a:rPr lang="en-US" dirty="0"/>
              <a:t>signals - Exponential, Sinusoidal, Step, Pulse, Impulse, Ramp, Relationship between sinusoidal and complex exponential signals, Exponentially damped sinusoid signals; </a:t>
            </a:r>
            <a:endParaRPr lang="en-US" dirty="0" smtClean="0"/>
          </a:p>
          <a:p>
            <a:pPr algn="just"/>
            <a:r>
              <a:rPr lang="en-US" dirty="0" smtClean="0"/>
              <a:t>Properties </a:t>
            </a:r>
            <a:r>
              <a:rPr lang="en-US" dirty="0"/>
              <a:t>of systems - Stability, Memory, Causality, </a:t>
            </a:r>
            <a:r>
              <a:rPr lang="en-US" dirty="0" err="1"/>
              <a:t>Invertibility</a:t>
            </a:r>
            <a:r>
              <a:rPr lang="en-US" dirty="0"/>
              <a:t>, Time invariance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Unit – </a:t>
            </a:r>
            <a:r>
              <a:rPr lang="en-US" dirty="0" smtClean="0"/>
              <a:t>2: </a:t>
            </a:r>
          </a:p>
          <a:p>
            <a:pPr algn="just"/>
            <a:r>
              <a:rPr lang="en-US" dirty="0" smtClean="0"/>
              <a:t>Convolution </a:t>
            </a:r>
            <a:r>
              <a:rPr lang="en-US" dirty="0"/>
              <a:t>sum; Interconnection of LTI systems; Impulse response; Step response; </a:t>
            </a:r>
            <a:endParaRPr lang="en-US" dirty="0" smtClean="0"/>
          </a:p>
          <a:p>
            <a:pPr algn="just"/>
            <a:r>
              <a:rPr lang="en-US" dirty="0" smtClean="0"/>
              <a:t>Relationship </a:t>
            </a:r>
            <a:r>
              <a:rPr lang="en-US" dirty="0"/>
              <a:t>between impulse response and system properties; </a:t>
            </a:r>
            <a:endParaRPr lang="en-US" dirty="0" smtClean="0"/>
          </a:p>
          <a:p>
            <a:pPr algn="just"/>
            <a:r>
              <a:rPr lang="en-US" dirty="0" smtClean="0"/>
              <a:t>Properties </a:t>
            </a:r>
            <a:r>
              <a:rPr lang="en-US" dirty="0"/>
              <a:t>of LTI systems - Stability, Memory, Causality, </a:t>
            </a:r>
            <a:r>
              <a:rPr lang="en-US" dirty="0" err="1"/>
              <a:t>Invertibility</a:t>
            </a:r>
            <a:r>
              <a:rPr lang="en-US" dirty="0"/>
              <a:t>, Time invariance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6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Unit – </a:t>
            </a:r>
            <a:r>
              <a:rPr lang="en-US" dirty="0" smtClean="0"/>
              <a:t>3: </a:t>
            </a:r>
          </a:p>
          <a:p>
            <a:pPr algn="just"/>
            <a:r>
              <a:rPr lang="en-US" dirty="0" smtClean="0"/>
              <a:t>Periodic </a:t>
            </a:r>
            <a:r>
              <a:rPr lang="en-US" dirty="0"/>
              <a:t>signal Fourier Series - Properties of Fourier Representations, </a:t>
            </a:r>
            <a:endParaRPr lang="en-US" dirty="0" smtClean="0"/>
          </a:p>
          <a:p>
            <a:pPr algn="just"/>
            <a:r>
              <a:rPr lang="en-US" dirty="0" err="1" smtClean="0"/>
              <a:t>Parseval's</a:t>
            </a:r>
            <a:r>
              <a:rPr lang="en-US" dirty="0" smtClean="0"/>
              <a:t> </a:t>
            </a:r>
            <a:r>
              <a:rPr lang="en-US" dirty="0"/>
              <a:t>relationships and applications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Unit </a:t>
            </a:r>
            <a:r>
              <a:rPr lang="en-US" dirty="0"/>
              <a:t>– </a:t>
            </a:r>
            <a:r>
              <a:rPr lang="en-US" dirty="0" smtClean="0"/>
              <a:t>4: </a:t>
            </a:r>
          </a:p>
          <a:p>
            <a:pPr algn="just"/>
            <a:r>
              <a:rPr lang="en-US" dirty="0" smtClean="0"/>
              <a:t>Aperiodic </a:t>
            </a:r>
            <a:r>
              <a:rPr lang="en-US" dirty="0"/>
              <a:t>signal Fourier transform - Properties, </a:t>
            </a:r>
            <a:r>
              <a:rPr lang="en-US" dirty="0" err="1"/>
              <a:t>Parseval's</a:t>
            </a:r>
            <a:r>
              <a:rPr lang="en-US" dirty="0"/>
              <a:t> relation, Duality property and its applications; </a:t>
            </a:r>
            <a:endParaRPr lang="en-US" dirty="0" smtClean="0"/>
          </a:p>
          <a:p>
            <a:pPr algn="just"/>
            <a:r>
              <a:rPr lang="en-US" dirty="0" smtClean="0"/>
              <a:t>Hilbert </a:t>
            </a:r>
            <a:r>
              <a:rPr lang="en-US" dirty="0"/>
              <a:t>transform - Pre-envelope; </a:t>
            </a:r>
            <a:endParaRPr lang="en-US" dirty="0" smtClean="0"/>
          </a:p>
          <a:p>
            <a:pPr algn="just"/>
            <a:r>
              <a:rPr lang="en-US" dirty="0" smtClean="0"/>
              <a:t>Phase </a:t>
            </a:r>
            <a:r>
              <a:rPr lang="en-US" dirty="0"/>
              <a:t>and Group Delay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Unit – </a:t>
            </a:r>
            <a:r>
              <a:rPr lang="en-IN" dirty="0" smtClean="0"/>
              <a:t>5: </a:t>
            </a:r>
          </a:p>
          <a:p>
            <a:pPr algn="just"/>
            <a:r>
              <a:rPr lang="en-IN" dirty="0" smtClean="0"/>
              <a:t>Laplace </a:t>
            </a:r>
            <a:r>
              <a:rPr lang="en-IN" dirty="0"/>
              <a:t>transform - Eigen function property, Laplace transform representation, Convergence, S-plan, Unilateral Laplace transform, ROC, Properties 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Unit </a:t>
            </a:r>
            <a:r>
              <a:rPr lang="en-IN" dirty="0"/>
              <a:t>– 6 </a:t>
            </a:r>
            <a:r>
              <a:rPr lang="en-IN" dirty="0" smtClean="0"/>
              <a:t>: </a:t>
            </a:r>
          </a:p>
          <a:p>
            <a:r>
              <a:rPr lang="en-IN" dirty="0" smtClean="0"/>
              <a:t>Sampling </a:t>
            </a:r>
            <a:r>
              <a:rPr lang="en-IN" dirty="0"/>
              <a:t>theory - Sampling continuous time signals, </a:t>
            </a:r>
            <a:r>
              <a:rPr lang="en-IN" dirty="0" smtClean="0"/>
              <a:t>Aliasing, Reconstruction </a:t>
            </a:r>
            <a:r>
              <a:rPr lang="en-IN" dirty="0"/>
              <a:t>- Ideal, Practical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4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Text </a:t>
            </a:r>
            <a:r>
              <a:rPr lang="en-IN" dirty="0"/>
              <a:t>Books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) Alan </a:t>
            </a:r>
            <a:r>
              <a:rPr lang="en-IN" dirty="0" err="1"/>
              <a:t>V.Oppenheim</a:t>
            </a:r>
            <a:r>
              <a:rPr lang="en-IN" dirty="0"/>
              <a:t>, Alan </a:t>
            </a:r>
            <a:r>
              <a:rPr lang="en-IN" dirty="0" err="1"/>
              <a:t>S.Willsky</a:t>
            </a:r>
            <a:r>
              <a:rPr lang="en-IN" dirty="0"/>
              <a:t> with S. Hamid </a:t>
            </a:r>
            <a:r>
              <a:rPr lang="en-IN" dirty="0" err="1"/>
              <a:t>nawab</a:t>
            </a:r>
            <a:r>
              <a:rPr lang="en-IN" dirty="0"/>
              <a:t>, Signal and System, </a:t>
            </a:r>
            <a:r>
              <a:rPr lang="en-IN" dirty="0" smtClean="0"/>
              <a:t>Pearson Education </a:t>
            </a:r>
            <a:r>
              <a:rPr lang="en-IN" dirty="0"/>
              <a:t>India, 2nd Edition (1 January 2015)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b) John G. </a:t>
            </a:r>
            <a:r>
              <a:rPr lang="en-IN" dirty="0" err="1"/>
              <a:t>Proakis</a:t>
            </a:r>
            <a:r>
              <a:rPr lang="en-IN" dirty="0"/>
              <a:t>, </a:t>
            </a:r>
            <a:r>
              <a:rPr lang="en-IN" dirty="0" err="1"/>
              <a:t>Dimitris</a:t>
            </a:r>
            <a:r>
              <a:rPr lang="en-IN" dirty="0"/>
              <a:t> G. </a:t>
            </a:r>
            <a:r>
              <a:rPr lang="en-IN" dirty="0" err="1"/>
              <a:t>Manolakis</a:t>
            </a:r>
            <a:r>
              <a:rPr lang="en-IN" dirty="0"/>
              <a:t>, Digital Signal Processing, Pearson </a:t>
            </a:r>
            <a:r>
              <a:rPr lang="en-IN" dirty="0" smtClean="0"/>
              <a:t>Education India</a:t>
            </a:r>
            <a:r>
              <a:rPr lang="en-IN" dirty="0"/>
              <a:t>; 4th Edition (1 January 2007</a:t>
            </a:r>
            <a:r>
              <a:rPr lang="en-IN" dirty="0" smtClean="0"/>
              <a:t>).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8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a) Luis </a:t>
            </a:r>
            <a:r>
              <a:rPr lang="en-IN" dirty="0" err="1"/>
              <a:t>Chaparro</a:t>
            </a:r>
            <a:r>
              <a:rPr lang="en-IN" dirty="0"/>
              <a:t>, Signals and Systems using MATLAB, Academic Press, 2nd Edition (2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April 2014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b) </a:t>
            </a:r>
            <a:r>
              <a:rPr lang="en-IN" dirty="0" err="1"/>
              <a:t>Vinay</a:t>
            </a:r>
            <a:r>
              <a:rPr lang="en-IN" dirty="0"/>
              <a:t> K. Ingle , John G. </a:t>
            </a:r>
            <a:r>
              <a:rPr lang="en-IN" dirty="0" err="1"/>
              <a:t>Proakis</a:t>
            </a:r>
            <a:r>
              <a:rPr lang="en-IN" dirty="0"/>
              <a:t>, Digital Signal Processing Using MATLAB: A Problem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Solving Companion, </a:t>
            </a:r>
            <a:r>
              <a:rPr lang="en-IN" dirty="0" err="1"/>
              <a:t>Cl</a:t>
            </a:r>
            <a:r>
              <a:rPr lang="en-IN" dirty="0"/>
              <a:t>-Engineering, 4th Edition (1 January 2016)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) Hahn, Essential MATLAB for Engineers and Scientists, Elsevier, 5th Edition (10 </a:t>
            </a:r>
            <a:r>
              <a:rPr lang="en-IN" dirty="0" smtClean="0"/>
              <a:t>January 2013)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d) Simon </a:t>
            </a:r>
            <a:r>
              <a:rPr lang="en-IN" dirty="0" err="1"/>
              <a:t>Haykin</a:t>
            </a:r>
            <a:r>
              <a:rPr lang="en-IN" dirty="0"/>
              <a:t>, Barry Van </a:t>
            </a:r>
            <a:r>
              <a:rPr lang="en-IN" dirty="0" err="1"/>
              <a:t>Veen</a:t>
            </a:r>
            <a:r>
              <a:rPr lang="en-IN" dirty="0"/>
              <a:t>, Signals and Systems, Wiley, 2nd Edition (1 January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2007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e) H Hsu, R </a:t>
            </a:r>
            <a:r>
              <a:rPr lang="en-IN" dirty="0" err="1"/>
              <a:t>Ranjan</a:t>
            </a:r>
            <a:r>
              <a:rPr lang="en-IN" dirty="0"/>
              <a:t>, Signals &amp; System, McGraw Hill Education; 2nd Edition (1 July 2017)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0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556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Signals and Systems</vt:lpstr>
      <vt:lpstr>What is a Signal?</vt:lpstr>
      <vt:lpstr>What is a System?</vt:lpstr>
      <vt:lpstr>Applications </vt:lpstr>
      <vt:lpstr>Syllabus</vt:lpstr>
      <vt:lpstr>Syllabus</vt:lpstr>
      <vt:lpstr>Syllabus</vt:lpstr>
      <vt:lpstr>Text Books:</vt:lpstr>
      <vt:lpstr>Reference Books</vt:lpstr>
      <vt:lpstr>Evaluation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Dr.Raja VaraPrasad</dc:creator>
  <cp:lastModifiedBy>Dr.Raja VaraPrasad</cp:lastModifiedBy>
  <cp:revision>7</cp:revision>
  <dcterms:created xsi:type="dcterms:W3CDTF">2006-08-16T00:00:00Z</dcterms:created>
  <dcterms:modified xsi:type="dcterms:W3CDTF">2022-04-12T05:26:16Z</dcterms:modified>
</cp:coreProperties>
</file>