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2C578-EFC1-4858-84D5-ACB38294ED53}" type="datetimeFigureOut">
              <a:rPr lang="en-US" smtClean="0"/>
              <a:t>6/12/2023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E06B72-DB20-4A69-A7EE-3C0D66941FD4}" type="slidenum">
              <a:rPr lang="en-US" smtClean="0"/>
              <a:t>‹#›</a:t>
            </a:fld>
            <a:endParaRPr lang="en-US"/>
          </a:p>
        </p:txBody>
      </p:sp>
    </p:spTree>
    <p:extLst>
      <p:ext uri="{BB962C8B-B14F-4D97-AF65-F5344CB8AC3E}">
        <p14:creationId xmlns:p14="http://schemas.microsoft.com/office/powerpoint/2010/main" val="375220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06B72-DB20-4A69-A7EE-3C0D66941FD4}" type="slidenum">
              <a:rPr lang="en-US" smtClean="0"/>
              <a:t>1</a:t>
            </a:fld>
            <a:endParaRPr lang="en-US" dirty="0"/>
          </a:p>
        </p:txBody>
      </p:sp>
    </p:spTree>
    <p:extLst>
      <p:ext uri="{BB962C8B-B14F-4D97-AF65-F5344CB8AC3E}">
        <p14:creationId xmlns:p14="http://schemas.microsoft.com/office/powerpoint/2010/main" val="2354522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D607E0D-6653-4F9A-ADD6-B539F4440C5A}" type="datetimeFigureOut">
              <a:rPr lang="en-US" smtClean="0"/>
              <a:t>6/12/2023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00D7469-2570-4378-A2DB-349C2343AC7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D7469-2570-4378-A2DB-349C2343AC7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D7469-2570-4378-A2DB-349C2343AC7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D7469-2570-4378-A2DB-349C2343AC7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0D7469-2570-4378-A2DB-349C2343AC7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0D7469-2570-4378-A2DB-349C2343AC7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00D7469-2570-4378-A2DB-349C2343AC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00D7469-2570-4378-A2DB-349C2343AC7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D607E0D-6653-4F9A-ADD6-B539F4440C5A}" type="datetimeFigureOut">
              <a:rPr lang="en-US" smtClean="0"/>
              <a:t>6/12/2023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00D7469-2570-4378-A2DB-349C2343AC7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D607E0D-6653-4F9A-ADD6-B539F4440C5A}" type="datetimeFigureOut">
              <a:rPr lang="en-US" smtClean="0"/>
              <a:t>6/12/2023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0D7469-2570-4378-A2DB-349C2343AC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D607E0D-6653-4F9A-ADD6-B539F4440C5A}" type="datetimeFigureOut">
              <a:rPr lang="en-US" smtClean="0"/>
              <a:t>6/12/2023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00D7469-2570-4378-A2DB-349C2343AC7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D607E0D-6653-4F9A-ADD6-B539F4440C5A}" type="datetimeFigureOut">
              <a:rPr lang="en-US" smtClean="0"/>
              <a:t>6/12/2023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00D7469-2570-4378-A2DB-349C2343AC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t>KEYWORD SEARCHING SYSTEM</a:t>
            </a:r>
            <a:endParaRPr lang="en-US" u="sng" dirty="0"/>
          </a:p>
        </p:txBody>
      </p:sp>
      <p:sp>
        <p:nvSpPr>
          <p:cNvPr id="3" name="Subtitle 2"/>
          <p:cNvSpPr>
            <a:spLocks noGrp="1"/>
          </p:cNvSpPr>
          <p:nvPr>
            <p:ph type="subTitle" idx="1"/>
          </p:nvPr>
        </p:nvSpPr>
        <p:spPr/>
        <p:txBody>
          <a:bodyPr>
            <a:normAutofit fontScale="92500" lnSpcReduction="20000"/>
          </a:bodyPr>
          <a:lstStyle/>
          <a:p>
            <a:pPr algn="r"/>
            <a:r>
              <a:rPr lang="en-US" dirty="0" smtClean="0"/>
              <a:t>Made by:</a:t>
            </a:r>
          </a:p>
          <a:p>
            <a:pPr algn="r"/>
            <a:r>
              <a:rPr lang="en-US" dirty="0" smtClean="0"/>
              <a:t>ANUSHTUP GANGULY(REG NO.:978)</a:t>
            </a:r>
          </a:p>
          <a:p>
            <a:pPr algn="r"/>
            <a:r>
              <a:rPr lang="en-US" dirty="0" smtClean="0"/>
              <a:t>SAYAN MANDAL(REG NO.:1004)</a:t>
            </a:r>
          </a:p>
        </p:txBody>
      </p:sp>
    </p:spTree>
    <p:extLst>
      <p:ext uri="{BB962C8B-B14F-4D97-AF65-F5344CB8AC3E}">
        <p14:creationId xmlns:p14="http://schemas.microsoft.com/office/powerpoint/2010/main" val="1370885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018" y="1600201"/>
            <a:ext cx="8167182" cy="3951784"/>
          </a:xfrm>
        </p:spPr>
      </p:pic>
      <p:sp>
        <p:nvSpPr>
          <p:cNvPr id="3" name="Title 2"/>
          <p:cNvSpPr>
            <a:spLocks noGrp="1"/>
          </p:cNvSpPr>
          <p:nvPr>
            <p:ph type="title"/>
          </p:nvPr>
        </p:nvSpPr>
        <p:spPr/>
        <p:txBody>
          <a:bodyPr/>
          <a:lstStyle/>
          <a:p>
            <a:r>
              <a:rPr lang="en-US" b="0" u="sng" dirty="0" smtClean="0"/>
              <a:t>The Output will be as follows:</a:t>
            </a:r>
            <a:endParaRPr lang="en-US" b="0" u="sng" dirty="0"/>
          </a:p>
        </p:txBody>
      </p:sp>
    </p:spTree>
    <p:extLst>
      <p:ext uri="{BB962C8B-B14F-4D97-AF65-F5344CB8AC3E}">
        <p14:creationId xmlns:p14="http://schemas.microsoft.com/office/powerpoint/2010/main" val="368071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698" y="533400"/>
            <a:ext cx="8229600" cy="1143000"/>
          </a:xfrm>
        </p:spPr>
        <p:txBody>
          <a:bodyPr/>
          <a:lstStyle/>
          <a:p>
            <a:r>
              <a:rPr lang="en-US" u="sng" dirty="0" smtClean="0"/>
              <a:t>PROBLEM STATEMENT</a:t>
            </a:r>
            <a:endParaRPr lang="en-US"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35728"/>
            <a:ext cx="8361498" cy="3656002"/>
          </a:xfrm>
          <a:prstGeom prst="rect">
            <a:avLst/>
          </a:prstGeom>
        </p:spPr>
      </p:pic>
    </p:spTree>
    <p:extLst>
      <p:ext uri="{BB962C8B-B14F-4D97-AF65-F5344CB8AC3E}">
        <p14:creationId xmlns:p14="http://schemas.microsoft.com/office/powerpoint/2010/main" val="2760371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0"/>
            <a:ext cx="7772400" cy="1362075"/>
          </a:xfrm>
        </p:spPr>
        <p:txBody>
          <a:bodyPr>
            <a:normAutofit/>
          </a:bodyPr>
          <a:lstStyle/>
          <a:p>
            <a:r>
              <a:rPr lang="en-US" sz="4800" b="0" dirty="0" smtClean="0"/>
              <a:t>HASHING ALGORITHM</a:t>
            </a:r>
            <a:endParaRPr lang="en-US" sz="4800" b="0" dirty="0"/>
          </a:p>
        </p:txBody>
      </p:sp>
      <p:sp>
        <p:nvSpPr>
          <p:cNvPr id="3" name="Text Placeholder 2"/>
          <p:cNvSpPr>
            <a:spLocks noGrp="1"/>
          </p:cNvSpPr>
          <p:nvPr>
            <p:ph type="body" idx="1"/>
          </p:nvPr>
        </p:nvSpPr>
        <p:spPr>
          <a:xfrm>
            <a:off x="685800" y="2057400"/>
            <a:ext cx="7772400" cy="1500187"/>
          </a:xfrm>
        </p:spPr>
        <p:txBody>
          <a:bodyPr>
            <a:normAutofit/>
          </a:bodyPr>
          <a:lstStyle/>
          <a:p>
            <a:r>
              <a:rPr lang="en-US" sz="5400" dirty="0" smtClean="0"/>
              <a:t>ALGORITHM</a:t>
            </a:r>
            <a:endParaRPr lang="en-US" sz="5400" dirty="0"/>
          </a:p>
        </p:txBody>
      </p:sp>
    </p:spTree>
    <p:extLst>
      <p:ext uri="{BB962C8B-B14F-4D97-AF65-F5344CB8AC3E}">
        <p14:creationId xmlns:p14="http://schemas.microsoft.com/office/powerpoint/2010/main" val="1197418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3100" dirty="0"/>
              <a:t>Hashing is a fundamental concept in computer science and information security that involves transforming data into a fixed-size numerical value or hash code. This process is commonly used for data storage, retrieval, and verification. The resulting hash code is typically a unique representation of the input data, and even a small change in the input can produce a significantly different hash code.</a:t>
            </a:r>
          </a:p>
          <a:p>
            <a:r>
              <a:rPr lang="en-US" sz="3100" dirty="0"/>
              <a:t>The primary purpose of hashing is to provide a quick and efficient way to identify and retrieve data from large collections. Instead of searching through all the data elements, a hash function is used to compute a hash code based on the data's contents. The hash code acts as a sort of digital fingerprint for the data, allowing for rapid lookup and comparison.</a:t>
            </a:r>
          </a:p>
          <a:p>
            <a:pPr marL="0" indent="0">
              <a:buNone/>
            </a:pPr>
            <a:endParaRPr lang="en-US" dirty="0"/>
          </a:p>
        </p:txBody>
      </p:sp>
      <p:sp>
        <p:nvSpPr>
          <p:cNvPr id="2" name="Title 1"/>
          <p:cNvSpPr>
            <a:spLocks noGrp="1"/>
          </p:cNvSpPr>
          <p:nvPr>
            <p:ph type="title"/>
          </p:nvPr>
        </p:nvSpPr>
        <p:spPr/>
        <p:txBody>
          <a:bodyPr/>
          <a:lstStyle/>
          <a:p>
            <a:r>
              <a:rPr lang="en-US" u="sng" dirty="0" smtClean="0"/>
              <a:t>INTRODUCTION TO HASHING</a:t>
            </a:r>
            <a:endParaRPr lang="en-US" u="sng" dirty="0"/>
          </a:p>
        </p:txBody>
      </p:sp>
    </p:spTree>
    <p:extLst>
      <p:ext uri="{BB962C8B-B14F-4D97-AF65-F5344CB8AC3E}">
        <p14:creationId xmlns:p14="http://schemas.microsoft.com/office/powerpoint/2010/main" val="842621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Autofit/>
          </a:bodyPr>
          <a:lstStyle/>
          <a:p>
            <a:r>
              <a:rPr lang="en-US" sz="1400" dirty="0"/>
              <a:t>Unique Identification: Does the problem require unique identification or lookup of data elements? If the problem involves identifying or retrieving data based on a unique key, hashing can be a suitable solution. Hashing allows for quick access to data based on its hash code, enabling efficient lookup operations</a:t>
            </a:r>
            <a:r>
              <a:rPr lang="en-US" sz="1400" dirty="0" smtClean="0"/>
              <a:t>.</a:t>
            </a:r>
          </a:p>
          <a:p>
            <a:pPr marL="0" indent="0">
              <a:buNone/>
            </a:pPr>
            <a:endParaRPr lang="en-US" sz="1400" dirty="0"/>
          </a:p>
          <a:p>
            <a:r>
              <a:rPr lang="en-US" sz="1400" dirty="0"/>
              <a:t>Efficiency: Is the problem concerned with efficient data storage and retrieval? Hashing excels in scenarios where fast access to data is essential. Hash tables, for example, provide constant-time average case lookup, insertion, and deletion operations, making them efficient for many applications</a:t>
            </a:r>
            <a:r>
              <a:rPr lang="en-US" sz="1400" dirty="0" smtClean="0"/>
              <a:t>.</a:t>
            </a:r>
          </a:p>
          <a:p>
            <a:pPr marL="0" indent="0">
              <a:buNone/>
            </a:pPr>
            <a:endParaRPr lang="en-US" sz="1400" dirty="0"/>
          </a:p>
          <a:p>
            <a:r>
              <a:rPr lang="en-US" sz="1400" dirty="0"/>
              <a:t>Data Integrity: Does the problem involve ensuring data integrity or detecting changes in data? Hashing can be employed for data integrity checks by comparing hash codes before and after data transmission or storage. If the hash codes match, the data is likely unchanged, providing a simple and reliable integrity check</a:t>
            </a:r>
            <a:r>
              <a:rPr lang="en-US" sz="1400" dirty="0" smtClean="0"/>
              <a:t>.</a:t>
            </a:r>
          </a:p>
          <a:p>
            <a:pPr marL="0" indent="0">
              <a:buNone/>
            </a:pPr>
            <a:endParaRPr lang="en-US" sz="1400" dirty="0"/>
          </a:p>
          <a:p>
            <a:r>
              <a:rPr lang="en-US" sz="1400" dirty="0"/>
              <a:t>Duplicate Detection: Is the problem focused on detecting and managing duplicates? Hashing can be useful for identifying duplicate data elements. By hashing each element and storing it in a hash table, duplicates can be detected efficiently. </a:t>
            </a:r>
          </a:p>
          <a:p>
            <a:pPr marL="0" indent="0">
              <a:buNone/>
            </a:pPr>
            <a:endParaRPr lang="en-US" sz="1400" dirty="0"/>
          </a:p>
          <a:p>
            <a:r>
              <a:rPr lang="en-US" sz="1400" dirty="0"/>
              <a:t>Password Management: Does the problem involve password storage or authentication? Hashing is commonly used for secure password storage. Instead of storing passwords directly, their hash codes are stored. </a:t>
            </a:r>
            <a:endParaRPr lang="en-US" sz="1400" dirty="0" smtClean="0"/>
          </a:p>
          <a:p>
            <a:pPr marL="0" indent="0">
              <a:buNone/>
            </a:pPr>
            <a:endParaRPr lang="en-US" sz="1400" dirty="0"/>
          </a:p>
        </p:txBody>
      </p:sp>
      <p:sp>
        <p:nvSpPr>
          <p:cNvPr id="2" name="Title 1"/>
          <p:cNvSpPr>
            <a:spLocks noGrp="1"/>
          </p:cNvSpPr>
          <p:nvPr>
            <p:ph type="title"/>
          </p:nvPr>
        </p:nvSpPr>
        <p:spPr/>
        <p:txBody>
          <a:bodyPr>
            <a:normAutofit fontScale="90000"/>
          </a:bodyPr>
          <a:lstStyle/>
          <a:p>
            <a:r>
              <a:rPr lang="en-US" dirty="0"/>
              <a:t>How to determine if a problem can be solved by </a:t>
            </a:r>
            <a:r>
              <a:rPr lang="en-US" dirty="0" smtClean="0"/>
              <a:t>hashing?</a:t>
            </a:r>
            <a:endParaRPr lang="en-US" dirty="0"/>
          </a:p>
        </p:txBody>
      </p:sp>
    </p:spTree>
    <p:extLst>
      <p:ext uri="{BB962C8B-B14F-4D97-AF65-F5344CB8AC3E}">
        <p14:creationId xmlns:p14="http://schemas.microsoft.com/office/powerpoint/2010/main" val="2850704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pPr marL="0" indent="0">
              <a:buNone/>
            </a:pPr>
            <a:r>
              <a:rPr lang="en-US" sz="4500" dirty="0" smtClean="0"/>
              <a:t>1.Missing </a:t>
            </a:r>
            <a:r>
              <a:rPr lang="en-US" sz="4500" dirty="0"/>
              <a:t>Memory Allocation for `KeywordTable` Structure</a:t>
            </a:r>
            <a:r>
              <a:rPr lang="en-US" sz="4500" dirty="0" smtClean="0"/>
              <a:t>:</a:t>
            </a:r>
          </a:p>
          <a:p>
            <a:pPr marL="0" indent="0">
              <a:buNone/>
            </a:pPr>
            <a:endParaRPr lang="en-US" sz="4500" dirty="0"/>
          </a:p>
          <a:p>
            <a:pPr marL="0" indent="0">
              <a:buNone/>
            </a:pPr>
            <a:r>
              <a:rPr lang="en-US" sz="4500" dirty="0"/>
              <a:t> </a:t>
            </a:r>
            <a:r>
              <a:rPr lang="en-US" sz="4500" dirty="0" smtClean="0"/>
              <a:t> The </a:t>
            </a:r>
            <a:r>
              <a:rPr lang="en-US" sz="4500" dirty="0"/>
              <a:t>`KeywordTable` structure is not being allocated memory using `malloc` </a:t>
            </a:r>
            <a:r>
              <a:rPr lang="en-US" sz="4500" dirty="0" smtClean="0"/>
              <a:t>or </a:t>
            </a:r>
            <a:r>
              <a:rPr lang="en-US" sz="4500" dirty="0"/>
              <a:t>similar function. To fix this, add the following line before using the `KeywordTable` variable</a:t>
            </a:r>
            <a:r>
              <a:rPr lang="en-US" sz="4500" dirty="0" smtClean="0"/>
              <a:t>:</a:t>
            </a:r>
            <a:endParaRPr lang="en-US" sz="4500" dirty="0"/>
          </a:p>
          <a:p>
            <a:pPr marL="0" indent="0">
              <a:buNone/>
            </a:pPr>
            <a:r>
              <a:rPr lang="en-US" sz="4500" dirty="0" smtClean="0"/>
              <a:t>  </a:t>
            </a:r>
            <a:r>
              <a:rPr lang="en-US" sz="4500" dirty="0"/>
              <a:t> KeywordTable* keywordTable </a:t>
            </a:r>
            <a:r>
              <a:rPr lang="en-US" sz="4500" dirty="0" smtClean="0"/>
              <a:t>= (KeywordTable</a:t>
            </a:r>
            <a:r>
              <a:rPr lang="en-US" sz="4500" dirty="0"/>
              <a:t>*)malloc(</a:t>
            </a:r>
            <a:r>
              <a:rPr lang="en-US" sz="4500" dirty="0" err="1"/>
              <a:t>sizeof</a:t>
            </a:r>
            <a:r>
              <a:rPr lang="en-US" sz="4500" dirty="0"/>
              <a:t>(KeywordTable));</a:t>
            </a:r>
          </a:p>
          <a:p>
            <a:pPr marL="0" indent="0">
              <a:buNone/>
            </a:pPr>
            <a:r>
              <a:rPr lang="en-US" sz="4500" dirty="0"/>
              <a:t/>
            </a:r>
            <a:br>
              <a:rPr lang="en-US" sz="4500" dirty="0"/>
            </a:br>
            <a:endParaRPr lang="en-US" sz="4500" dirty="0"/>
          </a:p>
          <a:p>
            <a:pPr marL="0" indent="0">
              <a:buNone/>
            </a:pPr>
            <a:r>
              <a:rPr lang="en-US" sz="4500" dirty="0"/>
              <a:t>2. Potential Buffer Overflow</a:t>
            </a:r>
            <a:r>
              <a:rPr lang="en-US" sz="4500" dirty="0" smtClean="0"/>
              <a:t>:</a:t>
            </a:r>
          </a:p>
          <a:p>
            <a:pPr marL="0" indent="0">
              <a:buNone/>
            </a:pPr>
            <a:r>
              <a:rPr lang="en-US" sz="4500" dirty="0"/>
              <a:t>   In the `insertKeyword` function, the line `</a:t>
            </a:r>
            <a:r>
              <a:rPr lang="en-US" sz="4500" dirty="0" err="1"/>
              <a:t>strcpy</a:t>
            </a:r>
            <a:r>
              <a:rPr lang="en-US" sz="4500" dirty="0"/>
              <a:t>(keyword-&gt;word, word);` copies the given `word` into `keyword-&gt;word` without checking if it exceeds the maximum word length. To prevent buffer overflow, you can change it to</a:t>
            </a:r>
            <a:r>
              <a:rPr lang="en-US" sz="4500" dirty="0" smtClean="0"/>
              <a:t>:</a:t>
            </a:r>
          </a:p>
          <a:p>
            <a:pPr marL="0" indent="0">
              <a:buNone/>
            </a:pPr>
            <a:endParaRPr lang="en-US" sz="4500" dirty="0" smtClean="0"/>
          </a:p>
          <a:p>
            <a:pPr marL="0" indent="0">
              <a:buNone/>
            </a:pPr>
            <a:r>
              <a:rPr lang="en-US" sz="4500" dirty="0"/>
              <a:t>   </a:t>
            </a:r>
            <a:r>
              <a:rPr lang="en-US" sz="4500" dirty="0" err="1"/>
              <a:t>strncpy</a:t>
            </a:r>
            <a:r>
              <a:rPr lang="en-US" sz="4500" dirty="0"/>
              <a:t>(keyword-&gt;word, word, MAX_WORD_LENGTH - 1);</a:t>
            </a:r>
          </a:p>
          <a:p>
            <a:pPr marL="0" indent="0">
              <a:buNone/>
            </a:pPr>
            <a:r>
              <a:rPr lang="en-US" sz="4500" dirty="0"/>
              <a:t>   keyword-&gt;word[MAX_WORD_LENGTH - 1] = '\0';</a:t>
            </a:r>
          </a:p>
          <a:p>
            <a:pPr marL="0" indent="0">
              <a:buNone/>
            </a:pPr>
            <a:r>
              <a:rPr lang="en-US" dirty="0" smtClean="0"/>
              <a:t> </a:t>
            </a:r>
            <a:endParaRPr lang="en-US" dirty="0"/>
          </a:p>
          <a:p>
            <a:pPr marL="0" indent="0">
              <a:buNone/>
            </a:pPr>
            <a:endParaRPr lang="en-US" dirty="0"/>
          </a:p>
        </p:txBody>
      </p:sp>
      <p:sp>
        <p:nvSpPr>
          <p:cNvPr id="2" name="Title 1"/>
          <p:cNvSpPr>
            <a:spLocks noGrp="1"/>
          </p:cNvSpPr>
          <p:nvPr>
            <p:ph type="title"/>
          </p:nvPr>
        </p:nvSpPr>
        <p:spPr/>
        <p:txBody>
          <a:bodyPr/>
          <a:lstStyle/>
          <a:p>
            <a:r>
              <a:rPr lang="en-US" u="sng" dirty="0" smtClean="0"/>
              <a:t>LIMITATIONS</a:t>
            </a:r>
            <a:endParaRPr lang="en-US" u="sng" dirty="0"/>
          </a:p>
        </p:txBody>
      </p:sp>
    </p:spTree>
    <p:extLst>
      <p:ext uri="{BB962C8B-B14F-4D97-AF65-F5344CB8AC3E}">
        <p14:creationId xmlns:p14="http://schemas.microsoft.com/office/powerpoint/2010/main" val="1645839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
            <a:ext cx="8610600" cy="7294305"/>
          </a:xfrm>
          <a:prstGeom prst="rect">
            <a:avLst/>
          </a:prstGeom>
        </p:spPr>
        <p:txBody>
          <a:bodyPr wrap="square">
            <a:spAutoFit/>
          </a:bodyPr>
          <a:lstStyle/>
          <a:p>
            <a:r>
              <a:rPr lang="en-US" dirty="0"/>
              <a:t>3. Missing Check for Maximum Keyword Count:</a:t>
            </a:r>
          </a:p>
          <a:p>
            <a:r>
              <a:rPr lang="en-US" dirty="0"/>
              <a:t>   In the `insertKeyword` function, there is no check for the maximum keyword count before inserting a new keyword. To fix this, add a condition to check if the keyword count exceeds the maximum, and if so, print an error message and return.</a:t>
            </a:r>
          </a:p>
          <a:p>
            <a:endParaRPr lang="en-US" dirty="0"/>
          </a:p>
          <a:p>
            <a:r>
              <a:rPr lang="en-US" dirty="0"/>
              <a:t>   if (table-&gt;</a:t>
            </a:r>
            <a:r>
              <a:rPr lang="en-US" dirty="0" err="1"/>
              <a:t>numKeywords</a:t>
            </a:r>
            <a:r>
              <a:rPr lang="en-US" dirty="0"/>
              <a:t> &gt;= MAX_KEYWORDS) {</a:t>
            </a:r>
          </a:p>
          <a:p>
            <a:r>
              <a:rPr lang="en-US" dirty="0"/>
              <a:t>       </a:t>
            </a:r>
            <a:r>
              <a:rPr lang="en-US" dirty="0" err="1"/>
              <a:t>printf</a:t>
            </a:r>
            <a:r>
              <a:rPr lang="en-US" dirty="0"/>
              <a:t>("Keyword table is full. Cannot insert more keywords.\n");</a:t>
            </a:r>
          </a:p>
          <a:p>
            <a:r>
              <a:rPr lang="en-US" dirty="0"/>
              <a:t>       return;</a:t>
            </a:r>
          </a:p>
          <a:p>
            <a:r>
              <a:rPr lang="en-US" dirty="0"/>
              <a:t>   }</a:t>
            </a:r>
          </a:p>
          <a:p>
            <a:r>
              <a:rPr lang="en-US" dirty="0"/>
              <a:t> </a:t>
            </a:r>
          </a:p>
          <a:p>
            <a:r>
              <a:rPr lang="en-US" dirty="0"/>
              <a:t>4. Incorrect Loop Termination Condition:</a:t>
            </a:r>
          </a:p>
          <a:p>
            <a:r>
              <a:rPr lang="en-US" dirty="0"/>
              <a:t>   In the main function, the while loop that reads the keywords from the file should terminate when `</a:t>
            </a:r>
            <a:r>
              <a:rPr lang="en-US" dirty="0" err="1"/>
              <a:t>fscanf</a:t>
            </a:r>
            <a:r>
              <a:rPr lang="en-US" dirty="0"/>
              <a:t>` returns `EOF`, but it is currently checking for inequality (`!= EOF`). To fix this, change the condition to equality (`== EOF</a:t>
            </a:r>
            <a:r>
              <a:rPr lang="en-US" dirty="0" smtClean="0"/>
              <a:t>`):</a:t>
            </a:r>
          </a:p>
          <a:p>
            <a:endParaRPr lang="en-US" dirty="0"/>
          </a:p>
          <a:p>
            <a:r>
              <a:rPr lang="en-US" dirty="0"/>
              <a:t>   while (</a:t>
            </a:r>
            <a:r>
              <a:rPr lang="en-US" dirty="0" err="1"/>
              <a:t>fscanf</a:t>
            </a:r>
            <a:r>
              <a:rPr lang="en-US" dirty="0"/>
              <a:t>(</a:t>
            </a:r>
            <a:r>
              <a:rPr lang="en-US" dirty="0" err="1"/>
              <a:t>keywordFile</a:t>
            </a:r>
            <a:r>
              <a:rPr lang="en-US" dirty="0"/>
              <a:t>, "%s", word) == 1) {</a:t>
            </a:r>
          </a:p>
          <a:p>
            <a:r>
              <a:rPr lang="en-US" dirty="0"/>
              <a:t>       insertKeyword(keywordTable, word);</a:t>
            </a:r>
          </a:p>
          <a:p>
            <a:r>
              <a:rPr lang="en-US" dirty="0"/>
              <a:t>   </a:t>
            </a:r>
            <a:r>
              <a:rPr lang="en-US" dirty="0" smtClean="0"/>
              <a:t>}</a:t>
            </a:r>
            <a:endParaRPr lang="en-US" dirty="0"/>
          </a:p>
          <a:p>
            <a:r>
              <a:rPr lang="en-US" dirty="0"/>
              <a:t>5. Memory </a:t>
            </a:r>
            <a:r>
              <a:rPr lang="en-US" dirty="0" err="1"/>
              <a:t>Deallocation</a:t>
            </a:r>
            <a:r>
              <a:rPr lang="en-US" dirty="0"/>
              <a:t> for `KeywordTable` Structure:</a:t>
            </a:r>
          </a:p>
          <a:p>
            <a:r>
              <a:rPr lang="en-US" dirty="0"/>
              <a:t>   In the cleanup part of the `main` function, the memory allocated for the `keywordTable` variable using `malloc` is not being </a:t>
            </a:r>
            <a:r>
              <a:rPr lang="en-US" dirty="0" err="1"/>
              <a:t>deallocated</a:t>
            </a:r>
            <a:r>
              <a:rPr lang="en-US" dirty="0"/>
              <a:t>. Add the following line before the return statement:</a:t>
            </a:r>
          </a:p>
          <a:p>
            <a:r>
              <a:rPr lang="en-US" dirty="0"/>
              <a:t>   </a:t>
            </a:r>
            <a:r>
              <a:rPr lang="en-US" dirty="0" smtClean="0"/>
              <a:t> </a:t>
            </a:r>
            <a:r>
              <a:rPr lang="en-US" dirty="0"/>
              <a:t> free(keywordTable);</a:t>
            </a:r>
          </a:p>
          <a:p>
            <a:r>
              <a:rPr lang="en-US" dirty="0"/>
              <a:t>   </a:t>
            </a:r>
          </a:p>
        </p:txBody>
      </p:sp>
    </p:spTree>
    <p:extLst>
      <p:ext uri="{BB962C8B-B14F-4D97-AF65-F5344CB8AC3E}">
        <p14:creationId xmlns:p14="http://schemas.microsoft.com/office/powerpoint/2010/main" val="713600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u="sng" dirty="0" smtClean="0">
                <a:effectLst/>
              </a:rPr>
              <a:t>TEXT FILE:</a:t>
            </a:r>
            <a:endParaRPr lang="en-US" b="0" u="sng" dirty="0">
              <a:effectLst/>
            </a:endParaRPr>
          </a:p>
        </p:txBody>
      </p:sp>
      <p:sp>
        <p:nvSpPr>
          <p:cNvPr id="2" name="Content Placeholder 1"/>
          <p:cNvSpPr>
            <a:spLocks noGrp="1"/>
          </p:cNvSpPr>
          <p:nvPr>
            <p:ph idx="1"/>
          </p:nvPr>
        </p:nvSpPr>
        <p:spPr>
          <a:xfrm>
            <a:off x="381000" y="1219200"/>
            <a:ext cx="8305800" cy="4788091"/>
          </a:xfrm>
        </p:spPr>
        <p:txBody>
          <a:bodyPr>
            <a:normAutofit fontScale="70000" lnSpcReduction="20000"/>
          </a:bodyPr>
          <a:lstStyle/>
          <a:p>
            <a:r>
              <a:rPr lang="en-US" dirty="0"/>
              <a:t>//5 He has a red book cover. I think this book is worth reading. He spent the evening reading a book and then fell asleep. I read the book from cover to cover. I finally got hold of that book I wanted.</a:t>
            </a:r>
          </a:p>
          <a:p>
            <a:r>
              <a:rPr lang="en-US" dirty="0"/>
              <a:t>//4 I have eaten an apple this morning .Pretty double doors open onto a garden with an apple tree. The </a:t>
            </a:r>
            <a:r>
              <a:rPr lang="en-US" dirty="0" err="1"/>
              <a:t>favourite</a:t>
            </a:r>
            <a:r>
              <a:rPr lang="en-US" dirty="0"/>
              <a:t> dish with all ages was apple pie. These bad apple can thrive in a bad barrel. </a:t>
            </a:r>
          </a:p>
          <a:p>
            <a:r>
              <a:rPr lang="en-US" dirty="0"/>
              <a:t>//3 He has a white cat and a </a:t>
            </a:r>
            <a:r>
              <a:rPr lang="en-US" dirty="0" err="1"/>
              <a:t>dog.The</a:t>
            </a:r>
            <a:r>
              <a:rPr lang="en-US" dirty="0"/>
              <a:t> cat is a very adorable animal. The cat can be kept as pets in our houses as well. </a:t>
            </a:r>
          </a:p>
          <a:p>
            <a:r>
              <a:rPr lang="en-US" dirty="0"/>
              <a:t>//5 She has a black dog and a cat. The dog is a pet animal. The dog is a very useful and faithful animal. The dog are of different breeds, some are small, some dog have large hair on their body etc.</a:t>
            </a:r>
          </a:p>
          <a:p>
            <a:r>
              <a:rPr lang="en-US" dirty="0"/>
              <a:t>//5 The elephant is very big . The elephant has four legs. Dancing wheeled like an elephant on his bronco and clattered away through the </a:t>
            </a:r>
            <a:r>
              <a:rPr lang="en-US" dirty="0" err="1"/>
              <a:t>mud.During</a:t>
            </a:r>
            <a:r>
              <a:rPr lang="en-US" dirty="0"/>
              <a:t> an elephant hunt a number of natives set upon him and beat him brutally about the </a:t>
            </a:r>
            <a:r>
              <a:rPr lang="en-US" dirty="0" err="1"/>
              <a:t>head.The</a:t>
            </a:r>
            <a:r>
              <a:rPr lang="en-US" dirty="0"/>
              <a:t> elephant is not particularly sagacious in the wild state, but becomes so when tamed.</a:t>
            </a:r>
          </a:p>
        </p:txBody>
      </p:sp>
    </p:spTree>
    <p:extLst>
      <p:ext uri="{BB962C8B-B14F-4D97-AF65-F5344CB8AC3E}">
        <p14:creationId xmlns:p14="http://schemas.microsoft.com/office/powerpoint/2010/main" val="46815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t>book</a:t>
            </a:r>
          </a:p>
          <a:p>
            <a:r>
              <a:rPr lang="en-US" sz="3600" dirty="0"/>
              <a:t>apple</a:t>
            </a:r>
          </a:p>
          <a:p>
            <a:r>
              <a:rPr lang="en-US" sz="3600" dirty="0"/>
              <a:t>cat</a:t>
            </a:r>
          </a:p>
          <a:p>
            <a:r>
              <a:rPr lang="en-US" sz="3600" dirty="0"/>
              <a:t>dog</a:t>
            </a:r>
          </a:p>
          <a:p>
            <a:r>
              <a:rPr lang="en-US" sz="3600" dirty="0"/>
              <a:t>elephant</a:t>
            </a:r>
          </a:p>
        </p:txBody>
      </p:sp>
      <p:sp>
        <p:nvSpPr>
          <p:cNvPr id="3" name="Title 2"/>
          <p:cNvSpPr>
            <a:spLocks noGrp="1"/>
          </p:cNvSpPr>
          <p:nvPr>
            <p:ph type="title"/>
          </p:nvPr>
        </p:nvSpPr>
        <p:spPr/>
        <p:txBody>
          <a:bodyPr/>
          <a:lstStyle/>
          <a:p>
            <a:r>
              <a:rPr lang="en-US" b="0" u="sng" dirty="0" smtClean="0"/>
              <a:t>KEYWORD FILE:</a:t>
            </a:r>
            <a:endParaRPr lang="en-US" b="0" u="sng" dirty="0"/>
          </a:p>
        </p:txBody>
      </p:sp>
    </p:spTree>
    <p:extLst>
      <p:ext uri="{BB962C8B-B14F-4D97-AF65-F5344CB8AC3E}">
        <p14:creationId xmlns:p14="http://schemas.microsoft.com/office/powerpoint/2010/main" val="849374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TotalTime>
  <Words>676</Words>
  <Application>Microsoft Office PowerPoint</Application>
  <PresentationFormat>On-screen Show (4:3)</PresentationFormat>
  <Paragraphs>64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KEYWORD SEARCHING SYSTEM</vt:lpstr>
      <vt:lpstr>PROBLEM STATEMENT</vt:lpstr>
      <vt:lpstr>HASHING ALGORITHM</vt:lpstr>
      <vt:lpstr>INTRODUCTION TO HASHING</vt:lpstr>
      <vt:lpstr>How to determine if a problem can be solved by hashing?</vt:lpstr>
      <vt:lpstr>LIMITATIONS</vt:lpstr>
      <vt:lpstr>PowerPoint Presentation</vt:lpstr>
      <vt:lpstr>TEXT FILE:</vt:lpstr>
      <vt:lpstr>KEYWORD FILE:</vt:lpstr>
      <vt:lpstr>The Output will be as follows: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KEYWORD SEARCHING SYSTEM</dc:title>
  <dc:creator>A Gangully</dc:creator>
  <cp:lastModifiedBy>A Gangully</cp:lastModifiedBy>
  <cp:revision>9</cp:revision>
  <dcterms:created xsi:type="dcterms:W3CDTF">2023-06-11T19:49:28Z</dcterms:created>
  <dcterms:modified xsi:type="dcterms:W3CDTF">2023-06-12T05:33:34Z</dcterms:modified>
</cp:coreProperties>
</file>