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58" r:id="rId4"/>
    <p:sldId id="259" r:id="rId5"/>
    <p:sldId id="260" r:id="rId6"/>
    <p:sldId id="263"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107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9857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0280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98100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7588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8033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0440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06105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80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347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23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62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16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467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C9CAD897-D46E-4AD2-BD9B-49DD3E640873}" type="datetimeFigureOut">
              <a:rPr lang="en-US" smtClean="0"/>
              <a:t>2/21/2023</a:t>
            </a:fld>
            <a:endParaRPr lang="en-US" dirty="0"/>
          </a:p>
        </p:txBody>
      </p:sp>
    </p:spTree>
    <p:extLst>
      <p:ext uri="{BB962C8B-B14F-4D97-AF65-F5344CB8AC3E}">
        <p14:creationId xmlns:p14="http://schemas.microsoft.com/office/powerpoint/2010/main" val="199710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2/21/2023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24431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817" y="1181817"/>
            <a:ext cx="10062530" cy="1897813"/>
          </a:xfrm>
        </p:spPr>
        <p:txBody>
          <a:bodyPr/>
          <a:lstStyle/>
          <a:p>
            <a:pPr algn="ctr"/>
            <a:r>
              <a:rPr lang="en-US" dirty="0" smtClean="0">
                <a:solidFill>
                  <a:srgbClr val="0070C0"/>
                </a:solidFill>
              </a:rPr>
              <a:t> </a:t>
            </a:r>
            <a:r>
              <a:rPr lang="en-US" sz="7200" u="sng" dirty="0">
                <a:solidFill>
                  <a:srgbClr val="0070C0"/>
                </a:solidFill>
              </a:rPr>
              <a:t>M</a:t>
            </a:r>
            <a:r>
              <a:rPr lang="en-US" sz="7200" u="sng" dirty="0" smtClean="0">
                <a:solidFill>
                  <a:srgbClr val="0070C0"/>
                </a:solidFill>
              </a:rPr>
              <a:t>AZE GAME</a:t>
            </a:r>
            <a:endParaRPr lang="en-IN" sz="7200" u="sng" dirty="0">
              <a:solidFill>
                <a:srgbClr val="0070C0"/>
              </a:solidFill>
            </a:endParaRPr>
          </a:p>
        </p:txBody>
      </p:sp>
      <p:sp>
        <p:nvSpPr>
          <p:cNvPr id="3" name="Subtitle 2"/>
          <p:cNvSpPr>
            <a:spLocks noGrp="1"/>
          </p:cNvSpPr>
          <p:nvPr>
            <p:ph type="subTitle" idx="1"/>
          </p:nvPr>
        </p:nvSpPr>
        <p:spPr>
          <a:xfrm>
            <a:off x="1298458" y="4451229"/>
            <a:ext cx="10058400" cy="1345797"/>
          </a:xfrm>
        </p:spPr>
        <p:txBody>
          <a:bodyPr>
            <a:normAutofit fontScale="47500" lnSpcReduction="20000"/>
          </a:bodyPr>
          <a:lstStyle/>
          <a:p>
            <a:pPr algn="r"/>
            <a:r>
              <a:rPr lang="en-US" sz="5100" b="1" dirty="0" smtClean="0">
                <a:solidFill>
                  <a:schemeClr val="tx1">
                    <a:lumMod val="95000"/>
                    <a:lumOff val="5000"/>
                  </a:schemeClr>
                </a:solidFill>
              </a:rPr>
              <a:t>Made by: </a:t>
            </a:r>
          </a:p>
          <a:p>
            <a:pPr algn="r"/>
            <a:r>
              <a:rPr lang="en-US" sz="5100" b="1" dirty="0">
                <a:solidFill>
                  <a:schemeClr val="tx1">
                    <a:lumMod val="95000"/>
                    <a:lumOff val="5000"/>
                  </a:schemeClr>
                </a:solidFill>
              </a:rPr>
              <a:t>	</a:t>
            </a:r>
            <a:r>
              <a:rPr lang="en-US" sz="5100" b="1" dirty="0" smtClean="0">
                <a:solidFill>
                  <a:schemeClr val="tx1">
                    <a:lumMod val="95000"/>
                    <a:lumOff val="5000"/>
                  </a:schemeClr>
                </a:solidFill>
              </a:rPr>
              <a:t>TAMAGHNA CHOUDHURI(REG NO.:962)</a:t>
            </a:r>
          </a:p>
          <a:p>
            <a:pPr algn="r"/>
            <a:r>
              <a:rPr lang="en-US" sz="5100" b="1" dirty="0">
                <a:solidFill>
                  <a:schemeClr val="tx1">
                    <a:lumMod val="95000"/>
                    <a:lumOff val="5000"/>
                  </a:schemeClr>
                </a:solidFill>
              </a:rPr>
              <a:t>	</a:t>
            </a:r>
            <a:r>
              <a:rPr lang="en-US" sz="5100" b="1" dirty="0" smtClean="0">
                <a:solidFill>
                  <a:schemeClr val="tx1">
                    <a:lumMod val="95000"/>
                    <a:lumOff val="5000"/>
                  </a:schemeClr>
                </a:solidFill>
              </a:rPr>
              <a:t>ANUSHTUP GANGULY(REG NO.:978)</a:t>
            </a:r>
          </a:p>
          <a:p>
            <a:endParaRPr lang="en-US" dirty="0"/>
          </a:p>
        </p:txBody>
      </p:sp>
    </p:spTree>
    <p:extLst>
      <p:ext uri="{BB962C8B-B14F-4D97-AF65-F5344CB8AC3E}">
        <p14:creationId xmlns:p14="http://schemas.microsoft.com/office/powerpoint/2010/main" val="280808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7030A0"/>
                </a:solidFill>
              </a:rPr>
              <a:t>PROBLEM STATEMENT</a:t>
            </a:r>
            <a:endParaRPr lang="en-IN" sz="4400" b="1" dirty="0">
              <a:solidFill>
                <a:srgbClr val="7030A0"/>
              </a:solidFill>
            </a:endParaRPr>
          </a:p>
        </p:txBody>
      </p:sp>
      <p:sp>
        <p:nvSpPr>
          <p:cNvPr id="3" name="Content Placeholder 2"/>
          <p:cNvSpPr>
            <a:spLocks noGrp="1"/>
          </p:cNvSpPr>
          <p:nvPr>
            <p:ph idx="1"/>
          </p:nvPr>
        </p:nvSpPr>
        <p:spPr>
          <a:xfrm>
            <a:off x="802257" y="1406106"/>
            <a:ext cx="10006641" cy="3329796"/>
          </a:xfrm>
        </p:spPr>
        <p:txBody>
          <a:bodyPr>
            <a:noAutofit/>
          </a:bodyPr>
          <a:lstStyle/>
          <a:p>
            <a:pPr marL="0" indent="0">
              <a:buNone/>
            </a:pPr>
            <a:r>
              <a:rPr lang="en-US" sz="1600" dirty="0"/>
              <a:t>A Maze is given as N*N binary matrix of blocks where source block is the upper left most block</a:t>
            </a:r>
          </a:p>
          <a:p>
            <a:pPr marL="0" indent="0">
              <a:buNone/>
            </a:pPr>
            <a:r>
              <a:rPr lang="en-US" sz="1600" dirty="0"/>
              <a:t>i.e., maze[0][0] and destination block is lower rightmost block i.e., maze[N-1][N-1]. A rat starts</a:t>
            </a:r>
          </a:p>
          <a:p>
            <a:pPr marL="0" indent="0">
              <a:buNone/>
            </a:pPr>
            <a:r>
              <a:rPr lang="en-US" sz="1600" dirty="0"/>
              <a:t>from source and has to reach the destination. The rat can move only in two directions: forward and</a:t>
            </a:r>
          </a:p>
          <a:p>
            <a:pPr marL="0" indent="0">
              <a:buNone/>
            </a:pPr>
            <a:r>
              <a:rPr lang="en-US" sz="1600" dirty="0"/>
              <a:t>down. Write a program to simulate the game with a 6×6 maze as given below. Rat will start from</a:t>
            </a:r>
          </a:p>
          <a:p>
            <a:pPr marL="0" indent="0">
              <a:buNone/>
            </a:pPr>
            <a:r>
              <a:rPr lang="en-US" sz="1600" dirty="0"/>
              <a:t>S (selected randomly in each game). In case of termination of movement before reaching the</a:t>
            </a:r>
          </a:p>
          <a:p>
            <a:pPr marL="0" indent="0">
              <a:buNone/>
            </a:pPr>
            <a:r>
              <a:rPr lang="en-US" sz="1600" dirty="0"/>
              <a:t>destination (E), the rat will be allowed to return back to the previous position and take new move.</a:t>
            </a:r>
          </a:p>
          <a:p>
            <a:pPr marL="0" indent="0">
              <a:buNone/>
            </a:pPr>
            <a:r>
              <a:rPr lang="en-US" sz="1600" dirty="0"/>
              <a:t>Your system will list down and display the movements of the rat (you can use file to write all</a:t>
            </a:r>
          </a:p>
          <a:p>
            <a:pPr marL="0" indent="0">
              <a:buNone/>
            </a:pPr>
            <a:r>
              <a:rPr lang="en-US" sz="1600" dirty="0"/>
              <a:t>movements).</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501" y="4063042"/>
            <a:ext cx="6625087" cy="2648309"/>
          </a:xfrm>
          <a:prstGeom prst="rect">
            <a:avLst/>
          </a:prstGeom>
        </p:spPr>
      </p:pic>
    </p:spTree>
    <p:extLst>
      <p:ext uri="{BB962C8B-B14F-4D97-AF65-F5344CB8AC3E}">
        <p14:creationId xmlns:p14="http://schemas.microsoft.com/office/powerpoint/2010/main" val="4232030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IN" dirty="0"/>
          </a:p>
        </p:txBody>
      </p:sp>
      <p:sp>
        <p:nvSpPr>
          <p:cNvPr id="3" name="Text Placeholder 2"/>
          <p:cNvSpPr>
            <a:spLocks noGrp="1"/>
          </p:cNvSpPr>
          <p:nvPr>
            <p:ph type="body" idx="1"/>
          </p:nvPr>
        </p:nvSpPr>
        <p:spPr/>
        <p:txBody>
          <a:bodyPr>
            <a:normAutofit/>
          </a:bodyPr>
          <a:lstStyle/>
          <a:p>
            <a:r>
              <a:rPr lang="en-US" sz="3200" dirty="0" smtClean="0"/>
              <a:t>INTRODUCTION TO BACKTRACKING</a:t>
            </a:r>
            <a:endParaRPr lang="en-IN" sz="3200" dirty="0"/>
          </a:p>
        </p:txBody>
      </p:sp>
    </p:spTree>
    <p:extLst>
      <p:ext uri="{BB962C8B-B14F-4D97-AF65-F5344CB8AC3E}">
        <p14:creationId xmlns:p14="http://schemas.microsoft.com/office/powerpoint/2010/main" val="159964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40000"/>
                    </a14:imgEffect>
                  </a14:imgLayer>
                </a14:imgProps>
              </a:ext>
            </a:extLst>
          </a:blip>
          <a:stretch>
            <a:fillRect/>
          </a:stretch>
        </p:blipFill>
        <p:spPr>
          <a:xfrm>
            <a:off x="1123906" y="1930400"/>
            <a:ext cx="7565769" cy="4698741"/>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2" name="Title 1"/>
          <p:cNvSpPr>
            <a:spLocks noGrp="1"/>
          </p:cNvSpPr>
          <p:nvPr>
            <p:ph type="title"/>
          </p:nvPr>
        </p:nvSpPr>
        <p:spPr/>
        <p:txBody>
          <a:bodyPr/>
          <a:lstStyle/>
          <a:p>
            <a:r>
              <a:rPr lang="en-US" dirty="0" smtClean="0"/>
              <a:t>BACKTRACKING</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Backtracking is an algorithmic strategy for iteratively solving a problem by eliminating options that never fulfill the restrictions of the issue and attempting to put together the answer piece by piece (time is here for any given search tree). is referred to be the elapsed time required to reach the level of The alternative to using brute force is backtracking. In essence, the backtracking approach seeks to solve a problem by exploring all potential solutions. If the chosen option did address the issue, it begins to go backward from the first potential choice and returns the answer. If not, go back and pick another one from the list of alternatives. None of the choices might offer a resolution. The amount of time required to get to a certain level, Backtracking is a better method than using raw force. Therefore, the backtracking technique's primary premise is to consider all of your alternatives in search of a solution to a problem. If the chosen option did fix the issue, it proceeds backward from there and delivers the answer. If not, go back and choose an alternative from the ones that are still available. There may not be a solution in any of the possibilities. I now realize that going backward won't help with this particular issue. Recursion also includes backtracking. This is due to the cyclical repetition of the process of selecting a solution from among the numerous alternatives until no solution is discovered or a final state is attained. We may then infer that by going backward at each stage, we eliminate possibilities that do not offer a solution and go forward with those that could.</a:t>
            </a:r>
            <a:endParaRPr lang="en-IN" dirty="0"/>
          </a:p>
        </p:txBody>
      </p:sp>
    </p:spTree>
    <p:extLst>
      <p:ext uri="{BB962C8B-B14F-4D97-AF65-F5344CB8AC3E}">
        <p14:creationId xmlns:p14="http://schemas.microsoft.com/office/powerpoint/2010/main" val="322565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determine if a problem can be solved using Backtracking?</a:t>
            </a:r>
            <a:endParaRPr lang="en-IN" dirty="0"/>
          </a:p>
        </p:txBody>
      </p:sp>
      <p:sp>
        <p:nvSpPr>
          <p:cNvPr id="3" name="Content Placeholder 2"/>
          <p:cNvSpPr>
            <a:spLocks noGrp="1"/>
          </p:cNvSpPr>
          <p:nvPr>
            <p:ph idx="1"/>
          </p:nvPr>
        </p:nvSpPr>
        <p:spPr>
          <a:xfrm>
            <a:off x="565191" y="2167779"/>
            <a:ext cx="7776552" cy="3543165"/>
          </a:xfrm>
        </p:spPr>
        <p:txBody>
          <a:bodyPr>
            <a:normAutofit fontScale="85000" lnSpcReduction="10000"/>
          </a:bodyPr>
          <a:lstStyle/>
          <a:p>
            <a:pPr marL="0" indent="0">
              <a:buNone/>
            </a:pPr>
            <a:r>
              <a:rPr lang="en-US" dirty="0">
                <a:solidFill>
                  <a:srgbClr val="0070C0"/>
                </a:solidFill>
              </a:rPr>
              <a:t>Generally speaking, backtracking can be used to solve any constraint satisfaction problem that has clear and well-defined constraints on any objective solution, builds candidates incrementally towards the solution, and abandons a candidate once it </a:t>
            </a:r>
            <a:r>
              <a:rPr lang="en-US" dirty="0" err="1">
                <a:solidFill>
                  <a:srgbClr val="0070C0"/>
                </a:solidFill>
              </a:rPr>
              <a:t>realises</a:t>
            </a:r>
            <a:r>
              <a:rPr lang="en-US" dirty="0">
                <a:solidFill>
                  <a:srgbClr val="0070C0"/>
                </a:solidFill>
              </a:rPr>
              <a:t> that it cannot possibly be completed to a valid solution. However, the majority of the issues raised can be resolved using other well-known algorithms, such as Dynamic Programming or Greedy Algorithms, which are superior to the backtracking algorithm in every way and have logarithmic, linear, or linear-logarithmic time complexity, depending on the size of the input (since backtracking algorithms are generally exponential in both time and space). There are still certain issues, though, and up until now, backtracking algorithms have been the only way to fix </a:t>
            </a:r>
            <a:r>
              <a:rPr lang="en-US" dirty="0" err="1">
                <a:solidFill>
                  <a:srgbClr val="0070C0"/>
                </a:solidFill>
              </a:rPr>
              <a:t>them.Imagine</a:t>
            </a:r>
            <a:r>
              <a:rPr lang="en-US" dirty="0">
                <a:solidFill>
                  <a:srgbClr val="0070C0"/>
                </a:solidFill>
              </a:rPr>
              <a:t> that you have three boxes in front of you, but only one of them contains a gold coin, and you are unsure which one it is. You must thus open each box one at a time is order to obtain the coin. Close the first box after inspecting it if it's empty, then check the second box, and so on until you find the coin. Backtracking is the practice of addressing each minor issue independently in an effort to identify the best solution.</a:t>
            </a:r>
            <a:endParaRPr lang="en-IN" dirty="0">
              <a:solidFill>
                <a:srgbClr val="0070C0"/>
              </a:solidFill>
            </a:endParaRPr>
          </a:p>
        </p:txBody>
      </p:sp>
    </p:spTree>
    <p:extLst>
      <p:ext uri="{BB962C8B-B14F-4D97-AF65-F5344CB8AC3E}">
        <p14:creationId xmlns:p14="http://schemas.microsoft.com/office/powerpoint/2010/main" val="130015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IN" dirty="0"/>
          </a:p>
        </p:txBody>
      </p:sp>
      <p:sp>
        <p:nvSpPr>
          <p:cNvPr id="3" name="Text Placeholder 2"/>
          <p:cNvSpPr>
            <a:spLocks noGrp="1"/>
          </p:cNvSpPr>
          <p:nvPr>
            <p:ph type="body" idx="1"/>
          </p:nvPr>
        </p:nvSpPr>
        <p:spPr/>
        <p:txBody>
          <a:bodyPr>
            <a:normAutofit/>
          </a:bodyPr>
          <a:lstStyle/>
          <a:p>
            <a:r>
              <a:rPr lang="en-US" sz="3200" dirty="0" smtClean="0"/>
              <a:t>Recursion</a:t>
            </a:r>
            <a:endParaRPr lang="en-IN" sz="3200" dirty="0"/>
          </a:p>
        </p:txBody>
      </p:sp>
    </p:spTree>
    <p:extLst>
      <p:ext uri="{BB962C8B-B14F-4D97-AF65-F5344CB8AC3E}">
        <p14:creationId xmlns:p14="http://schemas.microsoft.com/office/powerpoint/2010/main" val="1567552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97674" y="4163334"/>
            <a:ext cx="4980864" cy="2694666"/>
          </a:xfrm>
          <a:prstGeom prst="rect">
            <a:avLst/>
          </a:prstGeom>
        </p:spPr>
      </p:pic>
      <p:sp>
        <p:nvSpPr>
          <p:cNvPr id="2" name="Title 1"/>
          <p:cNvSpPr>
            <a:spLocks noGrp="1"/>
          </p:cNvSpPr>
          <p:nvPr>
            <p:ph type="title"/>
          </p:nvPr>
        </p:nvSpPr>
        <p:spPr/>
        <p:txBody>
          <a:bodyPr/>
          <a:lstStyle/>
          <a:p>
            <a:r>
              <a:rPr lang="en-US" dirty="0"/>
              <a:t>Recursion</a:t>
            </a:r>
            <a:endParaRPr lang="en-IN" dirty="0"/>
          </a:p>
        </p:txBody>
      </p:sp>
      <p:sp>
        <p:nvSpPr>
          <p:cNvPr id="3" name="Content Placeholder 2"/>
          <p:cNvSpPr>
            <a:spLocks noGrp="1"/>
          </p:cNvSpPr>
          <p:nvPr>
            <p:ph idx="1"/>
          </p:nvPr>
        </p:nvSpPr>
        <p:spPr/>
        <p:txBody>
          <a:bodyPr/>
          <a:lstStyle/>
          <a:p>
            <a:pPr marL="0" indent="0">
              <a:buNone/>
            </a:pPr>
            <a:r>
              <a:rPr lang="en-US" dirty="0"/>
              <a:t>Recursion is the technique of making a function call itself. This technique provides a way to break complicated problems down into simple problems which are easier to solve</a:t>
            </a:r>
            <a:r>
              <a:rPr lang="en-US" dirty="0" smtClean="0"/>
              <a:t>.</a:t>
            </a:r>
          </a:p>
          <a:p>
            <a:pPr marL="0" indent="0">
              <a:buNone/>
            </a:pPr>
            <a:endParaRPr lang="en-US" dirty="0"/>
          </a:p>
          <a:p>
            <a:pPr marL="0" indent="0">
              <a:buNone/>
            </a:pPr>
            <a:r>
              <a:rPr lang="en-US" dirty="0" smtClean="0"/>
              <a:t>In this question we use recursion to build up the solution one step at a time and to determine whether we can find a solution or not.</a:t>
            </a:r>
          </a:p>
          <a:p>
            <a:pPr marL="0" indent="0">
              <a:buNone/>
            </a:pPr>
            <a:r>
              <a:rPr lang="en-US" dirty="0" smtClean="0"/>
              <a:t>We first check if the starting position has any valid </a:t>
            </a:r>
            <a:r>
              <a:rPr lang="en-US" dirty="0" err="1" smtClean="0"/>
              <a:t>moves,then</a:t>
            </a:r>
            <a:r>
              <a:rPr lang="en-US" dirty="0" smtClean="0"/>
              <a:t> we start by moving to the next valid position and do the same till we can determine if we can reach a solution or not.</a:t>
            </a:r>
          </a:p>
        </p:txBody>
      </p:sp>
    </p:spTree>
    <p:extLst>
      <p:ext uri="{BB962C8B-B14F-4D97-AF65-F5344CB8AC3E}">
        <p14:creationId xmlns:p14="http://schemas.microsoft.com/office/powerpoint/2010/main" val="125463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solution to the maze problem with the implementation of backtracking has the following limitations:</a:t>
            </a:r>
          </a:p>
          <a:p>
            <a:pPr>
              <a:buFont typeface="Courier New" panose="02070309020205020404" pitchFamily="49" charset="0"/>
              <a:buChar char="o"/>
            </a:pPr>
            <a:r>
              <a:rPr lang="en-US" dirty="0" smtClean="0"/>
              <a:t> As the backtracking algorithm requires a lot of space and the time complexity is very high the solution often requires high computational powers when the problem’s input data set becomes large.</a:t>
            </a:r>
          </a:p>
          <a:p>
            <a:pPr>
              <a:buFont typeface="Courier New" panose="02070309020205020404" pitchFamily="49" charset="0"/>
              <a:buChar char="o"/>
            </a:pPr>
            <a:r>
              <a:rPr lang="en-US" dirty="0"/>
              <a:t> </a:t>
            </a:r>
            <a:r>
              <a:rPr lang="en-US" dirty="0" smtClean="0"/>
              <a:t>The solution is limited to specific maze cases and cannot be implemented when the boxes have borders which are of the type both open and close.</a:t>
            </a:r>
          </a:p>
          <a:p>
            <a:pPr>
              <a:buFont typeface="Courier New" panose="02070309020205020404" pitchFamily="49" charset="0"/>
              <a:buChar char="o"/>
            </a:pPr>
            <a:r>
              <a:rPr lang="en-US" dirty="0"/>
              <a:t> </a:t>
            </a:r>
            <a:r>
              <a:rPr lang="en-US" dirty="0" smtClean="0"/>
              <a:t>Another limitation </a:t>
            </a:r>
            <a:r>
              <a:rPr lang="en-US" dirty="0"/>
              <a:t>is thrashing, i.e., repeated failure due to the same reason. Thrashing occurs because the standard backtracking algorithm does not identify the real reason of the conflict, i.e., the conflicting variables. Therefore, search in different parts of the space keeps failing for the same reason. Thrashing can be avoided by </a:t>
            </a:r>
            <a:r>
              <a:rPr lang="en-US" i="1" dirty="0"/>
              <a:t>intelligent backtracking</a:t>
            </a:r>
            <a:r>
              <a:rPr lang="en-US" dirty="0"/>
              <a:t>, i.e., by a scheme on which backtracking is done directly to the variable that caused the failure.</a:t>
            </a:r>
            <a:r>
              <a:rPr lang="en-US" dirty="0" smtClean="0"/>
              <a:t> </a:t>
            </a:r>
          </a:p>
          <a:p>
            <a:pPr>
              <a:buFont typeface="Courier New" panose="02070309020205020404" pitchFamily="49" charset="0"/>
              <a:buChar char="o"/>
            </a:pPr>
            <a:r>
              <a:rPr lang="en-US" dirty="0"/>
              <a:t>The other drawback of backtracking is having to perform redundant work. Even if the conflicting values of variables is identified during the intelligent backtracking, they are not remembered for immediate detection of the same conflict in a subsequent computation.</a:t>
            </a:r>
            <a:endParaRPr lang="en-IN" dirty="0"/>
          </a:p>
        </p:txBody>
      </p:sp>
    </p:spTree>
    <p:extLst>
      <p:ext uri="{BB962C8B-B14F-4D97-AF65-F5344CB8AC3E}">
        <p14:creationId xmlns:p14="http://schemas.microsoft.com/office/powerpoint/2010/main" val="1202299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pPr marL="0" indent="0">
              <a:buNone/>
            </a:pPr>
            <a:r>
              <a:rPr lang="en-US" dirty="0" smtClean="0"/>
              <a:t>The solution of the rate and maze problem has its own limitation</a:t>
            </a:r>
          </a:p>
          <a:p>
            <a:pPr marL="0" indent="0">
              <a:buNone/>
            </a:pPr>
            <a:r>
              <a:rPr lang="en-US" dirty="0" smtClean="0"/>
              <a:t>To in the future the following can be corrected</a:t>
            </a:r>
          </a:p>
          <a:p>
            <a:pPr marL="0" indent="0">
              <a:buNone/>
            </a:pPr>
            <a:endParaRPr lang="en-US" dirty="0"/>
          </a:p>
          <a:p>
            <a:pPr>
              <a:buFont typeface="Arial" panose="020B0604020202020204" pitchFamily="34" charset="0"/>
              <a:buChar char="•"/>
            </a:pPr>
            <a:r>
              <a:rPr lang="en-US" dirty="0" smtClean="0"/>
              <a:t>The method of input can be changed</a:t>
            </a:r>
          </a:p>
          <a:p>
            <a:pPr>
              <a:buFont typeface="Arial" panose="020B0604020202020204" pitchFamily="34" charset="0"/>
              <a:buChar char="•"/>
            </a:pPr>
            <a:r>
              <a:rPr lang="en-US" dirty="0" smtClean="0"/>
              <a:t>We can make it a full fledged game</a:t>
            </a:r>
          </a:p>
          <a:p>
            <a:pPr>
              <a:buFont typeface="Arial" panose="020B0604020202020204" pitchFamily="34" charset="0"/>
              <a:buChar char="•"/>
            </a:pPr>
            <a:r>
              <a:rPr lang="en-US" dirty="0" smtClean="0"/>
              <a:t>As we couldn’t print the exact path ,we can try and do that in the next version</a:t>
            </a:r>
          </a:p>
          <a:p>
            <a:pPr>
              <a:buFont typeface="Arial" panose="020B0604020202020204" pitchFamily="34" charset="0"/>
              <a:buChar char="•"/>
            </a:pPr>
            <a:r>
              <a:rPr lang="en-US" dirty="0" smtClean="0"/>
              <a:t>We can integrate greedy </a:t>
            </a:r>
            <a:r>
              <a:rPr lang="en-US" dirty="0" smtClean="0"/>
              <a:t>algorithms </a:t>
            </a:r>
            <a:r>
              <a:rPr lang="en-US" dirty="0" smtClean="0"/>
              <a:t>to give a the </a:t>
            </a:r>
            <a:r>
              <a:rPr lang="en-US" dirty="0" smtClean="0"/>
              <a:t>shortest </a:t>
            </a:r>
            <a:r>
              <a:rPr lang="en-US" dirty="0" smtClean="0"/>
              <a:t>path</a:t>
            </a:r>
            <a:endParaRPr lang="en-IN" dirty="0"/>
          </a:p>
        </p:txBody>
      </p:sp>
    </p:spTree>
    <p:extLst>
      <p:ext uri="{BB962C8B-B14F-4D97-AF65-F5344CB8AC3E}">
        <p14:creationId xmlns:p14="http://schemas.microsoft.com/office/powerpoint/2010/main" val="3647357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442</TotalTime>
  <Words>941</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 MAZE GAME</vt:lpstr>
      <vt:lpstr>PROBLEM STATEMENT</vt:lpstr>
      <vt:lpstr>ALGORITHM</vt:lpstr>
      <vt:lpstr>BACKTRACKING</vt:lpstr>
      <vt:lpstr>How to determine if a problem can be solved using Backtracking?</vt:lpstr>
      <vt:lpstr>ALGORITHM</vt:lpstr>
      <vt:lpstr>Recursion</vt:lpstr>
      <vt:lpstr>LIMITATIONS</vt:lpstr>
      <vt:lpstr>Future scope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GAME</dc:title>
  <dc:creator>Microsoft account</dc:creator>
  <cp:lastModifiedBy>A Gangully</cp:lastModifiedBy>
  <cp:revision>11</cp:revision>
  <dcterms:created xsi:type="dcterms:W3CDTF">2023-02-15T07:25:10Z</dcterms:created>
  <dcterms:modified xsi:type="dcterms:W3CDTF">2023-02-20T19:04:55Z</dcterms:modified>
</cp:coreProperties>
</file>